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media/image70.jpg" ContentType="image/jpeg"/>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media/image84.jpg" ContentType="image/jpeg"/>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media/image127.jpg" ContentType="image/jpeg"/>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8" r:id="rId3"/>
    <p:sldId id="529" r:id="rId4"/>
    <p:sldId id="260" r:id="rId5"/>
    <p:sldId id="548" r:id="rId6"/>
    <p:sldId id="435" r:id="rId7"/>
    <p:sldId id="440" r:id="rId8"/>
    <p:sldId id="442" r:id="rId9"/>
    <p:sldId id="443" r:id="rId10"/>
    <p:sldId id="544" r:id="rId11"/>
    <p:sldId id="539" r:id="rId12"/>
    <p:sldId id="540" r:id="rId13"/>
    <p:sldId id="455" r:id="rId14"/>
    <p:sldId id="454" r:id="rId15"/>
    <p:sldId id="279" r:id="rId16"/>
    <p:sldId id="476" r:id="rId17"/>
    <p:sldId id="467" r:id="rId18"/>
    <p:sldId id="474" r:id="rId19"/>
    <p:sldId id="488" r:id="rId20"/>
    <p:sldId id="497" r:id="rId21"/>
    <p:sldId id="1043" r:id="rId22"/>
    <p:sldId id="1040" r:id="rId23"/>
    <p:sldId id="356" r:id="rId24"/>
    <p:sldId id="500" r:id="rId25"/>
    <p:sldId id="503" r:id="rId26"/>
    <p:sldId id="1062" r:id="rId27"/>
    <p:sldId id="1061" r:id="rId28"/>
    <p:sldId id="286" r:id="rId29"/>
    <p:sldId id="263" r:id="rId30"/>
    <p:sldId id="266" r:id="rId31"/>
    <p:sldId id="287" r:id="rId32"/>
    <p:sldId id="290" r:id="rId33"/>
  </p:sldIdLst>
  <p:sldSz cx="9144000" cy="5149850"/>
  <p:notesSz cx="9144000" cy="5149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p:cViewPr varScale="1">
        <p:scale>
          <a:sx n="138" d="100"/>
          <a:sy n="138" d="100"/>
        </p:scale>
        <p:origin x="756" y="120"/>
      </p:cViewPr>
      <p:guideLst>
        <p:guide orient="horz" pos="2880"/>
        <p:guide pos="2160"/>
      </p:guideLst>
    </p:cSldViewPr>
  </p:slideViewPr>
  <p:notesTextViewPr>
    <p:cViewPr>
      <p:scale>
        <a:sx n="100" d="100"/>
        <a:sy n="100" d="100"/>
      </p:scale>
      <p:origin x="0" y="0"/>
    </p:cViewPr>
  </p:notesTextViewPr>
  <p:sorterViewPr>
    <p:cViewPr varScale="1">
      <p:scale>
        <a:sx n="100" d="100"/>
        <a:sy n="100" d="100"/>
      </p:scale>
      <p:origin x="0" y="-8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jpeg"/><Relationship Id="rId4" Type="http://schemas.openxmlformats.org/officeDocument/2006/relationships/image" Target="../media/image53.gif"/></Relationships>
</file>

<file path=ppt/diagrams/_rels/drawing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jpeg"/><Relationship Id="rId4" Type="http://schemas.openxmlformats.org/officeDocument/2006/relationships/image" Target="../media/image53.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55A3B1-5D6C-4A36-B851-96B9466F8096}" type="doc">
      <dgm:prSet loTypeId="urn:microsoft.com/office/officeart/2005/8/layout/vList3#3" loCatId="list" qsTypeId="urn:microsoft.com/office/officeart/2005/8/quickstyle/3d1" qsCatId="3D" csTypeId="urn:microsoft.com/office/officeart/2005/8/colors/accent1_2" csCatId="accent1" phldr="1"/>
      <dgm:spPr/>
    </dgm:pt>
    <dgm:pt modelId="{247F9520-C7A0-4E0D-A60D-F8CE498E3467}">
      <dgm:prSet custT="1"/>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scene3d>
          <a:camera prst="orthographicFront"/>
          <a:lightRig rig="flat" dir="t"/>
        </a:scene3d>
        <a:sp3d prstMaterial="plastic">
          <a:bevelT w="120900" h="88900" prst="slope"/>
          <a:bevelB w="88900" h="31750" prst="angle"/>
        </a:sp3d>
      </dgm:spPr>
      <dgm:t>
        <a:bodyPr/>
        <a:lstStyle/>
        <a:p>
          <a:r>
            <a:rPr lang="en-US" altLang="en-US" sz="1800" b="1" dirty="0">
              <a:effectLst>
                <a:outerShdw blurRad="38100" dist="38100" dir="2700000" algn="tl">
                  <a:srgbClr val="000000">
                    <a:alpha val="43137"/>
                  </a:srgbClr>
                </a:outerShdw>
              </a:effectLst>
            </a:rPr>
            <a:t>Standard Product Power - 3 AC Line and 2 DC Bus Connections</a:t>
          </a:r>
        </a:p>
      </dgm:t>
    </dgm:pt>
    <dgm:pt modelId="{A9B3D251-97B4-46DE-8E43-84FE78DBCA65}" type="parTrans" cxnId="{3265CD98-0A2E-4890-A272-364935FDCB43}">
      <dgm:prSet/>
      <dgm:spPr/>
      <dgm:t>
        <a:bodyPr/>
        <a:lstStyle/>
        <a:p>
          <a:endParaRPr lang="en-US"/>
        </a:p>
      </dgm:t>
    </dgm:pt>
    <dgm:pt modelId="{DED8485C-8D08-43CC-ABFD-EDAEAEC5C540}" type="sibTrans" cxnId="{3265CD98-0A2E-4890-A272-364935FDCB43}">
      <dgm:prSet/>
      <dgm:spPr/>
      <dgm:t>
        <a:bodyPr/>
        <a:lstStyle/>
        <a:p>
          <a:endParaRPr lang="en-US"/>
        </a:p>
      </dgm:t>
    </dgm:pt>
    <dgm:pt modelId="{714C959A-FE9D-4354-81FF-964390A0DE5B}">
      <dgm:prSet custT="1"/>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scene3d>
          <a:camera prst="orthographicFront"/>
          <a:lightRig rig="flat" dir="t"/>
        </a:scene3d>
        <a:sp3d prstMaterial="plastic">
          <a:bevelT w="120900" h="88900" prst="slope"/>
          <a:bevelB w="88900" h="31750" prst="angle"/>
        </a:sp3d>
      </dgm:spPr>
      <dgm:t>
        <a:bodyPr/>
        <a:lstStyle/>
        <a:p>
          <a:pPr>
            <a:spcAft>
              <a:spcPts val="0"/>
            </a:spcAft>
          </a:pPr>
          <a:r>
            <a:rPr lang="en-US" altLang="en-US" sz="1400" b="1" dirty="0">
              <a:effectLst>
                <a:outerShdw blurRad="38100" dist="38100" dir="2700000" algn="tl">
                  <a:srgbClr val="000000">
                    <a:alpha val="43137"/>
                  </a:srgbClr>
                </a:outerShdw>
              </a:effectLst>
            </a:rPr>
            <a:t>Standard Unit Connectivity Make’s New Installations or Retrofits Easy and Non-Invasive to The Drive…</a:t>
          </a:r>
        </a:p>
        <a:p>
          <a:pPr>
            <a:spcAft>
              <a:spcPts val="0"/>
            </a:spcAft>
          </a:pPr>
          <a:r>
            <a:rPr lang="en-US" altLang="en-US" sz="1400" b="1" dirty="0">
              <a:effectLst>
                <a:outerShdw blurRad="38100" dist="38100" dir="2700000" algn="tl">
                  <a:srgbClr val="000000">
                    <a:alpha val="43137"/>
                  </a:srgbClr>
                </a:outerShdw>
              </a:effectLst>
            </a:rPr>
            <a:t>WE WON”T VOID A DRIVES WARRANTY!</a:t>
          </a:r>
        </a:p>
      </dgm:t>
    </dgm:pt>
    <dgm:pt modelId="{B05B8574-7ECD-43E4-90D3-8838BF3F68E6}" type="parTrans" cxnId="{C8174EF8-22A7-4D6E-8890-07B90C5A76FB}">
      <dgm:prSet/>
      <dgm:spPr/>
      <dgm:t>
        <a:bodyPr/>
        <a:lstStyle/>
        <a:p>
          <a:endParaRPr lang="en-US"/>
        </a:p>
      </dgm:t>
    </dgm:pt>
    <dgm:pt modelId="{801D8E63-B82A-417E-B8A8-7E2F17D0BEC9}" type="sibTrans" cxnId="{C8174EF8-22A7-4D6E-8890-07B90C5A76FB}">
      <dgm:prSet/>
      <dgm:spPr/>
      <dgm:t>
        <a:bodyPr/>
        <a:lstStyle/>
        <a:p>
          <a:endParaRPr lang="en-US"/>
        </a:p>
      </dgm:t>
    </dgm:pt>
    <dgm:pt modelId="{E5A1F0C7-DA20-4BCB-AEE7-4A6CE39E467D}">
      <dgm:prSet custT="1"/>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scene3d>
          <a:camera prst="orthographicFront"/>
          <a:lightRig rig="flat" dir="t"/>
        </a:scene3d>
        <a:sp3d prstMaterial="plastic">
          <a:bevelT w="120900" h="88900" prst="slope"/>
          <a:bevelB w="88900" h="31750" prst="angle"/>
        </a:sp3d>
      </dgm:spPr>
      <dgm:t>
        <a:bodyPr/>
        <a:lstStyle/>
        <a:p>
          <a:r>
            <a:rPr lang="en-US" altLang="en-US" sz="1600" b="1" dirty="0">
              <a:effectLst>
                <a:outerShdw blurRad="38100" dist="38100" dir="2700000" algn="tl">
                  <a:srgbClr val="000000">
                    <a:alpha val="43137"/>
                  </a:srgbClr>
                </a:outerShdw>
              </a:effectLst>
            </a:rPr>
            <a:t>Our Products Support all Line Voltages Worldwide</a:t>
          </a:r>
        </a:p>
      </dgm:t>
    </dgm:pt>
    <dgm:pt modelId="{1E80D79D-87F0-46C4-B061-9F2DBC280AE2}" type="parTrans" cxnId="{08F7AF3D-A995-4266-B5C3-82E3B32DC80E}">
      <dgm:prSet/>
      <dgm:spPr/>
      <dgm:t>
        <a:bodyPr/>
        <a:lstStyle/>
        <a:p>
          <a:endParaRPr lang="en-US"/>
        </a:p>
      </dgm:t>
    </dgm:pt>
    <dgm:pt modelId="{7FE3298C-363A-496C-B1F6-C75C510E8BAD}" type="sibTrans" cxnId="{08F7AF3D-A995-4266-B5C3-82E3B32DC80E}">
      <dgm:prSet/>
      <dgm:spPr/>
      <dgm:t>
        <a:bodyPr/>
        <a:lstStyle/>
        <a:p>
          <a:endParaRPr lang="en-US"/>
        </a:p>
      </dgm:t>
    </dgm:pt>
    <dgm:pt modelId="{41487043-19DE-45EC-A167-955C0DF72009}">
      <dgm:prSet custT="1"/>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scene3d>
          <a:camera prst="orthographicFront"/>
          <a:lightRig rig="flat" dir="t"/>
        </a:scene3d>
        <a:sp3d prstMaterial="plastic">
          <a:bevelT w="120900" h="88900" prst="slope"/>
          <a:bevelB w="88900" h="31750" prst="angle"/>
        </a:sp3d>
      </dgm:spPr>
      <dgm:t>
        <a:bodyPr/>
        <a:lstStyle/>
        <a:p>
          <a:r>
            <a:rPr lang="en-US" altLang="en-US" sz="1400" b="1" dirty="0">
              <a:effectLst>
                <a:outerShdw blurRad="38100" dist="38100" dir="2700000" algn="tl">
                  <a:srgbClr val="000000">
                    <a:alpha val="43137"/>
                  </a:srgbClr>
                </a:outerShdw>
              </a:effectLst>
            </a:rPr>
            <a:t>Enable Circuits, Ethernet Comms. or Control Power Options May Add a Few More Connections for Some Products</a:t>
          </a:r>
        </a:p>
      </dgm:t>
    </dgm:pt>
    <dgm:pt modelId="{271FEFD7-8665-4398-9B2E-8C1D705DBDF5}" type="parTrans" cxnId="{E33D75CD-F9BF-4B7E-8F7B-DA69A440438F}">
      <dgm:prSet/>
      <dgm:spPr/>
      <dgm:t>
        <a:bodyPr/>
        <a:lstStyle/>
        <a:p>
          <a:endParaRPr lang="en-US"/>
        </a:p>
      </dgm:t>
    </dgm:pt>
    <dgm:pt modelId="{7F0178FA-7C7E-430C-81EE-0E5841BAEDF5}" type="sibTrans" cxnId="{E33D75CD-F9BF-4B7E-8F7B-DA69A440438F}">
      <dgm:prSet/>
      <dgm:spPr/>
      <dgm:t>
        <a:bodyPr/>
        <a:lstStyle/>
        <a:p>
          <a:endParaRPr lang="en-US"/>
        </a:p>
      </dgm:t>
    </dgm:pt>
    <dgm:pt modelId="{81B45DCA-2016-4924-B740-4E029ACB3402}" type="pres">
      <dgm:prSet presAssocID="{BE55A3B1-5D6C-4A36-B851-96B9466F8096}" presName="linearFlow" presStyleCnt="0">
        <dgm:presLayoutVars>
          <dgm:dir/>
          <dgm:resizeHandles val="exact"/>
        </dgm:presLayoutVars>
      </dgm:prSet>
      <dgm:spPr/>
    </dgm:pt>
    <dgm:pt modelId="{9EE23577-C316-41EC-8AA9-B2C71E514A4A}" type="pres">
      <dgm:prSet presAssocID="{247F9520-C7A0-4E0D-A60D-F8CE498E3467}" presName="composite" presStyleCnt="0"/>
      <dgm:spPr/>
    </dgm:pt>
    <dgm:pt modelId="{6152FBAA-D7C8-4698-9D29-4C9B6BE44AAA}" type="pres">
      <dgm:prSet presAssocID="{247F9520-C7A0-4E0D-A60D-F8CE498E3467}" presName="imgShp" presStyleLbl="fgImgPlace1" presStyleIdx="0" presStyleCnt="4" custLinFactNeighborX="-99489" custLinFactNeighborY="4187"/>
      <dgm:spPr>
        <a:blipFill rotWithShape="0">
          <a:blip xmlns:r="http://schemas.openxmlformats.org/officeDocument/2006/relationships" r:embed="rId1"/>
          <a:stretch>
            <a:fillRect/>
          </a:stretch>
        </a:blipFill>
      </dgm:spPr>
    </dgm:pt>
    <dgm:pt modelId="{95ED5347-6793-4F93-9243-43477B1D0AD1}" type="pres">
      <dgm:prSet presAssocID="{247F9520-C7A0-4E0D-A60D-F8CE498E3467}" presName="txShp" presStyleLbl="node1" presStyleIdx="0" presStyleCnt="4" custScaleX="137487" custScaleY="125065">
        <dgm:presLayoutVars>
          <dgm:bulletEnabled val="1"/>
        </dgm:presLayoutVars>
      </dgm:prSet>
      <dgm:spPr/>
    </dgm:pt>
    <dgm:pt modelId="{A3DA9312-23A7-4E47-A89F-B4C8B4F2B709}" type="pres">
      <dgm:prSet presAssocID="{DED8485C-8D08-43CC-ABFD-EDAEAEC5C540}" presName="spacing" presStyleCnt="0"/>
      <dgm:spPr/>
    </dgm:pt>
    <dgm:pt modelId="{3F4B68F3-3D3A-4338-B891-DDDF3F555B54}" type="pres">
      <dgm:prSet presAssocID="{714C959A-FE9D-4354-81FF-964390A0DE5B}" presName="composite" presStyleCnt="0"/>
      <dgm:spPr/>
    </dgm:pt>
    <dgm:pt modelId="{6692EC0C-B3BD-4D9E-9B08-FE2B3CF35C98}" type="pres">
      <dgm:prSet presAssocID="{714C959A-FE9D-4354-81FF-964390A0DE5B}" presName="imgShp" presStyleLbl="fgImgPlace1" presStyleIdx="1" presStyleCnt="4" custScaleX="100297" custScaleY="112365" custLinFactNeighborX="-47419" custLinFactNeighborY="-1981"/>
      <dgm:spPr>
        <a:blipFill rotWithShape="0">
          <a:blip xmlns:r="http://schemas.openxmlformats.org/officeDocument/2006/relationships" r:embed="rId2"/>
          <a:stretch>
            <a:fillRect/>
          </a:stretch>
        </a:blipFill>
      </dgm:spPr>
    </dgm:pt>
    <dgm:pt modelId="{19533A8C-243C-4A1C-AC46-1B5DAB4A4195}" type="pres">
      <dgm:prSet presAssocID="{714C959A-FE9D-4354-81FF-964390A0DE5B}" presName="txShp" presStyleLbl="node1" presStyleIdx="1" presStyleCnt="4" custScaleX="136843" custScaleY="135101">
        <dgm:presLayoutVars>
          <dgm:bulletEnabled val="1"/>
        </dgm:presLayoutVars>
      </dgm:prSet>
      <dgm:spPr/>
    </dgm:pt>
    <dgm:pt modelId="{8DDA16B3-C396-4470-9D24-C3A445407FF3}" type="pres">
      <dgm:prSet presAssocID="{801D8E63-B82A-417E-B8A8-7E2F17D0BEC9}" presName="spacing" presStyleCnt="0"/>
      <dgm:spPr/>
    </dgm:pt>
    <dgm:pt modelId="{D499A80D-E60C-4116-83EB-BAEF8B5A29F1}" type="pres">
      <dgm:prSet presAssocID="{E5A1F0C7-DA20-4BCB-AEE7-4A6CE39E467D}" presName="composite" presStyleCnt="0"/>
      <dgm:spPr/>
    </dgm:pt>
    <dgm:pt modelId="{2BEB4D17-A7A1-4E75-B91E-918787755A52}" type="pres">
      <dgm:prSet presAssocID="{E5A1F0C7-DA20-4BCB-AEE7-4A6CE39E467D}" presName="imgShp" presStyleLbl="fgImgPlace1" presStyleIdx="2" presStyleCnt="4" custLinFactNeighborX="-99489" custLinFactNeighborY="-3687"/>
      <dgm:spPr>
        <a:blipFill rotWithShape="0">
          <a:blip xmlns:r="http://schemas.openxmlformats.org/officeDocument/2006/relationships" r:embed="rId3"/>
          <a:stretch>
            <a:fillRect/>
          </a:stretch>
        </a:blipFill>
      </dgm:spPr>
    </dgm:pt>
    <dgm:pt modelId="{E6772397-6198-447D-A11E-A5BCD555CC29}" type="pres">
      <dgm:prSet presAssocID="{E5A1F0C7-DA20-4BCB-AEE7-4A6CE39E467D}" presName="txShp" presStyleLbl="node1" presStyleIdx="2" presStyleCnt="4" custScaleX="137487">
        <dgm:presLayoutVars>
          <dgm:bulletEnabled val="1"/>
        </dgm:presLayoutVars>
      </dgm:prSet>
      <dgm:spPr/>
    </dgm:pt>
    <dgm:pt modelId="{6606E9B6-75B9-4123-A9B8-84CCEF71E787}" type="pres">
      <dgm:prSet presAssocID="{7FE3298C-363A-496C-B1F6-C75C510E8BAD}" presName="spacing" presStyleCnt="0"/>
      <dgm:spPr/>
    </dgm:pt>
    <dgm:pt modelId="{D3204DDC-C5EB-42C1-B28E-E2C3A7AEF8E2}" type="pres">
      <dgm:prSet presAssocID="{41487043-19DE-45EC-A167-955C0DF72009}" presName="composite" presStyleCnt="0"/>
      <dgm:spPr/>
    </dgm:pt>
    <dgm:pt modelId="{686C763C-5EBE-42C6-942B-6467DF8EF38F}" type="pres">
      <dgm:prSet presAssocID="{41487043-19DE-45EC-A167-955C0DF72009}" presName="imgShp" presStyleLbl="fgImgPlace1" presStyleIdx="3" presStyleCnt="4" custLinFactX="-11351" custLinFactNeighborX="-100000" custLinFactNeighborY="3499"/>
      <dgm:spPr>
        <a:blipFill rotWithShape="0">
          <a:blip xmlns:r="http://schemas.openxmlformats.org/officeDocument/2006/relationships" r:embed="rId4"/>
          <a:stretch>
            <a:fillRect/>
          </a:stretch>
        </a:blipFill>
      </dgm:spPr>
    </dgm:pt>
    <dgm:pt modelId="{36701B67-EB71-45E9-BBCE-AF7DC11315CB}" type="pres">
      <dgm:prSet presAssocID="{41487043-19DE-45EC-A167-955C0DF72009}" presName="txShp" presStyleLbl="node1" presStyleIdx="3" presStyleCnt="4" custScaleX="137487" custLinFactNeighborY="28587">
        <dgm:presLayoutVars>
          <dgm:bulletEnabled val="1"/>
        </dgm:presLayoutVars>
      </dgm:prSet>
      <dgm:spPr/>
    </dgm:pt>
  </dgm:ptLst>
  <dgm:cxnLst>
    <dgm:cxn modelId="{08F7AF3D-A995-4266-B5C3-82E3B32DC80E}" srcId="{BE55A3B1-5D6C-4A36-B851-96B9466F8096}" destId="{E5A1F0C7-DA20-4BCB-AEE7-4A6CE39E467D}" srcOrd="2" destOrd="0" parTransId="{1E80D79D-87F0-46C4-B061-9F2DBC280AE2}" sibTransId="{7FE3298C-363A-496C-B1F6-C75C510E8BAD}"/>
    <dgm:cxn modelId="{32A7F16C-62DC-4F20-9221-72D94B59E8BC}" type="presOf" srcId="{247F9520-C7A0-4E0D-A60D-F8CE498E3467}" destId="{95ED5347-6793-4F93-9243-43477B1D0AD1}" srcOrd="0" destOrd="0" presId="urn:microsoft.com/office/officeart/2005/8/layout/vList3#3"/>
    <dgm:cxn modelId="{94DF6F7F-BE03-4B3B-9F7E-3CD522E43456}" type="presOf" srcId="{41487043-19DE-45EC-A167-955C0DF72009}" destId="{36701B67-EB71-45E9-BBCE-AF7DC11315CB}" srcOrd="0" destOrd="0" presId="urn:microsoft.com/office/officeart/2005/8/layout/vList3#3"/>
    <dgm:cxn modelId="{10FFA891-5B20-4222-A483-95CC0A77615A}" type="presOf" srcId="{BE55A3B1-5D6C-4A36-B851-96B9466F8096}" destId="{81B45DCA-2016-4924-B740-4E029ACB3402}" srcOrd="0" destOrd="0" presId="urn:microsoft.com/office/officeart/2005/8/layout/vList3#3"/>
    <dgm:cxn modelId="{3265CD98-0A2E-4890-A272-364935FDCB43}" srcId="{BE55A3B1-5D6C-4A36-B851-96B9466F8096}" destId="{247F9520-C7A0-4E0D-A60D-F8CE498E3467}" srcOrd="0" destOrd="0" parTransId="{A9B3D251-97B4-46DE-8E43-84FE78DBCA65}" sibTransId="{DED8485C-8D08-43CC-ABFD-EDAEAEC5C540}"/>
    <dgm:cxn modelId="{81EC6A9A-224A-4C9C-A993-BFC9EEFE6BE8}" type="presOf" srcId="{714C959A-FE9D-4354-81FF-964390A0DE5B}" destId="{19533A8C-243C-4A1C-AC46-1B5DAB4A4195}" srcOrd="0" destOrd="0" presId="urn:microsoft.com/office/officeart/2005/8/layout/vList3#3"/>
    <dgm:cxn modelId="{056F17AC-07AA-4A29-A64E-24EDD8F759D7}" type="presOf" srcId="{E5A1F0C7-DA20-4BCB-AEE7-4A6CE39E467D}" destId="{E6772397-6198-447D-A11E-A5BCD555CC29}" srcOrd="0" destOrd="0" presId="urn:microsoft.com/office/officeart/2005/8/layout/vList3#3"/>
    <dgm:cxn modelId="{E33D75CD-F9BF-4B7E-8F7B-DA69A440438F}" srcId="{BE55A3B1-5D6C-4A36-B851-96B9466F8096}" destId="{41487043-19DE-45EC-A167-955C0DF72009}" srcOrd="3" destOrd="0" parTransId="{271FEFD7-8665-4398-9B2E-8C1D705DBDF5}" sibTransId="{7F0178FA-7C7E-430C-81EE-0E5841BAEDF5}"/>
    <dgm:cxn modelId="{C8174EF8-22A7-4D6E-8890-07B90C5A76FB}" srcId="{BE55A3B1-5D6C-4A36-B851-96B9466F8096}" destId="{714C959A-FE9D-4354-81FF-964390A0DE5B}" srcOrd="1" destOrd="0" parTransId="{B05B8574-7ECD-43E4-90D3-8838BF3F68E6}" sibTransId="{801D8E63-B82A-417E-B8A8-7E2F17D0BEC9}"/>
    <dgm:cxn modelId="{51AC957B-16D5-4D68-92C3-64F8BE65BA47}" type="presParOf" srcId="{81B45DCA-2016-4924-B740-4E029ACB3402}" destId="{9EE23577-C316-41EC-8AA9-B2C71E514A4A}" srcOrd="0" destOrd="0" presId="urn:microsoft.com/office/officeart/2005/8/layout/vList3#3"/>
    <dgm:cxn modelId="{CB4210B6-8B4C-4541-A925-6C91802BC259}" type="presParOf" srcId="{9EE23577-C316-41EC-8AA9-B2C71E514A4A}" destId="{6152FBAA-D7C8-4698-9D29-4C9B6BE44AAA}" srcOrd="0" destOrd="0" presId="urn:microsoft.com/office/officeart/2005/8/layout/vList3#3"/>
    <dgm:cxn modelId="{0B65BF52-D1DA-4EFF-B861-440DEA756ABE}" type="presParOf" srcId="{9EE23577-C316-41EC-8AA9-B2C71E514A4A}" destId="{95ED5347-6793-4F93-9243-43477B1D0AD1}" srcOrd="1" destOrd="0" presId="urn:microsoft.com/office/officeart/2005/8/layout/vList3#3"/>
    <dgm:cxn modelId="{E536D5B3-E665-4153-A547-3FE5EA155200}" type="presParOf" srcId="{81B45DCA-2016-4924-B740-4E029ACB3402}" destId="{A3DA9312-23A7-4E47-A89F-B4C8B4F2B709}" srcOrd="1" destOrd="0" presId="urn:microsoft.com/office/officeart/2005/8/layout/vList3#3"/>
    <dgm:cxn modelId="{3B0C136B-BD31-4918-9590-335A1C0A94C8}" type="presParOf" srcId="{81B45DCA-2016-4924-B740-4E029ACB3402}" destId="{3F4B68F3-3D3A-4338-B891-DDDF3F555B54}" srcOrd="2" destOrd="0" presId="urn:microsoft.com/office/officeart/2005/8/layout/vList3#3"/>
    <dgm:cxn modelId="{0D053005-18F7-4741-97F5-6A826FD0EF9D}" type="presParOf" srcId="{3F4B68F3-3D3A-4338-B891-DDDF3F555B54}" destId="{6692EC0C-B3BD-4D9E-9B08-FE2B3CF35C98}" srcOrd="0" destOrd="0" presId="urn:microsoft.com/office/officeart/2005/8/layout/vList3#3"/>
    <dgm:cxn modelId="{C0BA1178-50CF-4D81-8055-B1615B09A5B7}" type="presParOf" srcId="{3F4B68F3-3D3A-4338-B891-DDDF3F555B54}" destId="{19533A8C-243C-4A1C-AC46-1B5DAB4A4195}" srcOrd="1" destOrd="0" presId="urn:microsoft.com/office/officeart/2005/8/layout/vList3#3"/>
    <dgm:cxn modelId="{09952CA3-4C16-46D9-871B-03815737D6DE}" type="presParOf" srcId="{81B45DCA-2016-4924-B740-4E029ACB3402}" destId="{8DDA16B3-C396-4470-9D24-C3A445407FF3}" srcOrd="3" destOrd="0" presId="urn:microsoft.com/office/officeart/2005/8/layout/vList3#3"/>
    <dgm:cxn modelId="{46B85733-C9B3-46C9-9212-01A5A5B5A097}" type="presParOf" srcId="{81B45DCA-2016-4924-B740-4E029ACB3402}" destId="{D499A80D-E60C-4116-83EB-BAEF8B5A29F1}" srcOrd="4" destOrd="0" presId="urn:microsoft.com/office/officeart/2005/8/layout/vList3#3"/>
    <dgm:cxn modelId="{95C4D4E9-541E-4813-B6B8-FC7C96E84A47}" type="presParOf" srcId="{D499A80D-E60C-4116-83EB-BAEF8B5A29F1}" destId="{2BEB4D17-A7A1-4E75-B91E-918787755A52}" srcOrd="0" destOrd="0" presId="urn:microsoft.com/office/officeart/2005/8/layout/vList3#3"/>
    <dgm:cxn modelId="{6646A531-1A37-43E2-8995-A0BD3C4FD1E6}" type="presParOf" srcId="{D499A80D-E60C-4116-83EB-BAEF8B5A29F1}" destId="{E6772397-6198-447D-A11E-A5BCD555CC29}" srcOrd="1" destOrd="0" presId="urn:microsoft.com/office/officeart/2005/8/layout/vList3#3"/>
    <dgm:cxn modelId="{9480C0A3-7A0D-4857-A845-448B084781D9}" type="presParOf" srcId="{81B45DCA-2016-4924-B740-4E029ACB3402}" destId="{6606E9B6-75B9-4123-A9B8-84CCEF71E787}" srcOrd="5" destOrd="0" presId="urn:microsoft.com/office/officeart/2005/8/layout/vList3#3"/>
    <dgm:cxn modelId="{48E6BAB4-C626-4F33-9113-81782F8C1C61}" type="presParOf" srcId="{81B45DCA-2016-4924-B740-4E029ACB3402}" destId="{D3204DDC-C5EB-42C1-B28E-E2C3A7AEF8E2}" srcOrd="6" destOrd="0" presId="urn:microsoft.com/office/officeart/2005/8/layout/vList3#3"/>
    <dgm:cxn modelId="{EA869AEC-A878-4068-BDB7-76B5A5F99F8B}" type="presParOf" srcId="{D3204DDC-C5EB-42C1-B28E-E2C3A7AEF8E2}" destId="{686C763C-5EBE-42C6-942B-6467DF8EF38F}" srcOrd="0" destOrd="0" presId="urn:microsoft.com/office/officeart/2005/8/layout/vList3#3"/>
    <dgm:cxn modelId="{9AD1AA20-A313-49B1-B41D-CB6C3B8283A8}" type="presParOf" srcId="{D3204DDC-C5EB-42C1-B28E-E2C3A7AEF8E2}" destId="{36701B67-EB71-45E9-BBCE-AF7DC11315CB}" srcOrd="1" destOrd="0" presId="urn:microsoft.com/office/officeart/2005/8/layout/vList3#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E343489-BBB8-4626-BFEC-76A01FF7391B}"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EDB3C25E-5144-4943-8EA5-926628566472}">
      <dgm:prSet custT="1"/>
      <dgm:spPr/>
      <dgm:t>
        <a:bodyPr/>
        <a:lstStyle/>
        <a:p>
          <a:pPr algn="ctr"/>
          <a:r>
            <a:rPr lang="en-US" altLang="ja-JP" sz="1600" b="1" dirty="0">
              <a:effectLst>
                <a:outerShdw blurRad="38100" dist="38100" dir="2700000" algn="tl">
                  <a:srgbClr val="000000">
                    <a:alpha val="43137"/>
                  </a:srgbClr>
                </a:outerShdw>
              </a:effectLst>
            </a:rPr>
            <a:t>Critical Process Backup Reasons</a:t>
          </a:r>
          <a:endParaRPr lang="en-US" sz="1600" dirty="0">
            <a:effectLst>
              <a:outerShdw blurRad="38100" dist="38100" dir="2700000" algn="tl">
                <a:srgbClr val="000000">
                  <a:alpha val="43137"/>
                </a:srgbClr>
              </a:outerShdw>
            </a:effectLst>
          </a:endParaRPr>
        </a:p>
      </dgm:t>
    </dgm:pt>
    <dgm:pt modelId="{35A47AA9-CF62-40C7-AC04-41437CCCC574}" type="parTrans" cxnId="{FD8CC757-1EA2-472A-AF1E-58288C65AF69}">
      <dgm:prSet/>
      <dgm:spPr/>
      <dgm:t>
        <a:bodyPr/>
        <a:lstStyle/>
        <a:p>
          <a:endParaRPr lang="en-US"/>
        </a:p>
      </dgm:t>
    </dgm:pt>
    <dgm:pt modelId="{DCAA5A1F-56D0-4930-93C2-D3B62A818420}" type="sibTrans" cxnId="{FD8CC757-1EA2-472A-AF1E-58288C65AF69}">
      <dgm:prSet/>
      <dgm:spPr/>
      <dgm:t>
        <a:bodyPr/>
        <a:lstStyle/>
        <a:p>
          <a:endParaRPr lang="en-US"/>
        </a:p>
      </dgm:t>
    </dgm:pt>
    <dgm:pt modelId="{D857F899-1CC7-4F58-ACF6-F53C9BA1B02A}">
      <dgm:prSet custT="1"/>
      <dgm:spPr/>
      <dgm:t>
        <a:bodyPr/>
        <a:lstStyle/>
        <a:p>
          <a:r>
            <a:rPr lang="en-US" altLang="ja-JP" sz="1000" b="1" dirty="0">
              <a:effectLst>
                <a:outerShdw blurRad="38100" dist="38100" dir="2700000" algn="tl">
                  <a:srgbClr val="000000">
                    <a:alpha val="43137"/>
                  </a:srgbClr>
                </a:outerShdw>
              </a:effectLst>
            </a:rPr>
            <a:t>Personnel Safety Can Be Compromised if the Associated Process Motor Losses Power and Becomes Erratic </a:t>
          </a:r>
        </a:p>
      </dgm:t>
    </dgm:pt>
    <dgm:pt modelId="{B49DA94A-B428-456B-A111-73707684F11D}" type="parTrans" cxnId="{E11B3139-88E2-4989-976D-4AFD1E9CB5DA}">
      <dgm:prSet/>
      <dgm:spPr/>
      <dgm:t>
        <a:bodyPr/>
        <a:lstStyle/>
        <a:p>
          <a:endParaRPr lang="en-US"/>
        </a:p>
      </dgm:t>
    </dgm:pt>
    <dgm:pt modelId="{599793C6-D35B-4AF6-9402-8C63C0B33A3D}" type="sibTrans" cxnId="{E11B3139-88E2-4989-976D-4AFD1E9CB5DA}">
      <dgm:prSet/>
      <dgm:spPr/>
      <dgm:t>
        <a:bodyPr/>
        <a:lstStyle/>
        <a:p>
          <a:endParaRPr lang="en-US"/>
        </a:p>
      </dgm:t>
    </dgm:pt>
    <dgm:pt modelId="{EE0A5E67-B5BE-4FE5-9906-AB4F4402BAAC}">
      <dgm:prSet custT="1"/>
      <dgm:spPr/>
      <dgm:t>
        <a:bodyPr/>
        <a:lstStyle/>
        <a:p>
          <a:r>
            <a:rPr lang="en-US" altLang="ja-JP" sz="800" b="1" dirty="0">
              <a:effectLst>
                <a:outerShdw blurRad="38100" dist="38100" dir="2700000" algn="tl">
                  <a:srgbClr val="000000">
                    <a:alpha val="43137"/>
                  </a:srgbClr>
                </a:outerShdw>
              </a:effectLst>
            </a:rPr>
            <a:t>Data Centers – Environmental Systems Backup</a:t>
          </a:r>
        </a:p>
      </dgm:t>
    </dgm:pt>
    <dgm:pt modelId="{03F03C66-19E9-4C7C-B274-890FCDAEDE71}" type="parTrans" cxnId="{627168BE-53DB-4B8A-97C8-AD9C38165958}">
      <dgm:prSet/>
      <dgm:spPr/>
      <dgm:t>
        <a:bodyPr/>
        <a:lstStyle/>
        <a:p>
          <a:endParaRPr lang="en-US"/>
        </a:p>
      </dgm:t>
    </dgm:pt>
    <dgm:pt modelId="{67383FDD-07C7-4A0A-A224-CF40110A094D}" type="sibTrans" cxnId="{627168BE-53DB-4B8A-97C8-AD9C38165958}">
      <dgm:prSet/>
      <dgm:spPr/>
      <dgm:t>
        <a:bodyPr/>
        <a:lstStyle/>
        <a:p>
          <a:endParaRPr lang="en-US"/>
        </a:p>
      </dgm:t>
    </dgm:pt>
    <dgm:pt modelId="{A894E19A-EF91-4701-8CE4-55EDBEA5B65F}">
      <dgm:prSet custT="1"/>
      <dgm:spPr/>
      <dgm:t>
        <a:bodyPr/>
        <a:lstStyle/>
        <a:p>
          <a:pPr algn="ctr"/>
          <a:r>
            <a:rPr lang="en-US" altLang="ja-JP" sz="1400" b="1" dirty="0">
              <a:effectLst>
                <a:outerShdw blurRad="38100" dist="38100" dir="2700000" algn="tl">
                  <a:srgbClr val="000000">
                    <a:alpha val="43137"/>
                  </a:srgbClr>
                </a:outerShdw>
              </a:effectLst>
            </a:rPr>
            <a:t>Critical Process Examples</a:t>
          </a:r>
        </a:p>
      </dgm:t>
    </dgm:pt>
    <dgm:pt modelId="{6CD7A743-8342-4A2E-B41C-B5FFF131FCCF}" type="parTrans" cxnId="{534538BB-44C4-450F-B7EB-787B36349B88}">
      <dgm:prSet/>
      <dgm:spPr/>
      <dgm:t>
        <a:bodyPr/>
        <a:lstStyle/>
        <a:p>
          <a:endParaRPr lang="en-US"/>
        </a:p>
      </dgm:t>
    </dgm:pt>
    <dgm:pt modelId="{A898A7AA-AECA-419E-819A-AB21C5BE3A2F}" type="sibTrans" cxnId="{534538BB-44C4-450F-B7EB-787B36349B88}">
      <dgm:prSet/>
      <dgm:spPr/>
      <dgm:t>
        <a:bodyPr/>
        <a:lstStyle/>
        <a:p>
          <a:endParaRPr lang="en-US"/>
        </a:p>
      </dgm:t>
    </dgm:pt>
    <dgm:pt modelId="{8A69DBDD-6403-4944-BE18-0676E25B37FC}">
      <dgm:prSet custT="1"/>
      <dgm:spPr/>
      <dgm:t>
        <a:bodyPr/>
        <a:lstStyle/>
        <a:p>
          <a:r>
            <a:rPr lang="en-US" altLang="ja-JP" sz="800" b="1" dirty="0">
              <a:effectLst>
                <a:outerShdw blurRad="38100" dist="38100" dir="2700000" algn="tl">
                  <a:srgbClr val="000000">
                    <a:alpha val="43137"/>
                  </a:srgbClr>
                </a:outerShdw>
              </a:effectLst>
            </a:rPr>
            <a:t>Semiconductor – Cleanroom Air Handlers &amp; Machine Tool Chill Water</a:t>
          </a:r>
        </a:p>
      </dgm:t>
    </dgm:pt>
    <dgm:pt modelId="{0F900E98-FD60-42A3-8227-70568EBE742A}" type="parTrans" cxnId="{D730AA00-21BC-425B-BD20-744AF34ED57D}">
      <dgm:prSet/>
      <dgm:spPr/>
      <dgm:t>
        <a:bodyPr/>
        <a:lstStyle/>
        <a:p>
          <a:endParaRPr lang="en-US"/>
        </a:p>
      </dgm:t>
    </dgm:pt>
    <dgm:pt modelId="{FF409086-2D82-4244-9024-6BD9B16B31D4}" type="sibTrans" cxnId="{D730AA00-21BC-425B-BD20-744AF34ED57D}">
      <dgm:prSet/>
      <dgm:spPr/>
      <dgm:t>
        <a:bodyPr/>
        <a:lstStyle/>
        <a:p>
          <a:endParaRPr lang="en-US"/>
        </a:p>
      </dgm:t>
    </dgm:pt>
    <dgm:pt modelId="{0257831D-BBFC-4AB9-98EC-6E40115B2B80}">
      <dgm:prSet custT="1"/>
      <dgm:spPr/>
      <dgm:t>
        <a:bodyPr/>
        <a:lstStyle/>
        <a:p>
          <a:r>
            <a:rPr lang="en-US" altLang="ja-JP" sz="800" b="1" dirty="0">
              <a:effectLst>
                <a:outerShdw blurRad="38100" dist="38100" dir="2700000" algn="tl">
                  <a:srgbClr val="000000">
                    <a:alpha val="43137"/>
                  </a:srgbClr>
                </a:outerShdw>
              </a:effectLst>
            </a:rPr>
            <a:t>Lubrication Systems</a:t>
          </a:r>
        </a:p>
      </dgm:t>
    </dgm:pt>
    <dgm:pt modelId="{BE5D586D-388D-495D-8CEF-DF8FEF354ED0}" type="parTrans" cxnId="{F859E3E7-E58E-40B2-B8F6-D5882E5AFC90}">
      <dgm:prSet/>
      <dgm:spPr/>
      <dgm:t>
        <a:bodyPr/>
        <a:lstStyle/>
        <a:p>
          <a:endParaRPr lang="en-US"/>
        </a:p>
      </dgm:t>
    </dgm:pt>
    <dgm:pt modelId="{83809EAD-5504-4DC1-BF6F-2C9C5467A6A0}" type="sibTrans" cxnId="{F859E3E7-E58E-40B2-B8F6-D5882E5AFC90}">
      <dgm:prSet/>
      <dgm:spPr/>
      <dgm:t>
        <a:bodyPr/>
        <a:lstStyle/>
        <a:p>
          <a:endParaRPr lang="en-US"/>
        </a:p>
      </dgm:t>
    </dgm:pt>
    <dgm:pt modelId="{4F0C0189-53EE-47B0-86FB-14FCB1AC3D70}">
      <dgm:prSet custT="1"/>
      <dgm:spPr/>
      <dgm:t>
        <a:bodyPr/>
        <a:lstStyle/>
        <a:p>
          <a:r>
            <a:rPr lang="en-US" altLang="ja-JP" sz="800" b="1" dirty="0">
              <a:effectLst>
                <a:outerShdw blurRad="38100" dist="38100" dir="2700000" algn="tl">
                  <a:srgbClr val="000000">
                    <a:alpha val="43137"/>
                  </a:srgbClr>
                </a:outerShdw>
              </a:effectLst>
            </a:rPr>
            <a:t>Safety Systems</a:t>
          </a:r>
        </a:p>
      </dgm:t>
    </dgm:pt>
    <dgm:pt modelId="{6A00788C-DEB6-45F5-9809-879E45EBC3AB}" type="parTrans" cxnId="{BD038266-B9F1-4717-BE32-82D4C5B9EAC9}">
      <dgm:prSet/>
      <dgm:spPr/>
      <dgm:t>
        <a:bodyPr/>
        <a:lstStyle/>
        <a:p>
          <a:endParaRPr lang="en-US"/>
        </a:p>
      </dgm:t>
    </dgm:pt>
    <dgm:pt modelId="{18B331A8-6FA9-4112-B36B-ACC14841F659}" type="sibTrans" cxnId="{BD038266-B9F1-4717-BE32-82D4C5B9EAC9}">
      <dgm:prSet/>
      <dgm:spPr/>
      <dgm:t>
        <a:bodyPr/>
        <a:lstStyle/>
        <a:p>
          <a:endParaRPr lang="en-US"/>
        </a:p>
      </dgm:t>
    </dgm:pt>
    <dgm:pt modelId="{6E739E00-5E4A-4EB0-9D30-DCE5EA2AE57C}">
      <dgm:prSet custT="1"/>
      <dgm:spPr/>
      <dgm:t>
        <a:bodyPr/>
        <a:lstStyle/>
        <a:p>
          <a:r>
            <a:rPr lang="en-US" altLang="ja-JP" sz="800" b="1" dirty="0">
              <a:effectLst>
                <a:outerShdw blurRad="38100" dist="38100" dir="2700000" algn="tl">
                  <a:srgbClr val="000000">
                    <a:alpha val="43137"/>
                  </a:srgbClr>
                </a:outerShdw>
              </a:effectLst>
            </a:rPr>
            <a:t>Security Gates</a:t>
          </a:r>
        </a:p>
      </dgm:t>
    </dgm:pt>
    <dgm:pt modelId="{9D6D6FD5-9586-4877-A360-A744A0C95010}" type="parTrans" cxnId="{D4592FAA-33C4-4470-97FD-2A1E2C1EC34F}">
      <dgm:prSet/>
      <dgm:spPr/>
      <dgm:t>
        <a:bodyPr/>
        <a:lstStyle/>
        <a:p>
          <a:endParaRPr lang="en-US"/>
        </a:p>
      </dgm:t>
    </dgm:pt>
    <dgm:pt modelId="{4BC45215-B04D-4522-A45E-68031193E775}" type="sibTrans" cxnId="{D4592FAA-33C4-4470-97FD-2A1E2C1EC34F}">
      <dgm:prSet/>
      <dgm:spPr/>
      <dgm:t>
        <a:bodyPr/>
        <a:lstStyle/>
        <a:p>
          <a:endParaRPr lang="en-US"/>
        </a:p>
      </dgm:t>
    </dgm:pt>
    <dgm:pt modelId="{9A0FA915-E42D-4599-9E8D-5C5481CB2135}">
      <dgm:prSet custT="1"/>
      <dgm:spPr/>
      <dgm:t>
        <a:bodyPr/>
        <a:lstStyle/>
        <a:p>
          <a:r>
            <a:rPr lang="en-US" altLang="ja-JP" sz="1000" b="1" dirty="0">
              <a:effectLst>
                <a:outerShdw blurRad="38100" dist="38100" dir="2700000" algn="tl">
                  <a:srgbClr val="000000">
                    <a:alpha val="43137"/>
                  </a:srgbClr>
                </a:outerShdw>
              </a:effectLst>
            </a:rPr>
            <a:t>Loss of Security System Power Can Allow Intrusion Into High Security Areas </a:t>
          </a:r>
        </a:p>
      </dgm:t>
    </dgm:pt>
    <dgm:pt modelId="{643B3D48-AF7D-4C71-8F53-08DF9D38E8E3}" type="parTrans" cxnId="{576C740A-6373-4434-9FFE-0B979E18E79B}">
      <dgm:prSet/>
      <dgm:spPr/>
      <dgm:t>
        <a:bodyPr/>
        <a:lstStyle/>
        <a:p>
          <a:endParaRPr lang="en-US"/>
        </a:p>
      </dgm:t>
    </dgm:pt>
    <dgm:pt modelId="{3CACEB4C-0642-4B14-8EBE-2DE3F7DC7EF1}" type="sibTrans" cxnId="{576C740A-6373-4434-9FFE-0B979E18E79B}">
      <dgm:prSet/>
      <dgm:spPr/>
      <dgm:t>
        <a:bodyPr/>
        <a:lstStyle/>
        <a:p>
          <a:endParaRPr lang="en-US"/>
        </a:p>
      </dgm:t>
    </dgm:pt>
    <dgm:pt modelId="{D6453CBD-0303-4258-9FB1-3A98B5D5C148}">
      <dgm:prSet custT="1"/>
      <dgm:spPr/>
      <dgm:t>
        <a:bodyPr/>
        <a:lstStyle/>
        <a:p>
          <a:r>
            <a:rPr lang="en-US" altLang="ja-JP" sz="1000" b="1" dirty="0">
              <a:effectLst>
                <a:outerShdw blurRad="38100" dist="38100" dir="2700000" algn="tl">
                  <a:srgbClr val="000000">
                    <a:alpha val="43137"/>
                  </a:srgbClr>
                </a:outerShdw>
              </a:effectLst>
            </a:rPr>
            <a:t>Loss of Power to Equipment’s Personnel Safety Features Can Create Hazzard to Workers</a:t>
          </a:r>
        </a:p>
      </dgm:t>
    </dgm:pt>
    <dgm:pt modelId="{CC84E717-4819-4BA0-B32B-C853BE907932}" type="parTrans" cxnId="{710ABF78-7961-4D48-87D1-46D7AA2FDF89}">
      <dgm:prSet/>
      <dgm:spPr/>
      <dgm:t>
        <a:bodyPr/>
        <a:lstStyle/>
        <a:p>
          <a:endParaRPr lang="en-US"/>
        </a:p>
      </dgm:t>
    </dgm:pt>
    <dgm:pt modelId="{7F2CC9DA-2816-47DB-B403-9E5273D5EFFB}" type="sibTrans" cxnId="{710ABF78-7961-4D48-87D1-46D7AA2FDF89}">
      <dgm:prSet/>
      <dgm:spPr/>
      <dgm:t>
        <a:bodyPr/>
        <a:lstStyle/>
        <a:p>
          <a:endParaRPr lang="en-US"/>
        </a:p>
      </dgm:t>
    </dgm:pt>
    <dgm:pt modelId="{93FA4B32-A042-4E9A-9168-6801885719CA}">
      <dgm:prSet custT="1"/>
      <dgm:spPr/>
      <dgm:t>
        <a:bodyPr/>
        <a:lstStyle/>
        <a:p>
          <a:pPr>
            <a:buFontTx/>
            <a:buChar char="*"/>
          </a:pPr>
          <a:r>
            <a:rPr lang="en-US" altLang="ja-JP" sz="800" b="0" dirty="0">
              <a:effectLst>
                <a:outerShdw blurRad="38100" dist="38100" dir="2700000" algn="tl">
                  <a:srgbClr val="000000">
                    <a:alpha val="43137"/>
                  </a:srgbClr>
                </a:outerShdw>
              </a:effectLst>
            </a:rPr>
            <a:t>Hoists &amp; Cranes Can Drop Load</a:t>
          </a:r>
        </a:p>
      </dgm:t>
    </dgm:pt>
    <dgm:pt modelId="{7354AD90-9EC6-4510-B3B9-3D8673D02C05}" type="parTrans" cxnId="{D0B9BF2A-51AE-4018-8333-CFB60F2F81C1}">
      <dgm:prSet/>
      <dgm:spPr/>
      <dgm:t>
        <a:bodyPr/>
        <a:lstStyle/>
        <a:p>
          <a:endParaRPr lang="en-US"/>
        </a:p>
      </dgm:t>
    </dgm:pt>
    <dgm:pt modelId="{53F64B74-800B-485D-AD20-3780E8DBCFB5}" type="sibTrans" cxnId="{D0B9BF2A-51AE-4018-8333-CFB60F2F81C1}">
      <dgm:prSet/>
      <dgm:spPr/>
      <dgm:t>
        <a:bodyPr/>
        <a:lstStyle/>
        <a:p>
          <a:endParaRPr lang="en-US"/>
        </a:p>
      </dgm:t>
    </dgm:pt>
    <dgm:pt modelId="{6EF7265A-5B66-424F-8E6A-FA537C821E08}">
      <dgm:prSet custT="1"/>
      <dgm:spPr/>
      <dgm:t>
        <a:bodyPr/>
        <a:lstStyle/>
        <a:p>
          <a:pPr>
            <a:buFontTx/>
            <a:buChar char="*"/>
          </a:pPr>
          <a:r>
            <a:rPr lang="en-US" altLang="ja-JP" sz="800" b="0" dirty="0">
              <a:effectLst>
                <a:outerShdw blurRad="38100" dist="38100" dir="2700000" algn="tl">
                  <a:srgbClr val="000000">
                    <a:alpha val="43137"/>
                  </a:srgbClr>
                </a:outerShdw>
              </a:effectLst>
            </a:rPr>
            <a:t>Power to Security Access Areas is Cut During Breach Attempts</a:t>
          </a:r>
        </a:p>
      </dgm:t>
    </dgm:pt>
    <dgm:pt modelId="{3127A9D9-723B-4D11-98EE-B4C8BC0C1693}" type="parTrans" cxnId="{EEE8948B-A656-43BA-9F92-6564D5321ED3}">
      <dgm:prSet/>
      <dgm:spPr/>
      <dgm:t>
        <a:bodyPr/>
        <a:lstStyle/>
        <a:p>
          <a:endParaRPr lang="en-US"/>
        </a:p>
      </dgm:t>
    </dgm:pt>
    <dgm:pt modelId="{C2F0510D-1EB4-4292-BC7A-84F121B1CBCD}" type="sibTrans" cxnId="{EEE8948B-A656-43BA-9F92-6564D5321ED3}">
      <dgm:prSet/>
      <dgm:spPr/>
      <dgm:t>
        <a:bodyPr/>
        <a:lstStyle/>
        <a:p>
          <a:endParaRPr lang="en-US"/>
        </a:p>
      </dgm:t>
    </dgm:pt>
    <dgm:pt modelId="{957B6354-1130-4ACF-8711-55D9C5DA3315}">
      <dgm:prSet custT="1"/>
      <dgm:spPr/>
      <dgm:t>
        <a:bodyPr/>
        <a:lstStyle/>
        <a:p>
          <a:pPr>
            <a:buFontTx/>
            <a:buChar char="*"/>
          </a:pPr>
          <a:r>
            <a:rPr lang="en-US" altLang="ja-JP" sz="800" b="0" dirty="0">
              <a:effectLst>
                <a:outerShdw blurRad="38100" dist="38100" dir="2700000" algn="tl">
                  <a:srgbClr val="000000">
                    <a:alpha val="43137"/>
                  </a:srgbClr>
                </a:outerShdw>
              </a:effectLst>
            </a:rPr>
            <a:t>Robotics Multi Axis Systems Lose Reference Causing Damage to Mechanical Components or Surrounding Equipment</a:t>
          </a:r>
        </a:p>
      </dgm:t>
    </dgm:pt>
    <dgm:pt modelId="{D540D267-1573-46B2-8B7A-0FC51CA1BA05}" type="parTrans" cxnId="{73D454C4-9830-4F7C-8E8C-A5DADDA405CC}">
      <dgm:prSet/>
      <dgm:spPr/>
      <dgm:t>
        <a:bodyPr/>
        <a:lstStyle/>
        <a:p>
          <a:endParaRPr lang="en-US"/>
        </a:p>
      </dgm:t>
    </dgm:pt>
    <dgm:pt modelId="{66750CEE-F9A3-421F-9D27-6A198E135FB1}" type="sibTrans" cxnId="{73D454C4-9830-4F7C-8E8C-A5DADDA405CC}">
      <dgm:prSet/>
      <dgm:spPr/>
      <dgm:t>
        <a:bodyPr/>
        <a:lstStyle/>
        <a:p>
          <a:endParaRPr lang="en-US"/>
        </a:p>
      </dgm:t>
    </dgm:pt>
    <dgm:pt modelId="{A9D4E672-D20A-4B98-8717-EA485F3D7CEC}">
      <dgm:prSet custT="1"/>
      <dgm:spPr/>
      <dgm:t>
        <a:bodyPr/>
        <a:lstStyle/>
        <a:p>
          <a:pPr>
            <a:buFontTx/>
            <a:buChar char="*"/>
          </a:pPr>
          <a:r>
            <a:rPr lang="en-US" altLang="ja-JP" sz="800" b="0" dirty="0">
              <a:effectLst>
                <a:outerShdw blurRad="38100" dist="38100" dir="2700000" algn="tl">
                  <a:srgbClr val="000000">
                    <a:alpha val="43137"/>
                  </a:srgbClr>
                </a:outerShdw>
              </a:effectLst>
            </a:rPr>
            <a:t>High Speed Turbines Can Burn up Without Constant Lubrication</a:t>
          </a:r>
        </a:p>
      </dgm:t>
    </dgm:pt>
    <dgm:pt modelId="{6F0DDEB9-0BDB-4C47-8AF4-CF771574157E}" type="parTrans" cxnId="{FF9CF39B-4808-4C13-8598-11C456D8D764}">
      <dgm:prSet/>
      <dgm:spPr/>
      <dgm:t>
        <a:bodyPr/>
        <a:lstStyle/>
        <a:p>
          <a:endParaRPr lang="en-US"/>
        </a:p>
      </dgm:t>
    </dgm:pt>
    <dgm:pt modelId="{B9CF37CD-EEDB-414C-8750-B96D1D164272}" type="sibTrans" cxnId="{FF9CF39B-4808-4C13-8598-11C456D8D764}">
      <dgm:prSet/>
      <dgm:spPr/>
      <dgm:t>
        <a:bodyPr/>
        <a:lstStyle/>
        <a:p>
          <a:endParaRPr lang="en-US"/>
        </a:p>
      </dgm:t>
    </dgm:pt>
    <dgm:pt modelId="{01EB0C7A-44C2-49AE-9A16-19EB3DC756F9}">
      <dgm:prSet custT="1"/>
      <dgm:spPr/>
      <dgm:t>
        <a:bodyPr/>
        <a:lstStyle/>
        <a:p>
          <a:pPr>
            <a:buFontTx/>
            <a:buChar char="*"/>
          </a:pPr>
          <a:r>
            <a:rPr lang="en-US" altLang="ja-JP" sz="800" b="0" dirty="0">
              <a:effectLst>
                <a:outerShdw blurRad="38100" dist="38100" dir="2700000" algn="tl">
                  <a:srgbClr val="000000">
                    <a:alpha val="43137"/>
                  </a:srgbClr>
                </a:outerShdw>
              </a:effectLst>
            </a:rPr>
            <a:t>Cleans Rooms Must Remain Free of Environmental Particulates or Expensive Semiconductor Wafers are Discarded</a:t>
          </a:r>
        </a:p>
      </dgm:t>
    </dgm:pt>
    <dgm:pt modelId="{872C2567-16BB-4D45-9685-4787606B0D96}" type="parTrans" cxnId="{68A473DC-8058-41DE-B4D2-D0AB76356613}">
      <dgm:prSet/>
      <dgm:spPr/>
      <dgm:t>
        <a:bodyPr/>
        <a:lstStyle/>
        <a:p>
          <a:endParaRPr lang="en-US"/>
        </a:p>
      </dgm:t>
    </dgm:pt>
    <dgm:pt modelId="{E5202A73-9917-4E56-B0A5-5151133C099A}" type="sibTrans" cxnId="{68A473DC-8058-41DE-B4D2-D0AB76356613}">
      <dgm:prSet/>
      <dgm:spPr/>
      <dgm:t>
        <a:bodyPr/>
        <a:lstStyle/>
        <a:p>
          <a:endParaRPr lang="en-US"/>
        </a:p>
      </dgm:t>
    </dgm:pt>
    <dgm:pt modelId="{EB7B812A-F445-4017-9D8B-F67A3F4BCCE2}">
      <dgm:prSet custT="1"/>
      <dgm:spPr/>
      <dgm:t>
        <a:bodyPr/>
        <a:lstStyle/>
        <a:p>
          <a:pPr>
            <a:buFontTx/>
            <a:buChar char="*"/>
          </a:pPr>
          <a:r>
            <a:rPr lang="en-US" altLang="ja-JP" sz="800" b="0" dirty="0">
              <a:effectLst>
                <a:outerShdw blurRad="38100" dist="38100" dir="2700000" algn="tl">
                  <a:srgbClr val="000000">
                    <a:alpha val="43137"/>
                  </a:srgbClr>
                </a:outerShdw>
              </a:effectLst>
            </a:rPr>
            <a:t>Machine Tools for Wafer Etching Must maintain Constant Chill Water Cooling Due to High Speed Operation</a:t>
          </a:r>
        </a:p>
      </dgm:t>
    </dgm:pt>
    <dgm:pt modelId="{D445A5FF-E73B-48EB-ACF0-D6A83B72B5AF}" type="parTrans" cxnId="{CC4625B7-D88D-4FB9-8B40-18828BCFD1A4}">
      <dgm:prSet/>
      <dgm:spPr/>
      <dgm:t>
        <a:bodyPr/>
        <a:lstStyle/>
        <a:p>
          <a:endParaRPr lang="en-US"/>
        </a:p>
      </dgm:t>
    </dgm:pt>
    <dgm:pt modelId="{53B296B6-A6D3-41BB-B60E-A4AECA341E26}" type="sibTrans" cxnId="{CC4625B7-D88D-4FB9-8B40-18828BCFD1A4}">
      <dgm:prSet/>
      <dgm:spPr/>
      <dgm:t>
        <a:bodyPr/>
        <a:lstStyle/>
        <a:p>
          <a:endParaRPr lang="en-US"/>
        </a:p>
      </dgm:t>
    </dgm:pt>
    <dgm:pt modelId="{8DD29CCF-31B2-4BEE-A12E-EB3A84E5C3F7}">
      <dgm:prSet custT="1"/>
      <dgm:spPr/>
      <dgm:t>
        <a:bodyPr/>
        <a:lstStyle/>
        <a:p>
          <a:r>
            <a:rPr lang="en-US" altLang="ja-JP" sz="1000" b="1" dirty="0">
              <a:effectLst>
                <a:outerShdw blurRad="38100" dist="38100" dir="2700000" algn="tl">
                  <a:srgbClr val="000000">
                    <a:alpha val="43137"/>
                  </a:srgbClr>
                </a:outerShdw>
              </a:effectLst>
            </a:rPr>
            <a:t>Any Slight Deviation in Motor Speed or Torque Can Create Scrap Product and Expensive Production Loses or Cleanup </a:t>
          </a:r>
        </a:p>
      </dgm:t>
    </dgm:pt>
    <dgm:pt modelId="{E2BA4054-A92D-4D10-9EE6-A622B1B47DD2}" type="parTrans" cxnId="{0F2A8354-9DFB-4DA7-87B7-0D019F3065C4}">
      <dgm:prSet/>
      <dgm:spPr/>
      <dgm:t>
        <a:bodyPr/>
        <a:lstStyle/>
        <a:p>
          <a:endParaRPr lang="en-US"/>
        </a:p>
      </dgm:t>
    </dgm:pt>
    <dgm:pt modelId="{B4DCDE62-6C6B-48E7-AEC9-DBF076E7D528}" type="sibTrans" cxnId="{0F2A8354-9DFB-4DA7-87B7-0D019F3065C4}">
      <dgm:prSet/>
      <dgm:spPr/>
      <dgm:t>
        <a:bodyPr/>
        <a:lstStyle/>
        <a:p>
          <a:endParaRPr lang="en-US"/>
        </a:p>
      </dgm:t>
    </dgm:pt>
    <dgm:pt modelId="{6ACF7DC1-DB19-4DF6-9612-E44AC837C411}">
      <dgm:prSet custT="1"/>
      <dgm:spPr/>
      <dgm:t>
        <a:bodyPr/>
        <a:lstStyle/>
        <a:p>
          <a:r>
            <a:rPr lang="en-US" altLang="ja-JP" sz="800" b="0" dirty="0">
              <a:effectLst>
                <a:outerShdw blurRad="38100" dist="38100" dir="2700000" algn="tl">
                  <a:srgbClr val="000000">
                    <a:alpha val="43137"/>
                  </a:srgbClr>
                </a:outerShdw>
              </a:effectLst>
            </a:rPr>
            <a:t>Critical Data Can Be Lost if Environmental Systems Are Lost and Data Servers Overheat</a:t>
          </a:r>
        </a:p>
      </dgm:t>
    </dgm:pt>
    <dgm:pt modelId="{0D2B0441-49E1-4968-9FB9-1266E915AA0E}" type="parTrans" cxnId="{E1CFCA0C-8A0A-4A2B-B798-BA83347E4A34}">
      <dgm:prSet/>
      <dgm:spPr/>
      <dgm:t>
        <a:bodyPr/>
        <a:lstStyle/>
        <a:p>
          <a:endParaRPr lang="en-US"/>
        </a:p>
      </dgm:t>
    </dgm:pt>
    <dgm:pt modelId="{4D0C6C2A-52BD-49C6-94A2-1999255B1D71}" type="sibTrans" cxnId="{E1CFCA0C-8A0A-4A2B-B798-BA83347E4A34}">
      <dgm:prSet/>
      <dgm:spPr/>
      <dgm:t>
        <a:bodyPr/>
        <a:lstStyle/>
        <a:p>
          <a:endParaRPr lang="en-US"/>
        </a:p>
      </dgm:t>
    </dgm:pt>
    <dgm:pt modelId="{2BF4880D-5085-441F-8AF2-842DAE578FC4}">
      <dgm:prSet custT="1"/>
      <dgm:spPr/>
      <dgm:t>
        <a:bodyPr/>
        <a:lstStyle/>
        <a:p>
          <a:pPr>
            <a:buFontTx/>
            <a:buChar char="*"/>
          </a:pPr>
          <a:r>
            <a:rPr lang="en-US" altLang="ja-JP" sz="800" b="1" dirty="0">
              <a:effectLst>
                <a:outerShdw blurRad="38100" dist="38100" dir="2700000" algn="tl">
                  <a:srgbClr val="000000">
                    <a:alpha val="43137"/>
                  </a:srgbClr>
                </a:outerShdw>
              </a:effectLst>
            </a:rPr>
            <a:t>Chemical and Toxic Exhaust Ventilation</a:t>
          </a:r>
        </a:p>
      </dgm:t>
    </dgm:pt>
    <dgm:pt modelId="{ECCCC44A-C414-4DCB-934B-735BDAC83E54}" type="parTrans" cxnId="{49D77326-9CE9-4DCB-A24E-F51C5E90012C}">
      <dgm:prSet/>
      <dgm:spPr/>
      <dgm:t>
        <a:bodyPr/>
        <a:lstStyle/>
        <a:p>
          <a:endParaRPr lang="en-US"/>
        </a:p>
      </dgm:t>
    </dgm:pt>
    <dgm:pt modelId="{DAE8FD6A-AE76-437E-8459-B5E7A88989BB}" type="sibTrans" cxnId="{49D77326-9CE9-4DCB-A24E-F51C5E90012C}">
      <dgm:prSet/>
      <dgm:spPr/>
      <dgm:t>
        <a:bodyPr/>
        <a:lstStyle/>
        <a:p>
          <a:endParaRPr lang="en-US"/>
        </a:p>
      </dgm:t>
    </dgm:pt>
    <dgm:pt modelId="{EDDB1ABD-66D5-4B56-BC95-E978C0FF0502}">
      <dgm:prSet custT="1"/>
      <dgm:spPr/>
      <dgm:t>
        <a:bodyPr/>
        <a:lstStyle/>
        <a:p>
          <a:pPr>
            <a:buFontTx/>
            <a:buChar char="*"/>
          </a:pPr>
          <a:r>
            <a:rPr lang="en-US" altLang="ja-JP" sz="800" b="0" dirty="0">
              <a:effectLst>
                <a:outerShdw blurRad="38100" dist="38100" dir="2700000" algn="tl">
                  <a:srgbClr val="000000">
                    <a:alpha val="43137"/>
                  </a:srgbClr>
                </a:outerShdw>
              </a:effectLst>
            </a:rPr>
            <a:t>Loss of Ventilation and Exhaust Fans can Create Personnel Hazzard from Toxic Gases  </a:t>
          </a:r>
        </a:p>
      </dgm:t>
    </dgm:pt>
    <dgm:pt modelId="{DBA1C16B-AE97-4ABB-9FB0-A59602664682}" type="parTrans" cxnId="{63EC0650-9730-4F45-A705-3F4395B151B4}">
      <dgm:prSet/>
      <dgm:spPr/>
      <dgm:t>
        <a:bodyPr/>
        <a:lstStyle/>
        <a:p>
          <a:endParaRPr lang="en-US"/>
        </a:p>
      </dgm:t>
    </dgm:pt>
    <dgm:pt modelId="{8B77A7C6-9352-4C1D-B09B-1402C1BCCC9C}" type="sibTrans" cxnId="{63EC0650-9730-4F45-A705-3F4395B151B4}">
      <dgm:prSet/>
      <dgm:spPr/>
      <dgm:t>
        <a:bodyPr/>
        <a:lstStyle/>
        <a:p>
          <a:endParaRPr lang="en-US"/>
        </a:p>
      </dgm:t>
    </dgm:pt>
    <dgm:pt modelId="{30ED3802-91AF-4384-8DEB-7F12D963D9A6}">
      <dgm:prSet custT="1"/>
      <dgm:spPr/>
      <dgm:t>
        <a:bodyPr/>
        <a:lstStyle/>
        <a:p>
          <a:r>
            <a:rPr lang="en-US" altLang="ja-JP" sz="1000" b="1" dirty="0">
              <a:effectLst>
                <a:outerShdw blurRad="38100" dist="38100" dir="2700000" algn="tl">
                  <a:srgbClr val="000000">
                    <a:alpha val="43137"/>
                  </a:srgbClr>
                </a:outerShdw>
              </a:effectLst>
            </a:rPr>
            <a:t>Perishable Products can Be Lost During AC Line Loss that Can Trip Refrigeration Compressor VFDs/Motors </a:t>
          </a:r>
        </a:p>
      </dgm:t>
    </dgm:pt>
    <dgm:pt modelId="{5C22128B-DA9C-4279-92B4-C97229FAB8AF}" type="parTrans" cxnId="{B01D4F2F-2139-44A1-A18E-911D7F9EA979}">
      <dgm:prSet/>
      <dgm:spPr/>
      <dgm:t>
        <a:bodyPr/>
        <a:lstStyle/>
        <a:p>
          <a:endParaRPr lang="en-US"/>
        </a:p>
      </dgm:t>
    </dgm:pt>
    <dgm:pt modelId="{39E121C3-E5FA-41AB-B2C9-F89957756373}" type="sibTrans" cxnId="{B01D4F2F-2139-44A1-A18E-911D7F9EA979}">
      <dgm:prSet/>
      <dgm:spPr/>
      <dgm:t>
        <a:bodyPr/>
        <a:lstStyle/>
        <a:p>
          <a:endParaRPr lang="en-US"/>
        </a:p>
      </dgm:t>
    </dgm:pt>
    <dgm:pt modelId="{DDBB86AA-43C6-44C6-963F-07EFE0642C8D}" type="pres">
      <dgm:prSet presAssocID="{3E343489-BBB8-4626-BFEC-76A01FF7391B}" presName="linear" presStyleCnt="0">
        <dgm:presLayoutVars>
          <dgm:dir/>
          <dgm:animLvl val="lvl"/>
          <dgm:resizeHandles val="exact"/>
        </dgm:presLayoutVars>
      </dgm:prSet>
      <dgm:spPr/>
    </dgm:pt>
    <dgm:pt modelId="{C38C7600-D294-4014-AE99-F9A2DFB83525}" type="pres">
      <dgm:prSet presAssocID="{EDB3C25E-5144-4943-8EA5-926628566472}" presName="parentLin" presStyleCnt="0"/>
      <dgm:spPr/>
    </dgm:pt>
    <dgm:pt modelId="{B38F80DB-027B-4D79-BB1E-54F30382DC5D}" type="pres">
      <dgm:prSet presAssocID="{EDB3C25E-5144-4943-8EA5-926628566472}" presName="parentLeftMargin" presStyleLbl="node1" presStyleIdx="0" presStyleCnt="2"/>
      <dgm:spPr/>
    </dgm:pt>
    <dgm:pt modelId="{D2DF6A5C-A510-4FA4-83D6-B63E98D0F35A}" type="pres">
      <dgm:prSet presAssocID="{EDB3C25E-5144-4943-8EA5-926628566472}" presName="parentText" presStyleLbl="node1" presStyleIdx="0" presStyleCnt="2" custScaleX="82731" custScaleY="19708" custLinFactX="9524" custLinFactNeighborX="100000" custLinFactNeighborY="-42260">
        <dgm:presLayoutVars>
          <dgm:chMax val="0"/>
          <dgm:bulletEnabled val="1"/>
        </dgm:presLayoutVars>
      </dgm:prSet>
      <dgm:spPr/>
    </dgm:pt>
    <dgm:pt modelId="{F67C8ADE-5D1A-469A-95CE-8A3E02FFD4C9}" type="pres">
      <dgm:prSet presAssocID="{EDB3C25E-5144-4943-8EA5-926628566472}" presName="negativeSpace" presStyleCnt="0"/>
      <dgm:spPr/>
    </dgm:pt>
    <dgm:pt modelId="{6FE1F7D0-5F57-45AB-B593-BD872D6C8615}" type="pres">
      <dgm:prSet presAssocID="{EDB3C25E-5144-4943-8EA5-926628566472}" presName="childText" presStyleLbl="conFgAcc1" presStyleIdx="0" presStyleCnt="2" custScaleY="59252" custLinFactNeighborX="-1286" custLinFactNeighborY="-4123">
        <dgm:presLayoutVars>
          <dgm:bulletEnabled val="1"/>
        </dgm:presLayoutVars>
      </dgm:prSet>
      <dgm:spPr/>
    </dgm:pt>
    <dgm:pt modelId="{4FB359AB-4661-4B3C-A169-170B8EACC7A6}" type="pres">
      <dgm:prSet presAssocID="{DCAA5A1F-56D0-4930-93C2-D3B62A818420}" presName="spaceBetweenRectangles" presStyleCnt="0"/>
      <dgm:spPr/>
    </dgm:pt>
    <dgm:pt modelId="{9F0503E8-7AEC-40E6-B8F6-842CCE18D9A5}" type="pres">
      <dgm:prSet presAssocID="{A894E19A-EF91-4701-8CE4-55EDBEA5B65F}" presName="parentLin" presStyleCnt="0"/>
      <dgm:spPr/>
    </dgm:pt>
    <dgm:pt modelId="{EEDBD282-51A2-4E7F-8424-447C6CA87A2B}" type="pres">
      <dgm:prSet presAssocID="{A894E19A-EF91-4701-8CE4-55EDBEA5B65F}" presName="parentLeftMargin" presStyleLbl="node1" presStyleIdx="0" presStyleCnt="2"/>
      <dgm:spPr/>
    </dgm:pt>
    <dgm:pt modelId="{F43F564C-7B26-47CE-9233-71E24EA7F1DE}" type="pres">
      <dgm:prSet presAssocID="{A894E19A-EF91-4701-8CE4-55EDBEA5B65F}" presName="parentText" presStyleLbl="node1" presStyleIdx="1" presStyleCnt="2" custScaleX="82417" custScaleY="19388" custLinFactX="9097" custLinFactNeighborX="100000" custLinFactNeighborY="-22159">
        <dgm:presLayoutVars>
          <dgm:chMax val="0"/>
          <dgm:bulletEnabled val="1"/>
        </dgm:presLayoutVars>
      </dgm:prSet>
      <dgm:spPr/>
    </dgm:pt>
    <dgm:pt modelId="{FCA863C9-BB65-4FAA-93D9-94DF15ED603F}" type="pres">
      <dgm:prSet presAssocID="{A894E19A-EF91-4701-8CE4-55EDBEA5B65F}" presName="negativeSpace" presStyleCnt="0"/>
      <dgm:spPr/>
    </dgm:pt>
    <dgm:pt modelId="{07D02675-7B0B-4B39-A4B3-F4F168705769}" type="pres">
      <dgm:prSet presAssocID="{A894E19A-EF91-4701-8CE4-55EDBEA5B65F}" presName="childText" presStyleLbl="conFgAcc1" presStyleIdx="1" presStyleCnt="2" custScaleY="64362" custLinFactNeighborY="38052">
        <dgm:presLayoutVars>
          <dgm:bulletEnabled val="1"/>
        </dgm:presLayoutVars>
      </dgm:prSet>
      <dgm:spPr/>
    </dgm:pt>
  </dgm:ptLst>
  <dgm:cxnLst>
    <dgm:cxn modelId="{D730AA00-21BC-425B-BD20-744AF34ED57D}" srcId="{A894E19A-EF91-4701-8CE4-55EDBEA5B65F}" destId="{8A69DBDD-6403-4944-BE18-0676E25B37FC}" srcOrd="1" destOrd="0" parTransId="{0F900E98-FD60-42A3-8227-70568EBE742A}" sibTransId="{FF409086-2D82-4244-9024-6BD9B16B31D4}"/>
    <dgm:cxn modelId="{576C740A-6373-4434-9FFE-0B979E18E79B}" srcId="{EDB3C25E-5144-4943-8EA5-926628566472}" destId="{9A0FA915-E42D-4599-9E8D-5C5481CB2135}" srcOrd="2" destOrd="0" parTransId="{643B3D48-AF7D-4C71-8F53-08DF9D38E8E3}" sibTransId="{3CACEB4C-0642-4B14-8EBE-2DE3F7DC7EF1}"/>
    <dgm:cxn modelId="{E1CFCA0C-8A0A-4A2B-B798-BA83347E4A34}" srcId="{EE0A5E67-B5BE-4FE5-9906-AB4F4402BAAC}" destId="{6ACF7DC1-DB19-4DF6-9612-E44AC837C411}" srcOrd="0" destOrd="0" parTransId="{0D2B0441-49E1-4968-9FB9-1266E915AA0E}" sibTransId="{4D0C6C2A-52BD-49C6-94A2-1999255B1D71}"/>
    <dgm:cxn modelId="{61B60110-56B1-482A-806C-D485A44B5927}" type="presOf" srcId="{6E739E00-5E4A-4EB0-9D30-DCE5EA2AE57C}" destId="{07D02675-7B0B-4B39-A4B3-F4F168705769}" srcOrd="0" destOrd="10" presId="urn:microsoft.com/office/officeart/2005/8/layout/list1"/>
    <dgm:cxn modelId="{BC973416-D700-4ECA-9CB5-03439214F8DB}" type="presOf" srcId="{2BF4880D-5085-441F-8AF2-842DAE578FC4}" destId="{07D02675-7B0B-4B39-A4B3-F4F168705769}" srcOrd="0" destOrd="12" presId="urn:microsoft.com/office/officeart/2005/8/layout/list1"/>
    <dgm:cxn modelId="{E6AA701C-6265-42FF-A985-754FE92C0AEC}" type="presOf" srcId="{8A69DBDD-6403-4944-BE18-0676E25B37FC}" destId="{07D02675-7B0B-4B39-A4B3-F4F168705769}" srcOrd="0" destOrd="2" presId="urn:microsoft.com/office/officeart/2005/8/layout/list1"/>
    <dgm:cxn modelId="{5D3BB323-5AE5-4748-975F-C173B677A33E}" type="presOf" srcId="{9A0FA915-E42D-4599-9E8D-5C5481CB2135}" destId="{6FE1F7D0-5F57-45AB-B593-BD872D6C8615}" srcOrd="0" destOrd="2" presId="urn:microsoft.com/office/officeart/2005/8/layout/list1"/>
    <dgm:cxn modelId="{49D77326-9CE9-4DCB-A24E-F51C5E90012C}" srcId="{A894E19A-EF91-4701-8CE4-55EDBEA5B65F}" destId="{2BF4880D-5085-441F-8AF2-842DAE578FC4}" srcOrd="5" destOrd="0" parTransId="{ECCCC44A-C414-4DCB-934B-735BDAC83E54}" sibTransId="{DAE8FD6A-AE76-437E-8459-B5E7A88989BB}"/>
    <dgm:cxn modelId="{E6B1A32A-EBF5-4DE1-85A6-AF9C8E055277}" type="presOf" srcId="{93FA4B32-A042-4E9A-9168-6801885719CA}" destId="{07D02675-7B0B-4B39-A4B3-F4F168705769}" srcOrd="0" destOrd="9" presId="urn:microsoft.com/office/officeart/2005/8/layout/list1"/>
    <dgm:cxn modelId="{D0B9BF2A-51AE-4018-8333-CFB60F2F81C1}" srcId="{4F0C0189-53EE-47B0-86FB-14FCB1AC3D70}" destId="{93FA4B32-A042-4E9A-9168-6801885719CA}" srcOrd="1" destOrd="0" parTransId="{7354AD90-9EC6-4510-B3B9-3D8673D02C05}" sibTransId="{53F64B74-800B-485D-AD20-3780E8DBCFB5}"/>
    <dgm:cxn modelId="{E671472C-AE5E-4CA9-9144-65517B25648F}" type="presOf" srcId="{EDDB1ABD-66D5-4B56-BC95-E978C0FF0502}" destId="{07D02675-7B0B-4B39-A4B3-F4F168705769}" srcOrd="0" destOrd="13" presId="urn:microsoft.com/office/officeart/2005/8/layout/list1"/>
    <dgm:cxn modelId="{B01D4F2F-2139-44A1-A18E-911D7F9EA979}" srcId="{EDB3C25E-5144-4943-8EA5-926628566472}" destId="{30ED3802-91AF-4384-8DEB-7F12D963D9A6}" srcOrd="4" destOrd="0" parTransId="{5C22128B-DA9C-4279-92B4-C97229FAB8AF}" sibTransId="{39E121C3-E5FA-41AB-B2C9-F89957756373}"/>
    <dgm:cxn modelId="{E11B3139-88E2-4989-976D-4AFD1E9CB5DA}" srcId="{EDB3C25E-5144-4943-8EA5-926628566472}" destId="{D857F899-1CC7-4F58-ACF6-F53C9BA1B02A}" srcOrd="0" destOrd="0" parTransId="{B49DA94A-B428-456B-A111-73707684F11D}" sibTransId="{599793C6-D35B-4AF6-9402-8C63C0B33A3D}"/>
    <dgm:cxn modelId="{B512133D-E936-4842-AD60-16D76FE62CA4}" type="presOf" srcId="{D6453CBD-0303-4258-9FB1-3A98B5D5C148}" destId="{6FE1F7D0-5F57-45AB-B593-BD872D6C8615}" srcOrd="0" destOrd="3" presId="urn:microsoft.com/office/officeart/2005/8/layout/list1"/>
    <dgm:cxn modelId="{2BAA4A42-651B-4699-BCD5-7755763DD92A}" type="presOf" srcId="{0257831D-BBFC-4AB9-98EC-6E40115B2B80}" destId="{07D02675-7B0B-4B39-A4B3-F4F168705769}" srcOrd="0" destOrd="5" presId="urn:microsoft.com/office/officeart/2005/8/layout/list1"/>
    <dgm:cxn modelId="{BD038266-B9F1-4717-BE32-82D4C5B9EAC9}" srcId="{A894E19A-EF91-4701-8CE4-55EDBEA5B65F}" destId="{4F0C0189-53EE-47B0-86FB-14FCB1AC3D70}" srcOrd="3" destOrd="0" parTransId="{6A00788C-DEB6-45F5-9809-879E45EBC3AB}" sibTransId="{18B331A8-6FA9-4112-B36B-ACC14841F659}"/>
    <dgm:cxn modelId="{67C0F36A-9F97-4995-977D-FFBCC7324F25}" type="presOf" srcId="{D857F899-1CC7-4F58-ACF6-F53C9BA1B02A}" destId="{6FE1F7D0-5F57-45AB-B593-BD872D6C8615}" srcOrd="0" destOrd="0" presId="urn:microsoft.com/office/officeart/2005/8/layout/list1"/>
    <dgm:cxn modelId="{87BAA24F-C197-4BE4-883B-F701F2D82C82}" type="presOf" srcId="{A894E19A-EF91-4701-8CE4-55EDBEA5B65F}" destId="{EEDBD282-51A2-4E7F-8424-447C6CA87A2B}" srcOrd="0" destOrd="0" presId="urn:microsoft.com/office/officeart/2005/8/layout/list1"/>
    <dgm:cxn modelId="{63EC0650-9730-4F45-A705-3F4395B151B4}" srcId="{2BF4880D-5085-441F-8AF2-842DAE578FC4}" destId="{EDDB1ABD-66D5-4B56-BC95-E978C0FF0502}" srcOrd="0" destOrd="0" parTransId="{DBA1C16B-AE97-4ABB-9FB0-A59602664682}" sibTransId="{8B77A7C6-9352-4C1D-B09B-1402C1BCCC9C}"/>
    <dgm:cxn modelId="{49AB0970-73E2-44B5-9BBB-DB94C3032A2D}" type="presOf" srcId="{EDB3C25E-5144-4943-8EA5-926628566472}" destId="{D2DF6A5C-A510-4FA4-83D6-B63E98D0F35A}" srcOrd="1" destOrd="0" presId="urn:microsoft.com/office/officeart/2005/8/layout/list1"/>
    <dgm:cxn modelId="{F0101671-2A31-4F57-B25B-7C11750E0AF5}" type="presOf" srcId="{4F0C0189-53EE-47B0-86FB-14FCB1AC3D70}" destId="{07D02675-7B0B-4B39-A4B3-F4F168705769}" srcOrd="0" destOrd="7" presId="urn:microsoft.com/office/officeart/2005/8/layout/list1"/>
    <dgm:cxn modelId="{0F2A8354-9DFB-4DA7-87B7-0D019F3065C4}" srcId="{EDB3C25E-5144-4943-8EA5-926628566472}" destId="{8DD29CCF-31B2-4BEE-A12E-EB3A84E5C3F7}" srcOrd="1" destOrd="0" parTransId="{E2BA4054-A92D-4D10-9EE6-A622B1B47DD2}" sibTransId="{B4DCDE62-6C6B-48E7-AEC9-DBF076E7D528}"/>
    <dgm:cxn modelId="{FD8CC757-1EA2-472A-AF1E-58288C65AF69}" srcId="{3E343489-BBB8-4626-BFEC-76A01FF7391B}" destId="{EDB3C25E-5144-4943-8EA5-926628566472}" srcOrd="0" destOrd="0" parTransId="{35A47AA9-CF62-40C7-AC04-41437CCCC574}" sibTransId="{DCAA5A1F-56D0-4930-93C2-D3B62A818420}"/>
    <dgm:cxn modelId="{710ABF78-7961-4D48-87D1-46D7AA2FDF89}" srcId="{EDB3C25E-5144-4943-8EA5-926628566472}" destId="{D6453CBD-0303-4258-9FB1-3A98B5D5C148}" srcOrd="3" destOrd="0" parTransId="{CC84E717-4819-4BA0-B32B-C853BE907932}" sibTransId="{7F2CC9DA-2816-47DB-B403-9E5273D5EFFB}"/>
    <dgm:cxn modelId="{0A21967D-4048-449C-8E30-538657B793D7}" type="presOf" srcId="{EDB3C25E-5144-4943-8EA5-926628566472}" destId="{B38F80DB-027B-4D79-BB1E-54F30382DC5D}" srcOrd="0" destOrd="0" presId="urn:microsoft.com/office/officeart/2005/8/layout/list1"/>
    <dgm:cxn modelId="{34B33E84-AFCB-4E51-8F9A-CFC9EBD03A13}" type="presOf" srcId="{30ED3802-91AF-4384-8DEB-7F12D963D9A6}" destId="{6FE1F7D0-5F57-45AB-B593-BD872D6C8615}" srcOrd="0" destOrd="4" presId="urn:microsoft.com/office/officeart/2005/8/layout/list1"/>
    <dgm:cxn modelId="{0BE11C8A-68B3-45C5-8C08-AE2CB33CAB1B}" type="presOf" srcId="{A894E19A-EF91-4701-8CE4-55EDBEA5B65F}" destId="{F43F564C-7B26-47CE-9233-71E24EA7F1DE}" srcOrd="1" destOrd="0" presId="urn:microsoft.com/office/officeart/2005/8/layout/list1"/>
    <dgm:cxn modelId="{EEE8948B-A656-43BA-9F92-6564D5321ED3}" srcId="{6E739E00-5E4A-4EB0-9D30-DCE5EA2AE57C}" destId="{6EF7265A-5B66-424F-8E6A-FA537C821E08}" srcOrd="0" destOrd="0" parTransId="{3127A9D9-723B-4D11-98EE-B4C8BC0C1693}" sibTransId="{C2F0510D-1EB4-4292-BC7A-84F121B1CBCD}"/>
    <dgm:cxn modelId="{FF9CF39B-4808-4C13-8598-11C456D8D764}" srcId="{0257831D-BBFC-4AB9-98EC-6E40115B2B80}" destId="{A9D4E672-D20A-4B98-8717-EA485F3D7CEC}" srcOrd="0" destOrd="0" parTransId="{6F0DDEB9-0BDB-4C47-8AF4-CF771574157E}" sibTransId="{B9CF37CD-EEDB-414C-8750-B96D1D164272}"/>
    <dgm:cxn modelId="{D4592FAA-33C4-4470-97FD-2A1E2C1EC34F}" srcId="{A894E19A-EF91-4701-8CE4-55EDBEA5B65F}" destId="{6E739E00-5E4A-4EB0-9D30-DCE5EA2AE57C}" srcOrd="4" destOrd="0" parTransId="{9D6D6FD5-9586-4877-A360-A744A0C95010}" sibTransId="{4BC45215-B04D-4522-A45E-68031193E775}"/>
    <dgm:cxn modelId="{181678AA-B968-43B6-AE46-BF36AC5C9CC9}" type="presOf" srcId="{01EB0C7A-44C2-49AE-9A16-19EB3DC756F9}" destId="{07D02675-7B0B-4B39-A4B3-F4F168705769}" srcOrd="0" destOrd="3" presId="urn:microsoft.com/office/officeart/2005/8/layout/list1"/>
    <dgm:cxn modelId="{CC4625B7-D88D-4FB9-8B40-18828BCFD1A4}" srcId="{8A69DBDD-6403-4944-BE18-0676E25B37FC}" destId="{EB7B812A-F445-4017-9D8B-F67A3F4BCCE2}" srcOrd="1" destOrd="0" parTransId="{D445A5FF-E73B-48EB-ACF0-D6A83B72B5AF}" sibTransId="{53B296B6-A6D3-41BB-B60E-A4AECA341E26}"/>
    <dgm:cxn modelId="{534538BB-44C4-450F-B7EB-787B36349B88}" srcId="{3E343489-BBB8-4626-BFEC-76A01FF7391B}" destId="{A894E19A-EF91-4701-8CE4-55EDBEA5B65F}" srcOrd="1" destOrd="0" parTransId="{6CD7A743-8342-4A2E-B41C-B5FFF131FCCF}" sibTransId="{A898A7AA-AECA-419E-819A-AB21C5BE3A2F}"/>
    <dgm:cxn modelId="{627168BE-53DB-4B8A-97C8-AD9C38165958}" srcId="{A894E19A-EF91-4701-8CE4-55EDBEA5B65F}" destId="{EE0A5E67-B5BE-4FE5-9906-AB4F4402BAAC}" srcOrd="0" destOrd="0" parTransId="{03F03C66-19E9-4C7C-B274-890FCDAEDE71}" sibTransId="{67383FDD-07C7-4A0A-A224-CF40110A094D}"/>
    <dgm:cxn modelId="{73D454C4-9830-4F7C-8E8C-A5DADDA405CC}" srcId="{4F0C0189-53EE-47B0-86FB-14FCB1AC3D70}" destId="{957B6354-1130-4ACF-8711-55D9C5DA3315}" srcOrd="0" destOrd="0" parTransId="{D540D267-1573-46B2-8B7A-0FC51CA1BA05}" sibTransId="{66750CEE-F9A3-421F-9D27-6A198E135FB1}"/>
    <dgm:cxn modelId="{7D7396C4-4F1D-4229-B884-69728956ABD7}" type="presOf" srcId="{EB7B812A-F445-4017-9D8B-F67A3F4BCCE2}" destId="{07D02675-7B0B-4B39-A4B3-F4F168705769}" srcOrd="0" destOrd="4" presId="urn:microsoft.com/office/officeart/2005/8/layout/list1"/>
    <dgm:cxn modelId="{E3082ACF-41A6-4D9B-B11C-58E3A1688DD3}" type="presOf" srcId="{6ACF7DC1-DB19-4DF6-9612-E44AC837C411}" destId="{07D02675-7B0B-4B39-A4B3-F4F168705769}" srcOrd="0" destOrd="1" presId="urn:microsoft.com/office/officeart/2005/8/layout/list1"/>
    <dgm:cxn modelId="{2046CDD0-3977-4D6F-BD9F-1C635E8CC18D}" type="presOf" srcId="{A9D4E672-D20A-4B98-8717-EA485F3D7CEC}" destId="{07D02675-7B0B-4B39-A4B3-F4F168705769}" srcOrd="0" destOrd="6" presId="urn:microsoft.com/office/officeart/2005/8/layout/list1"/>
    <dgm:cxn modelId="{AFC226DB-35AD-4475-891B-023CB94C4662}" type="presOf" srcId="{3E343489-BBB8-4626-BFEC-76A01FF7391B}" destId="{DDBB86AA-43C6-44C6-963F-07EFE0642C8D}" srcOrd="0" destOrd="0" presId="urn:microsoft.com/office/officeart/2005/8/layout/list1"/>
    <dgm:cxn modelId="{68A473DC-8058-41DE-B4D2-D0AB76356613}" srcId="{8A69DBDD-6403-4944-BE18-0676E25B37FC}" destId="{01EB0C7A-44C2-49AE-9A16-19EB3DC756F9}" srcOrd="0" destOrd="0" parTransId="{872C2567-16BB-4D45-9685-4787606B0D96}" sibTransId="{E5202A73-9917-4E56-B0A5-5151133C099A}"/>
    <dgm:cxn modelId="{A8575CDD-B286-4DD0-A057-6914A18C8B3F}" type="presOf" srcId="{EE0A5E67-B5BE-4FE5-9906-AB4F4402BAAC}" destId="{07D02675-7B0B-4B39-A4B3-F4F168705769}" srcOrd="0" destOrd="0" presId="urn:microsoft.com/office/officeart/2005/8/layout/list1"/>
    <dgm:cxn modelId="{49AA17E1-E444-4A88-918A-25668CDA407E}" type="presOf" srcId="{8DD29CCF-31B2-4BEE-A12E-EB3A84E5C3F7}" destId="{6FE1F7D0-5F57-45AB-B593-BD872D6C8615}" srcOrd="0" destOrd="1" presId="urn:microsoft.com/office/officeart/2005/8/layout/list1"/>
    <dgm:cxn modelId="{F859E3E7-E58E-40B2-B8F6-D5882E5AFC90}" srcId="{A894E19A-EF91-4701-8CE4-55EDBEA5B65F}" destId="{0257831D-BBFC-4AB9-98EC-6E40115B2B80}" srcOrd="2" destOrd="0" parTransId="{BE5D586D-388D-495D-8CEF-DF8FEF354ED0}" sibTransId="{83809EAD-5504-4DC1-BF6F-2C9C5467A6A0}"/>
    <dgm:cxn modelId="{3DBABAF9-AF86-4498-93C8-D82F7816BC9E}" type="presOf" srcId="{6EF7265A-5B66-424F-8E6A-FA537C821E08}" destId="{07D02675-7B0B-4B39-A4B3-F4F168705769}" srcOrd="0" destOrd="11" presId="urn:microsoft.com/office/officeart/2005/8/layout/list1"/>
    <dgm:cxn modelId="{0CADAEFD-EE9F-48B2-B5B6-7E0F94EA1E37}" type="presOf" srcId="{957B6354-1130-4ACF-8711-55D9C5DA3315}" destId="{07D02675-7B0B-4B39-A4B3-F4F168705769}" srcOrd="0" destOrd="8" presId="urn:microsoft.com/office/officeart/2005/8/layout/list1"/>
    <dgm:cxn modelId="{46E9B350-D1E9-4D92-BB75-8FB9D38625D7}" type="presParOf" srcId="{DDBB86AA-43C6-44C6-963F-07EFE0642C8D}" destId="{C38C7600-D294-4014-AE99-F9A2DFB83525}" srcOrd="0" destOrd="0" presId="urn:microsoft.com/office/officeart/2005/8/layout/list1"/>
    <dgm:cxn modelId="{6B6DA76D-2E30-4F6F-96B8-CD4EDCC9D61D}" type="presParOf" srcId="{C38C7600-D294-4014-AE99-F9A2DFB83525}" destId="{B38F80DB-027B-4D79-BB1E-54F30382DC5D}" srcOrd="0" destOrd="0" presId="urn:microsoft.com/office/officeart/2005/8/layout/list1"/>
    <dgm:cxn modelId="{BCF4197F-11E4-4BA4-B1CD-4214CD37361D}" type="presParOf" srcId="{C38C7600-D294-4014-AE99-F9A2DFB83525}" destId="{D2DF6A5C-A510-4FA4-83D6-B63E98D0F35A}" srcOrd="1" destOrd="0" presId="urn:microsoft.com/office/officeart/2005/8/layout/list1"/>
    <dgm:cxn modelId="{E3662029-3438-4CB0-BE78-54D65A93394A}" type="presParOf" srcId="{DDBB86AA-43C6-44C6-963F-07EFE0642C8D}" destId="{F67C8ADE-5D1A-469A-95CE-8A3E02FFD4C9}" srcOrd="1" destOrd="0" presId="urn:microsoft.com/office/officeart/2005/8/layout/list1"/>
    <dgm:cxn modelId="{5FE45734-09A8-4086-AFC3-8FF3F8C62EEE}" type="presParOf" srcId="{DDBB86AA-43C6-44C6-963F-07EFE0642C8D}" destId="{6FE1F7D0-5F57-45AB-B593-BD872D6C8615}" srcOrd="2" destOrd="0" presId="urn:microsoft.com/office/officeart/2005/8/layout/list1"/>
    <dgm:cxn modelId="{1536E944-2751-4317-A17A-336CE9AE9706}" type="presParOf" srcId="{DDBB86AA-43C6-44C6-963F-07EFE0642C8D}" destId="{4FB359AB-4661-4B3C-A169-170B8EACC7A6}" srcOrd="3" destOrd="0" presId="urn:microsoft.com/office/officeart/2005/8/layout/list1"/>
    <dgm:cxn modelId="{15FF3F12-F68B-4E90-9D7E-E3152BAA2C1E}" type="presParOf" srcId="{DDBB86AA-43C6-44C6-963F-07EFE0642C8D}" destId="{9F0503E8-7AEC-40E6-B8F6-842CCE18D9A5}" srcOrd="4" destOrd="0" presId="urn:microsoft.com/office/officeart/2005/8/layout/list1"/>
    <dgm:cxn modelId="{590B1CD6-2C16-4D13-AE42-B1F5FE956DDA}" type="presParOf" srcId="{9F0503E8-7AEC-40E6-B8F6-842CCE18D9A5}" destId="{EEDBD282-51A2-4E7F-8424-447C6CA87A2B}" srcOrd="0" destOrd="0" presId="urn:microsoft.com/office/officeart/2005/8/layout/list1"/>
    <dgm:cxn modelId="{8C12F8D7-3832-4AEA-9277-2A0B0FDBD030}" type="presParOf" srcId="{9F0503E8-7AEC-40E6-B8F6-842CCE18D9A5}" destId="{F43F564C-7B26-47CE-9233-71E24EA7F1DE}" srcOrd="1" destOrd="0" presId="urn:microsoft.com/office/officeart/2005/8/layout/list1"/>
    <dgm:cxn modelId="{E47A6FCB-C518-40AC-9488-F12B05931D83}" type="presParOf" srcId="{DDBB86AA-43C6-44C6-963F-07EFE0642C8D}" destId="{FCA863C9-BB65-4FAA-93D9-94DF15ED603F}" srcOrd="5" destOrd="0" presId="urn:microsoft.com/office/officeart/2005/8/layout/list1"/>
    <dgm:cxn modelId="{358D4428-DED6-4679-879E-9D2E2402EDDB}" type="presParOf" srcId="{DDBB86AA-43C6-44C6-963F-07EFE0642C8D}" destId="{07D02675-7B0B-4B39-A4B3-F4F16870576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ED2DFAD-61F4-435F-8301-14EA9C41167E}"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643B483D-365B-4796-9B35-F7A12C934B49}">
      <dgm:prSet custT="1"/>
      <dgm:spPr/>
      <dgm:t>
        <a:bodyPr/>
        <a:lstStyle/>
        <a:p>
          <a:pPr algn="ctr"/>
          <a:r>
            <a:rPr lang="en-US" sz="1600" b="1" dirty="0">
              <a:effectLst>
                <a:outerShdw blurRad="38100" dist="38100" dir="2700000" algn="tl">
                  <a:srgbClr val="000000">
                    <a:alpha val="43137"/>
                  </a:srgbClr>
                </a:outerShdw>
              </a:effectLst>
            </a:rPr>
            <a:t>AC Input To VFD During Sag </a:t>
          </a:r>
        </a:p>
      </dgm:t>
    </dgm:pt>
    <dgm:pt modelId="{9DBDAF24-08FE-4DFD-9588-D2A20EB6C207}" type="parTrans" cxnId="{A85E55FC-EFDA-4AB3-BAAF-03A8730DD046}">
      <dgm:prSet/>
      <dgm:spPr/>
      <dgm:t>
        <a:bodyPr/>
        <a:lstStyle/>
        <a:p>
          <a:endParaRPr lang="en-US"/>
        </a:p>
      </dgm:t>
    </dgm:pt>
    <dgm:pt modelId="{482AEE4A-4A7D-460B-9D6E-E4ECA377AE4A}" type="sibTrans" cxnId="{A85E55FC-EFDA-4AB3-BAAF-03A8730DD046}">
      <dgm:prSet/>
      <dgm:spPr/>
      <dgm:t>
        <a:bodyPr/>
        <a:lstStyle/>
        <a:p>
          <a:endParaRPr lang="en-US"/>
        </a:p>
      </dgm:t>
    </dgm:pt>
    <dgm:pt modelId="{E9F170B3-6549-453C-9FD8-CC265282E5BD}">
      <dgm:prSet custT="1"/>
      <dgm:spPr/>
      <dgm:t>
        <a:bodyPr/>
        <a:lstStyle/>
        <a:p>
          <a:r>
            <a:rPr lang="en-US" sz="1200" b="1" dirty="0">
              <a:effectLst>
                <a:outerShdw blurRad="38100" dist="38100" dir="2700000" algn="tl">
                  <a:srgbClr val="000000">
                    <a:alpha val="43137"/>
                  </a:srgbClr>
                </a:outerShdw>
              </a:effectLst>
            </a:rPr>
            <a:t>Sags Are a Partial AC Line Loss</a:t>
          </a:r>
        </a:p>
      </dgm:t>
    </dgm:pt>
    <dgm:pt modelId="{8B07E053-AD89-47D0-AAE2-EB7CD769901C}" type="parTrans" cxnId="{EBC4A4B6-7A5C-4C2D-B6CB-694A386D2E56}">
      <dgm:prSet/>
      <dgm:spPr/>
      <dgm:t>
        <a:bodyPr/>
        <a:lstStyle/>
        <a:p>
          <a:endParaRPr lang="en-US"/>
        </a:p>
      </dgm:t>
    </dgm:pt>
    <dgm:pt modelId="{422B584F-BBB1-4499-84A2-BEC5774B6D1F}" type="sibTrans" cxnId="{EBC4A4B6-7A5C-4C2D-B6CB-694A386D2E56}">
      <dgm:prSet/>
      <dgm:spPr/>
      <dgm:t>
        <a:bodyPr/>
        <a:lstStyle/>
        <a:p>
          <a:endParaRPr lang="en-US"/>
        </a:p>
      </dgm:t>
    </dgm:pt>
    <dgm:pt modelId="{9F84FA83-E379-4618-8072-1133A945816A}">
      <dgm:prSet custT="1"/>
      <dgm:spPr/>
      <dgm:t>
        <a:bodyPr/>
        <a:lstStyle/>
        <a:p>
          <a:pPr algn="ctr"/>
          <a:r>
            <a:rPr lang="en-US" sz="1600" b="1" dirty="0">
              <a:effectLst>
                <a:outerShdw blurRad="38100" dist="38100" dir="2700000" algn="tl">
                  <a:srgbClr val="000000">
                    <a:alpha val="43137"/>
                  </a:srgbClr>
                </a:outerShdw>
              </a:effectLst>
            </a:rPr>
            <a:t>VFD DC Bus With Ride Thru</a:t>
          </a:r>
        </a:p>
      </dgm:t>
    </dgm:pt>
    <dgm:pt modelId="{2A1EE233-A7E6-47C3-B91D-B75C4AB2BD99}" type="parTrans" cxnId="{2DE89FD2-96C3-4E2E-A8FE-8DA4BEE6E968}">
      <dgm:prSet/>
      <dgm:spPr/>
      <dgm:t>
        <a:bodyPr/>
        <a:lstStyle/>
        <a:p>
          <a:endParaRPr lang="en-US"/>
        </a:p>
      </dgm:t>
    </dgm:pt>
    <dgm:pt modelId="{D97C4B2B-108B-441F-A308-3733AD331A24}" type="sibTrans" cxnId="{2DE89FD2-96C3-4E2E-A8FE-8DA4BEE6E968}">
      <dgm:prSet/>
      <dgm:spPr/>
      <dgm:t>
        <a:bodyPr/>
        <a:lstStyle/>
        <a:p>
          <a:endParaRPr lang="en-US"/>
        </a:p>
      </dgm:t>
    </dgm:pt>
    <dgm:pt modelId="{16DBC776-B0C9-4827-8160-FA0BBE41BB20}">
      <dgm:prSet custT="1"/>
      <dgm:spPr/>
      <dgm:t>
        <a:bodyPr/>
        <a:lstStyle/>
        <a:p>
          <a:r>
            <a:rPr lang="en-US" sz="1200" b="1" dirty="0">
              <a:effectLst>
                <a:outerShdw blurRad="38100" dist="38100" dir="2700000" algn="tl">
                  <a:srgbClr val="000000">
                    <a:alpha val="43137"/>
                  </a:srgbClr>
                </a:outerShdw>
              </a:effectLst>
            </a:rPr>
            <a:t>No Affect Seen By Process Flow Meters Or Sensors</a:t>
          </a:r>
        </a:p>
      </dgm:t>
    </dgm:pt>
    <dgm:pt modelId="{6AE4A596-28FF-4418-876B-40E19A85905A}" type="parTrans" cxnId="{F65E0F6B-0BCF-4970-838E-80EAC5952045}">
      <dgm:prSet/>
      <dgm:spPr/>
      <dgm:t>
        <a:bodyPr/>
        <a:lstStyle/>
        <a:p>
          <a:endParaRPr lang="en-US"/>
        </a:p>
      </dgm:t>
    </dgm:pt>
    <dgm:pt modelId="{52D8201D-5AFA-41C9-B6EA-F4F99854EE21}" type="sibTrans" cxnId="{F65E0F6B-0BCF-4970-838E-80EAC5952045}">
      <dgm:prSet/>
      <dgm:spPr/>
      <dgm:t>
        <a:bodyPr/>
        <a:lstStyle/>
        <a:p>
          <a:endParaRPr lang="en-US"/>
        </a:p>
      </dgm:t>
    </dgm:pt>
    <dgm:pt modelId="{D57F9F95-B69E-4103-B987-D71B6D7BDFC1}">
      <dgm:prSet custT="1"/>
      <dgm:spPr/>
      <dgm:t>
        <a:bodyPr/>
        <a:lstStyle/>
        <a:p>
          <a:r>
            <a:rPr lang="en-US" sz="1200" b="1" dirty="0">
              <a:effectLst>
                <a:outerShdw blurRad="38100" dist="38100" dir="2700000" algn="tl">
                  <a:srgbClr val="000000">
                    <a:alpha val="43137"/>
                  </a:srgbClr>
                </a:outerShdw>
              </a:effectLst>
            </a:rPr>
            <a:t>VFD Does Not See Change In Motor Speed or Torque </a:t>
          </a:r>
        </a:p>
      </dgm:t>
    </dgm:pt>
    <dgm:pt modelId="{A966B22D-C5C5-49EA-AD61-BE4799C25791}" type="parTrans" cxnId="{A2F475F3-728B-43B0-8293-E583873EC2C4}">
      <dgm:prSet/>
      <dgm:spPr/>
      <dgm:t>
        <a:bodyPr/>
        <a:lstStyle/>
        <a:p>
          <a:endParaRPr lang="en-US"/>
        </a:p>
      </dgm:t>
    </dgm:pt>
    <dgm:pt modelId="{564E0B90-40B5-42CF-A9FD-34CB1B7F3643}" type="sibTrans" cxnId="{A2F475F3-728B-43B0-8293-E583873EC2C4}">
      <dgm:prSet/>
      <dgm:spPr/>
      <dgm:t>
        <a:bodyPr/>
        <a:lstStyle/>
        <a:p>
          <a:endParaRPr lang="en-US"/>
        </a:p>
      </dgm:t>
    </dgm:pt>
    <dgm:pt modelId="{EC5981A8-5B1C-4334-AF31-2D5FC94D206A}">
      <dgm:prSet custT="1"/>
      <dgm:spPr/>
      <dgm:t>
        <a:bodyPr/>
        <a:lstStyle/>
        <a:p>
          <a:r>
            <a:rPr lang="en-US" sz="1200" b="1" dirty="0">
              <a:effectLst>
                <a:outerShdw blurRad="38100" dist="38100" dir="2700000" algn="tl">
                  <a:srgbClr val="000000">
                    <a:alpha val="43137"/>
                  </a:srgbClr>
                </a:outerShdw>
              </a:effectLst>
            </a:rPr>
            <a:t>A Single Voltage Regulator Booster Can Cover 60% Sags/40% Remaining 3 Phase AC Line for 2-3 Seconds</a:t>
          </a:r>
        </a:p>
      </dgm:t>
    </dgm:pt>
    <dgm:pt modelId="{67A324C2-2C4D-4722-A3C0-62E087E4547C}" type="parTrans" cxnId="{B1047973-02EA-4BAB-BB75-1A565D26F9B6}">
      <dgm:prSet/>
      <dgm:spPr/>
      <dgm:t>
        <a:bodyPr/>
        <a:lstStyle/>
        <a:p>
          <a:endParaRPr lang="en-US"/>
        </a:p>
      </dgm:t>
    </dgm:pt>
    <dgm:pt modelId="{9DD8D1B2-7A11-4505-A4BC-AA76CE49012B}" type="sibTrans" cxnId="{B1047973-02EA-4BAB-BB75-1A565D26F9B6}">
      <dgm:prSet/>
      <dgm:spPr/>
      <dgm:t>
        <a:bodyPr/>
        <a:lstStyle/>
        <a:p>
          <a:endParaRPr lang="en-US"/>
        </a:p>
      </dgm:t>
    </dgm:pt>
    <dgm:pt modelId="{3B767200-CF41-450B-96C8-9F7560FE2E64}">
      <dgm:prSet custT="1"/>
      <dgm:spPr/>
      <dgm:t>
        <a:bodyPr/>
        <a:lstStyle/>
        <a:p>
          <a:r>
            <a:rPr lang="en-US" sz="1200" b="1" dirty="0">
              <a:effectLst>
                <a:outerShdw blurRad="38100" dist="38100" dir="2700000" algn="tl">
                  <a:srgbClr val="000000">
                    <a:alpha val="43137"/>
                  </a:srgbClr>
                </a:outerShdw>
              </a:effectLst>
            </a:rPr>
            <a:t>100% Single Phase AC Line Loss with 40% Total AC Line Remaining 2 Phases</a:t>
          </a:r>
        </a:p>
      </dgm:t>
    </dgm:pt>
    <dgm:pt modelId="{806CAE26-9D48-4980-BC78-6418CB45611F}" type="parTrans" cxnId="{556180FC-20A8-45CB-A429-750BDFDD6BD5}">
      <dgm:prSet/>
      <dgm:spPr/>
      <dgm:t>
        <a:bodyPr/>
        <a:lstStyle/>
        <a:p>
          <a:endParaRPr lang="en-US"/>
        </a:p>
      </dgm:t>
    </dgm:pt>
    <dgm:pt modelId="{8672ED2C-0492-4479-A330-CAA267B80110}" type="sibTrans" cxnId="{556180FC-20A8-45CB-A429-750BDFDD6BD5}">
      <dgm:prSet/>
      <dgm:spPr/>
      <dgm:t>
        <a:bodyPr/>
        <a:lstStyle/>
        <a:p>
          <a:endParaRPr lang="en-US"/>
        </a:p>
      </dgm:t>
    </dgm:pt>
    <dgm:pt modelId="{5212AB12-E110-41B6-8F7D-F1EF0850BF44}">
      <dgm:prSet custT="1"/>
      <dgm:spPr/>
      <dgm:t>
        <a:bodyPr/>
        <a:lstStyle/>
        <a:p>
          <a:r>
            <a:rPr lang="en-US" sz="1200" b="1" dirty="0">
              <a:effectLst>
                <a:outerShdw blurRad="38100" dist="38100" dir="2700000" algn="tl">
                  <a:srgbClr val="000000">
                    <a:alpha val="43137"/>
                  </a:srgbClr>
                </a:outerShdw>
              </a:effectLst>
            </a:rPr>
            <a:t>100% 3 Phase AC Line Loss Requires Additional Energy Storage</a:t>
          </a:r>
        </a:p>
      </dgm:t>
    </dgm:pt>
    <dgm:pt modelId="{1CE0649B-974F-47FD-B36F-5E005AA2C1A1}" type="parTrans" cxnId="{8BE335B7-60B6-4C06-81FC-55E58CE79F64}">
      <dgm:prSet/>
      <dgm:spPr/>
      <dgm:t>
        <a:bodyPr/>
        <a:lstStyle/>
        <a:p>
          <a:endParaRPr lang="en-US"/>
        </a:p>
      </dgm:t>
    </dgm:pt>
    <dgm:pt modelId="{FFE8840D-C4C7-4D99-926C-7E913E67F65B}" type="sibTrans" cxnId="{8BE335B7-60B6-4C06-81FC-55E58CE79F64}">
      <dgm:prSet/>
      <dgm:spPr/>
      <dgm:t>
        <a:bodyPr/>
        <a:lstStyle/>
        <a:p>
          <a:endParaRPr lang="en-US"/>
        </a:p>
      </dgm:t>
    </dgm:pt>
    <dgm:pt modelId="{3F163C33-31F0-43AD-B244-CC0891973C5B}">
      <dgm:prSet custT="1"/>
      <dgm:spPr/>
      <dgm:t>
        <a:bodyPr/>
        <a:lstStyle/>
        <a:p>
          <a:r>
            <a:rPr lang="en-US" sz="1200" b="1" dirty="0">
              <a:effectLst>
                <a:outerShdw blurRad="38100" dist="38100" dir="2700000" algn="tl">
                  <a:srgbClr val="000000">
                    <a:alpha val="43137"/>
                  </a:srgbClr>
                </a:outerShdw>
              </a:effectLst>
            </a:rPr>
            <a:t>Sags Are Not The Whole Problem. Returning AC Can Create Surges.  </a:t>
          </a:r>
        </a:p>
      </dgm:t>
    </dgm:pt>
    <dgm:pt modelId="{D4E40D13-C4F1-47A2-B5C9-366D7489F0E4}" type="parTrans" cxnId="{22B6D582-687F-4A86-8529-7B7D5D871C84}">
      <dgm:prSet/>
      <dgm:spPr/>
      <dgm:t>
        <a:bodyPr/>
        <a:lstStyle/>
        <a:p>
          <a:endParaRPr lang="en-US"/>
        </a:p>
      </dgm:t>
    </dgm:pt>
    <dgm:pt modelId="{814A6A91-1EDC-4AAA-8097-2AF8354D6FDC}" type="sibTrans" cxnId="{22B6D582-687F-4A86-8529-7B7D5D871C84}">
      <dgm:prSet/>
      <dgm:spPr/>
      <dgm:t>
        <a:bodyPr/>
        <a:lstStyle/>
        <a:p>
          <a:endParaRPr lang="en-US"/>
        </a:p>
      </dgm:t>
    </dgm:pt>
    <dgm:pt modelId="{B8CDA582-5799-4BE3-B215-4ED41CDEB01C}" type="pres">
      <dgm:prSet presAssocID="{2ED2DFAD-61F4-435F-8301-14EA9C41167E}" presName="linear" presStyleCnt="0">
        <dgm:presLayoutVars>
          <dgm:dir/>
          <dgm:animLvl val="lvl"/>
          <dgm:resizeHandles val="exact"/>
        </dgm:presLayoutVars>
      </dgm:prSet>
      <dgm:spPr/>
    </dgm:pt>
    <dgm:pt modelId="{8579FAA3-0E60-460A-BD81-4187C7AEF4F2}" type="pres">
      <dgm:prSet presAssocID="{643B483D-365B-4796-9B35-F7A12C934B49}" presName="parentLin" presStyleCnt="0"/>
      <dgm:spPr/>
    </dgm:pt>
    <dgm:pt modelId="{D80D5333-2854-41F9-A609-82547A2B0B18}" type="pres">
      <dgm:prSet presAssocID="{643B483D-365B-4796-9B35-F7A12C934B49}" presName="parentLeftMargin" presStyleLbl="node1" presStyleIdx="0" presStyleCnt="2"/>
      <dgm:spPr/>
    </dgm:pt>
    <dgm:pt modelId="{F37363C5-2497-42CD-BA53-4C07A0D597B9}" type="pres">
      <dgm:prSet presAssocID="{643B483D-365B-4796-9B35-F7A12C934B49}" presName="parentText" presStyleLbl="node1" presStyleIdx="0" presStyleCnt="2" custScaleY="19265" custLinFactX="2199" custLinFactNeighborX="100000" custLinFactNeighborY="-58833">
        <dgm:presLayoutVars>
          <dgm:chMax val="0"/>
          <dgm:bulletEnabled val="1"/>
        </dgm:presLayoutVars>
      </dgm:prSet>
      <dgm:spPr/>
    </dgm:pt>
    <dgm:pt modelId="{6879CB8D-8C56-4875-BE17-8F31A5470606}" type="pres">
      <dgm:prSet presAssocID="{643B483D-365B-4796-9B35-F7A12C934B49}" presName="negativeSpace" presStyleCnt="0"/>
      <dgm:spPr/>
    </dgm:pt>
    <dgm:pt modelId="{12AF1714-E8F8-44F7-A42F-5AB50352ADF6}" type="pres">
      <dgm:prSet presAssocID="{643B483D-365B-4796-9B35-F7A12C934B49}" presName="childText" presStyleLbl="conFgAcc1" presStyleIdx="0" presStyleCnt="2" custScaleY="56254" custLinFactNeighborY="-76149">
        <dgm:presLayoutVars>
          <dgm:bulletEnabled val="1"/>
        </dgm:presLayoutVars>
      </dgm:prSet>
      <dgm:spPr/>
    </dgm:pt>
    <dgm:pt modelId="{57CA9BD8-6D3C-4A80-8236-FBD7656779FB}" type="pres">
      <dgm:prSet presAssocID="{482AEE4A-4A7D-460B-9D6E-E4ECA377AE4A}" presName="spaceBetweenRectangles" presStyleCnt="0"/>
      <dgm:spPr/>
    </dgm:pt>
    <dgm:pt modelId="{B68518C9-4929-4CB6-AC0E-F58E94074205}" type="pres">
      <dgm:prSet presAssocID="{9F84FA83-E379-4618-8072-1133A945816A}" presName="parentLin" presStyleCnt="0"/>
      <dgm:spPr/>
    </dgm:pt>
    <dgm:pt modelId="{260E97E7-0669-40A6-B2BE-FF3B184CD241}" type="pres">
      <dgm:prSet presAssocID="{9F84FA83-E379-4618-8072-1133A945816A}" presName="parentLeftMargin" presStyleLbl="node1" presStyleIdx="0" presStyleCnt="2"/>
      <dgm:spPr/>
    </dgm:pt>
    <dgm:pt modelId="{0A6EAB15-C144-4D2B-89F6-0927276AA39F}" type="pres">
      <dgm:prSet presAssocID="{9F84FA83-E379-4618-8072-1133A945816A}" presName="parentText" presStyleLbl="node1" presStyleIdx="1" presStyleCnt="2" custScaleY="20600" custLinFactX="4147" custLinFactNeighborX="100000" custLinFactNeighborY="-29744">
        <dgm:presLayoutVars>
          <dgm:chMax val="0"/>
          <dgm:bulletEnabled val="1"/>
        </dgm:presLayoutVars>
      </dgm:prSet>
      <dgm:spPr/>
    </dgm:pt>
    <dgm:pt modelId="{D33FE898-F617-451A-9B5E-920E29FF0580}" type="pres">
      <dgm:prSet presAssocID="{9F84FA83-E379-4618-8072-1133A945816A}" presName="negativeSpace" presStyleCnt="0"/>
      <dgm:spPr/>
    </dgm:pt>
    <dgm:pt modelId="{26427CB4-A76A-4C02-AC88-DF0558352629}" type="pres">
      <dgm:prSet presAssocID="{9F84FA83-E379-4618-8072-1133A945816A}" presName="childText" presStyleLbl="conFgAcc1" presStyleIdx="1" presStyleCnt="2" custScaleY="44502" custLinFactNeighborY="26614">
        <dgm:presLayoutVars>
          <dgm:bulletEnabled val="1"/>
        </dgm:presLayoutVars>
      </dgm:prSet>
      <dgm:spPr/>
    </dgm:pt>
  </dgm:ptLst>
  <dgm:cxnLst>
    <dgm:cxn modelId="{158E2E19-7015-406E-8319-5AAB88CD16A4}" type="presOf" srcId="{3F163C33-31F0-43AD-B244-CC0891973C5B}" destId="{26427CB4-A76A-4C02-AC88-DF0558352629}" srcOrd="0" destOrd="2" presId="urn:microsoft.com/office/officeart/2005/8/layout/list1"/>
    <dgm:cxn modelId="{17CB2426-1A7A-4EA7-91FA-E5607F87F215}" type="presOf" srcId="{9F84FA83-E379-4618-8072-1133A945816A}" destId="{260E97E7-0669-40A6-B2BE-FF3B184CD241}" srcOrd="0" destOrd="0" presId="urn:microsoft.com/office/officeart/2005/8/layout/list1"/>
    <dgm:cxn modelId="{B0A3C92F-70AC-4059-80EC-B212C557C916}" type="presOf" srcId="{E9F170B3-6549-453C-9FD8-CC265282E5BD}" destId="{12AF1714-E8F8-44F7-A42F-5AB50352ADF6}" srcOrd="0" destOrd="0" presId="urn:microsoft.com/office/officeart/2005/8/layout/list1"/>
    <dgm:cxn modelId="{A42D3931-58A9-409C-B9EA-6B6079980366}" type="presOf" srcId="{2ED2DFAD-61F4-435F-8301-14EA9C41167E}" destId="{B8CDA582-5799-4BE3-B215-4ED41CDEB01C}" srcOrd="0" destOrd="0" presId="urn:microsoft.com/office/officeart/2005/8/layout/list1"/>
    <dgm:cxn modelId="{F65E0F6B-0BCF-4970-838E-80EAC5952045}" srcId="{9F84FA83-E379-4618-8072-1133A945816A}" destId="{16DBC776-B0C9-4827-8160-FA0BBE41BB20}" srcOrd="1" destOrd="0" parTransId="{6AE4A596-28FF-4418-876B-40E19A85905A}" sibTransId="{52D8201D-5AFA-41C9-B6EA-F4F99854EE21}"/>
    <dgm:cxn modelId="{B1047973-02EA-4BAB-BB75-1A565D26F9B6}" srcId="{643B483D-365B-4796-9B35-F7A12C934B49}" destId="{EC5981A8-5B1C-4334-AF31-2D5FC94D206A}" srcOrd="1" destOrd="0" parTransId="{67A324C2-2C4D-4722-A3C0-62E087E4547C}" sibTransId="{9DD8D1B2-7A11-4505-A4BC-AA76CE49012B}"/>
    <dgm:cxn modelId="{BF3D5A77-D149-44A0-A541-94864C092DD6}" type="presOf" srcId="{EC5981A8-5B1C-4334-AF31-2D5FC94D206A}" destId="{12AF1714-E8F8-44F7-A42F-5AB50352ADF6}" srcOrd="0" destOrd="1" presId="urn:microsoft.com/office/officeart/2005/8/layout/list1"/>
    <dgm:cxn modelId="{9401A981-76ED-46ED-9679-5A6CD9BC0C33}" type="presOf" srcId="{5212AB12-E110-41B6-8F7D-F1EF0850BF44}" destId="{12AF1714-E8F8-44F7-A42F-5AB50352ADF6}" srcOrd="0" destOrd="3" presId="urn:microsoft.com/office/officeart/2005/8/layout/list1"/>
    <dgm:cxn modelId="{22B6D582-687F-4A86-8529-7B7D5D871C84}" srcId="{9F84FA83-E379-4618-8072-1133A945816A}" destId="{3F163C33-31F0-43AD-B244-CC0891973C5B}" srcOrd="2" destOrd="0" parTransId="{D4E40D13-C4F1-47A2-B5C9-366D7489F0E4}" sibTransId="{814A6A91-1EDC-4AAA-8097-2AF8354D6FDC}"/>
    <dgm:cxn modelId="{8CB7A6A4-B0DA-4320-93D3-D82C0B2951CE}" type="presOf" srcId="{D57F9F95-B69E-4103-B987-D71B6D7BDFC1}" destId="{26427CB4-A76A-4C02-AC88-DF0558352629}" srcOrd="0" destOrd="0" presId="urn:microsoft.com/office/officeart/2005/8/layout/list1"/>
    <dgm:cxn modelId="{EBC4A4B6-7A5C-4C2D-B6CB-694A386D2E56}" srcId="{643B483D-365B-4796-9B35-F7A12C934B49}" destId="{E9F170B3-6549-453C-9FD8-CC265282E5BD}" srcOrd="0" destOrd="0" parTransId="{8B07E053-AD89-47D0-AAE2-EB7CD769901C}" sibTransId="{422B584F-BBB1-4499-84A2-BEC5774B6D1F}"/>
    <dgm:cxn modelId="{8BE335B7-60B6-4C06-81FC-55E58CE79F64}" srcId="{643B483D-365B-4796-9B35-F7A12C934B49}" destId="{5212AB12-E110-41B6-8F7D-F1EF0850BF44}" srcOrd="3" destOrd="0" parTransId="{1CE0649B-974F-47FD-B36F-5E005AA2C1A1}" sibTransId="{FFE8840D-C4C7-4D99-926C-7E913E67F65B}"/>
    <dgm:cxn modelId="{498B57CD-450C-497F-9850-878B73FE6D89}" type="presOf" srcId="{9F84FA83-E379-4618-8072-1133A945816A}" destId="{0A6EAB15-C144-4D2B-89F6-0927276AA39F}" srcOrd="1" destOrd="0" presId="urn:microsoft.com/office/officeart/2005/8/layout/list1"/>
    <dgm:cxn modelId="{32FEE1CE-7D06-4551-B2CF-ED6FE6321D6B}" type="presOf" srcId="{3B767200-CF41-450B-96C8-9F7560FE2E64}" destId="{12AF1714-E8F8-44F7-A42F-5AB50352ADF6}" srcOrd="0" destOrd="2" presId="urn:microsoft.com/office/officeart/2005/8/layout/list1"/>
    <dgm:cxn modelId="{2DE89FD2-96C3-4E2E-A8FE-8DA4BEE6E968}" srcId="{2ED2DFAD-61F4-435F-8301-14EA9C41167E}" destId="{9F84FA83-E379-4618-8072-1133A945816A}" srcOrd="1" destOrd="0" parTransId="{2A1EE233-A7E6-47C3-B91D-B75C4AB2BD99}" sibTransId="{D97C4B2B-108B-441F-A308-3733AD331A24}"/>
    <dgm:cxn modelId="{DEA5D9E5-A12A-4D4A-9B05-0C41C3F26E5E}" type="presOf" srcId="{643B483D-365B-4796-9B35-F7A12C934B49}" destId="{D80D5333-2854-41F9-A609-82547A2B0B18}" srcOrd="0" destOrd="0" presId="urn:microsoft.com/office/officeart/2005/8/layout/list1"/>
    <dgm:cxn modelId="{A2F475F3-728B-43B0-8293-E583873EC2C4}" srcId="{9F84FA83-E379-4618-8072-1133A945816A}" destId="{D57F9F95-B69E-4103-B987-D71B6D7BDFC1}" srcOrd="0" destOrd="0" parTransId="{A966B22D-C5C5-49EA-AD61-BE4799C25791}" sibTransId="{564E0B90-40B5-42CF-A9FD-34CB1B7F3643}"/>
    <dgm:cxn modelId="{5DF16EF4-69A5-4BEA-A740-09C4B8E077D4}" type="presOf" srcId="{643B483D-365B-4796-9B35-F7A12C934B49}" destId="{F37363C5-2497-42CD-BA53-4C07A0D597B9}" srcOrd="1" destOrd="0" presId="urn:microsoft.com/office/officeart/2005/8/layout/list1"/>
    <dgm:cxn modelId="{9EAF39F8-4BC3-4E26-9080-4714A9295DBB}" type="presOf" srcId="{16DBC776-B0C9-4827-8160-FA0BBE41BB20}" destId="{26427CB4-A76A-4C02-AC88-DF0558352629}" srcOrd="0" destOrd="1" presId="urn:microsoft.com/office/officeart/2005/8/layout/list1"/>
    <dgm:cxn modelId="{A85E55FC-EFDA-4AB3-BAAF-03A8730DD046}" srcId="{2ED2DFAD-61F4-435F-8301-14EA9C41167E}" destId="{643B483D-365B-4796-9B35-F7A12C934B49}" srcOrd="0" destOrd="0" parTransId="{9DBDAF24-08FE-4DFD-9588-D2A20EB6C207}" sibTransId="{482AEE4A-4A7D-460B-9D6E-E4ECA377AE4A}"/>
    <dgm:cxn modelId="{556180FC-20A8-45CB-A429-750BDFDD6BD5}" srcId="{643B483D-365B-4796-9B35-F7A12C934B49}" destId="{3B767200-CF41-450B-96C8-9F7560FE2E64}" srcOrd="2" destOrd="0" parTransId="{806CAE26-9D48-4980-BC78-6418CB45611F}" sibTransId="{8672ED2C-0492-4479-A330-CAA267B80110}"/>
    <dgm:cxn modelId="{72AF55C0-54C4-48A7-B3FD-64651EBD5ED7}" type="presParOf" srcId="{B8CDA582-5799-4BE3-B215-4ED41CDEB01C}" destId="{8579FAA3-0E60-460A-BD81-4187C7AEF4F2}" srcOrd="0" destOrd="0" presId="urn:microsoft.com/office/officeart/2005/8/layout/list1"/>
    <dgm:cxn modelId="{06F3580B-0F83-4FDB-91D6-C930014FFEF0}" type="presParOf" srcId="{8579FAA3-0E60-460A-BD81-4187C7AEF4F2}" destId="{D80D5333-2854-41F9-A609-82547A2B0B18}" srcOrd="0" destOrd="0" presId="urn:microsoft.com/office/officeart/2005/8/layout/list1"/>
    <dgm:cxn modelId="{2C9A2705-C6BB-47FC-A70D-F5DB768F6BB6}" type="presParOf" srcId="{8579FAA3-0E60-460A-BD81-4187C7AEF4F2}" destId="{F37363C5-2497-42CD-BA53-4C07A0D597B9}" srcOrd="1" destOrd="0" presId="urn:microsoft.com/office/officeart/2005/8/layout/list1"/>
    <dgm:cxn modelId="{3B02F4AD-740E-4A3B-A3BF-D3EF2623FD52}" type="presParOf" srcId="{B8CDA582-5799-4BE3-B215-4ED41CDEB01C}" destId="{6879CB8D-8C56-4875-BE17-8F31A5470606}" srcOrd="1" destOrd="0" presId="urn:microsoft.com/office/officeart/2005/8/layout/list1"/>
    <dgm:cxn modelId="{85AD8EE9-EC3B-4A78-AC55-18AC8E206AAD}" type="presParOf" srcId="{B8CDA582-5799-4BE3-B215-4ED41CDEB01C}" destId="{12AF1714-E8F8-44F7-A42F-5AB50352ADF6}" srcOrd="2" destOrd="0" presId="urn:microsoft.com/office/officeart/2005/8/layout/list1"/>
    <dgm:cxn modelId="{5F1ABB1F-06D6-47D9-A8D8-EB163BEBA9B7}" type="presParOf" srcId="{B8CDA582-5799-4BE3-B215-4ED41CDEB01C}" destId="{57CA9BD8-6D3C-4A80-8236-FBD7656779FB}" srcOrd="3" destOrd="0" presId="urn:microsoft.com/office/officeart/2005/8/layout/list1"/>
    <dgm:cxn modelId="{A85FA43A-70CD-4520-ADA1-49D14AF4BC6F}" type="presParOf" srcId="{B8CDA582-5799-4BE3-B215-4ED41CDEB01C}" destId="{B68518C9-4929-4CB6-AC0E-F58E94074205}" srcOrd="4" destOrd="0" presId="urn:microsoft.com/office/officeart/2005/8/layout/list1"/>
    <dgm:cxn modelId="{6AA899A2-BE9B-49D7-8FF6-D31165267993}" type="presParOf" srcId="{B68518C9-4929-4CB6-AC0E-F58E94074205}" destId="{260E97E7-0669-40A6-B2BE-FF3B184CD241}" srcOrd="0" destOrd="0" presId="urn:microsoft.com/office/officeart/2005/8/layout/list1"/>
    <dgm:cxn modelId="{7E2CA524-E258-4C72-9B3C-FBF8F292F92F}" type="presParOf" srcId="{B68518C9-4929-4CB6-AC0E-F58E94074205}" destId="{0A6EAB15-C144-4D2B-89F6-0927276AA39F}" srcOrd="1" destOrd="0" presId="urn:microsoft.com/office/officeart/2005/8/layout/list1"/>
    <dgm:cxn modelId="{D9D44ECD-A3EF-4D95-A206-A59153067B61}" type="presParOf" srcId="{B8CDA582-5799-4BE3-B215-4ED41CDEB01C}" destId="{D33FE898-F617-451A-9B5E-920E29FF0580}" srcOrd="5" destOrd="0" presId="urn:microsoft.com/office/officeart/2005/8/layout/list1"/>
    <dgm:cxn modelId="{D1FD1C3B-8044-4418-90E5-74C818017A59}" type="presParOf" srcId="{B8CDA582-5799-4BE3-B215-4ED41CDEB01C}" destId="{26427CB4-A76A-4C02-AC88-DF0558352629}" srcOrd="6" destOrd="0" presId="urn:microsoft.com/office/officeart/2005/8/layout/list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514B32-04AA-4DE5-B064-81C601F05D24}" type="doc">
      <dgm:prSet loTypeId="urn:microsoft.com/office/officeart/2005/8/layout/list1" loCatId="list" qsTypeId="urn:microsoft.com/office/officeart/2005/8/quickstyle/3d2" qsCatId="3D" csTypeId="urn:microsoft.com/office/officeart/2005/8/colors/accent1_2#11" csCatId="accent1" phldr="1"/>
      <dgm:spPr/>
      <dgm:t>
        <a:bodyPr/>
        <a:lstStyle/>
        <a:p>
          <a:endParaRPr lang="en-US"/>
        </a:p>
      </dgm:t>
    </dgm:pt>
    <dgm:pt modelId="{35DB7B5A-9CD6-4B1D-80ED-5419FE6A996F}">
      <dgm:prSet phldrT="[Text]" custT="1"/>
      <dgm:spPr/>
      <dgm:t>
        <a:bodyPr/>
        <a:lstStyle/>
        <a:p>
          <a:pPr algn="ctr"/>
          <a:r>
            <a:rPr lang="en-US" sz="1600" b="1" dirty="0">
              <a:effectLst>
                <a:outerShdw blurRad="38100" dist="38100" dir="2700000" algn="tl">
                  <a:srgbClr val="000000">
                    <a:alpha val="43137"/>
                  </a:srgbClr>
                </a:outerShdw>
              </a:effectLst>
            </a:rPr>
            <a:t>Records Menu</a:t>
          </a:r>
        </a:p>
      </dgm:t>
    </dgm:pt>
    <dgm:pt modelId="{FD6EE64B-925C-4A61-8562-D908C4CA0515}" type="parTrans" cxnId="{908ABABF-AFDF-45DB-BACC-0E2A94314411}">
      <dgm:prSet/>
      <dgm:spPr/>
      <dgm:t>
        <a:bodyPr/>
        <a:lstStyle/>
        <a:p>
          <a:endParaRPr lang="en-US"/>
        </a:p>
      </dgm:t>
    </dgm:pt>
    <dgm:pt modelId="{B5864A22-C10E-42E9-8F9C-5779E3187D15}" type="sibTrans" cxnId="{908ABABF-AFDF-45DB-BACC-0E2A94314411}">
      <dgm:prSet/>
      <dgm:spPr/>
      <dgm:t>
        <a:bodyPr/>
        <a:lstStyle/>
        <a:p>
          <a:endParaRPr lang="en-US"/>
        </a:p>
      </dgm:t>
    </dgm:pt>
    <dgm:pt modelId="{E0B81203-2949-44A5-8DE4-7ABFEB8EE41E}">
      <dgm:prSet phldrT="[Text]" custT="1"/>
      <dgm:spPr/>
      <dgm:t>
        <a:bodyPr/>
        <a:lstStyle/>
        <a:p>
          <a:r>
            <a:rPr lang="en-US" sz="1200" b="1" baseline="0" dirty="0">
              <a:effectLst>
                <a:outerShdw blurRad="38100" dist="38100" dir="2700000" algn="tl">
                  <a:srgbClr val="000000">
                    <a:alpha val="43137"/>
                  </a:srgbClr>
                </a:outerShdw>
              </a:effectLst>
            </a:rPr>
            <a:t>View Ride Thru Event Statistics Or Individual Event Records</a:t>
          </a:r>
        </a:p>
      </dgm:t>
    </dgm:pt>
    <dgm:pt modelId="{260C90B5-5B91-49E4-875C-3F5C72C417E9}" type="parTrans" cxnId="{AA7ACAD5-73DB-4ED3-9EFD-B0E611346C67}">
      <dgm:prSet/>
      <dgm:spPr/>
      <dgm:t>
        <a:bodyPr/>
        <a:lstStyle/>
        <a:p>
          <a:endParaRPr lang="en-US"/>
        </a:p>
      </dgm:t>
    </dgm:pt>
    <dgm:pt modelId="{3BAD1BB8-58CF-487B-B50B-E527D7782E17}" type="sibTrans" cxnId="{AA7ACAD5-73DB-4ED3-9EFD-B0E611346C67}">
      <dgm:prSet/>
      <dgm:spPr/>
      <dgm:t>
        <a:bodyPr/>
        <a:lstStyle/>
        <a:p>
          <a:endParaRPr lang="en-US"/>
        </a:p>
      </dgm:t>
    </dgm:pt>
    <dgm:pt modelId="{061C05D5-D4EA-4855-897F-7331A76F4BB8}">
      <dgm:prSet custT="1"/>
      <dgm:spPr/>
      <dgm:t>
        <a:bodyPr/>
        <a:lstStyle/>
        <a:p>
          <a:pPr algn="ctr"/>
          <a:r>
            <a:rPr lang="en-US" sz="1600" b="1" baseline="0" dirty="0">
              <a:effectLst>
                <a:outerShdw blurRad="38100" dist="38100" dir="2700000" algn="tl">
                  <a:srgbClr val="000000">
                    <a:alpha val="43137"/>
                  </a:srgbClr>
                </a:outerShdw>
              </a:effectLst>
            </a:rPr>
            <a:t>Actions Menu</a:t>
          </a:r>
        </a:p>
      </dgm:t>
    </dgm:pt>
    <dgm:pt modelId="{03ACD06D-D80F-4984-A39D-4092635B5CEF}" type="parTrans" cxnId="{22FCDBDC-26A6-465A-A822-FB9090A07FDF}">
      <dgm:prSet/>
      <dgm:spPr/>
      <dgm:t>
        <a:bodyPr/>
        <a:lstStyle/>
        <a:p>
          <a:endParaRPr lang="en-US"/>
        </a:p>
      </dgm:t>
    </dgm:pt>
    <dgm:pt modelId="{F9FE0D56-9F15-4C0D-BC7E-68A413752FEF}" type="sibTrans" cxnId="{22FCDBDC-26A6-465A-A822-FB9090A07FDF}">
      <dgm:prSet/>
      <dgm:spPr/>
      <dgm:t>
        <a:bodyPr/>
        <a:lstStyle/>
        <a:p>
          <a:endParaRPr lang="en-US"/>
        </a:p>
      </dgm:t>
    </dgm:pt>
    <dgm:pt modelId="{ED3C030C-94C1-4866-97E5-1C83862665AD}">
      <dgm:prSet custT="1"/>
      <dgm:spPr/>
      <dgm:t>
        <a:bodyPr/>
        <a:lstStyle/>
        <a:p>
          <a:r>
            <a:rPr lang="en-US" sz="1200" b="1" baseline="0" dirty="0">
              <a:effectLst>
                <a:outerShdw blurRad="38100" dist="38100" dir="2700000" algn="tl">
                  <a:srgbClr val="000000">
                    <a:alpha val="43137"/>
                  </a:srgbClr>
                </a:outerShdw>
              </a:effectLst>
            </a:rPr>
            <a:t>Threshold Check</a:t>
          </a:r>
        </a:p>
      </dgm:t>
    </dgm:pt>
    <dgm:pt modelId="{016C4AFA-18F7-43E4-9E08-8A13A1B86D81}" type="parTrans" cxnId="{FF858519-B433-4406-A4CA-2D848EEE3A43}">
      <dgm:prSet/>
      <dgm:spPr/>
      <dgm:t>
        <a:bodyPr/>
        <a:lstStyle/>
        <a:p>
          <a:endParaRPr lang="en-US"/>
        </a:p>
      </dgm:t>
    </dgm:pt>
    <dgm:pt modelId="{AFDC33B5-EE8F-4D02-AE64-37D6275D9540}" type="sibTrans" cxnId="{FF858519-B433-4406-A4CA-2D848EEE3A43}">
      <dgm:prSet/>
      <dgm:spPr/>
      <dgm:t>
        <a:bodyPr/>
        <a:lstStyle/>
        <a:p>
          <a:endParaRPr lang="en-US"/>
        </a:p>
      </dgm:t>
    </dgm:pt>
    <dgm:pt modelId="{E303C2B9-369E-40B9-A764-15B210A72C24}">
      <dgm:prSet custT="1"/>
      <dgm:spPr/>
      <dgm:t>
        <a:bodyPr/>
        <a:lstStyle/>
        <a:p>
          <a:r>
            <a:rPr lang="en-US" sz="1200" b="1" baseline="0" dirty="0">
              <a:effectLst>
                <a:outerShdw blurRad="38100" dist="38100" dir="2700000" algn="tl">
                  <a:srgbClr val="000000">
                    <a:alpha val="43137"/>
                  </a:srgbClr>
                </a:outerShdw>
              </a:effectLst>
            </a:rPr>
            <a:t>DC Bus Voltage Fault Logic</a:t>
          </a:r>
        </a:p>
      </dgm:t>
    </dgm:pt>
    <dgm:pt modelId="{94D81FAD-7A19-42AA-8C32-F364BF12D981}" type="parTrans" cxnId="{9521917C-156E-41C8-BA65-F59301B7D94A}">
      <dgm:prSet/>
      <dgm:spPr/>
      <dgm:t>
        <a:bodyPr/>
        <a:lstStyle/>
        <a:p>
          <a:endParaRPr lang="en-US"/>
        </a:p>
      </dgm:t>
    </dgm:pt>
    <dgm:pt modelId="{3B82040C-FA55-4222-9ED3-9DE73DF9295F}" type="sibTrans" cxnId="{9521917C-156E-41C8-BA65-F59301B7D94A}">
      <dgm:prSet/>
      <dgm:spPr/>
      <dgm:t>
        <a:bodyPr/>
        <a:lstStyle/>
        <a:p>
          <a:endParaRPr lang="en-US"/>
        </a:p>
      </dgm:t>
    </dgm:pt>
    <dgm:pt modelId="{50075134-16D4-492F-A536-A86B6B996B4A}">
      <dgm:prSet custT="1"/>
      <dgm:spPr/>
      <dgm:t>
        <a:bodyPr/>
        <a:lstStyle/>
        <a:p>
          <a:r>
            <a:rPr lang="en-US" sz="1200" b="1" baseline="0" dirty="0">
              <a:effectLst>
                <a:outerShdw blurRad="38100" dist="38100" dir="2700000" algn="tl">
                  <a:srgbClr val="000000">
                    <a:alpha val="43137"/>
                  </a:srgbClr>
                </a:outerShdw>
              </a:effectLst>
            </a:rPr>
            <a:t>TEST Initiate</a:t>
          </a:r>
        </a:p>
      </dgm:t>
    </dgm:pt>
    <dgm:pt modelId="{2F5ED597-0352-44E3-A8AB-F8AF18FF0974}" type="parTrans" cxnId="{153FB4BB-DB61-4C02-8CEA-5B8467F75A47}">
      <dgm:prSet/>
      <dgm:spPr/>
      <dgm:t>
        <a:bodyPr/>
        <a:lstStyle/>
        <a:p>
          <a:endParaRPr lang="en-US"/>
        </a:p>
      </dgm:t>
    </dgm:pt>
    <dgm:pt modelId="{5C4E3263-AC74-4D9A-8ECD-29F7B02E52AE}" type="sibTrans" cxnId="{153FB4BB-DB61-4C02-8CEA-5B8467F75A47}">
      <dgm:prSet/>
      <dgm:spPr/>
      <dgm:t>
        <a:bodyPr/>
        <a:lstStyle/>
        <a:p>
          <a:endParaRPr lang="en-US"/>
        </a:p>
      </dgm:t>
    </dgm:pt>
    <dgm:pt modelId="{6CC0D775-A9FF-4D05-9EB9-A317E0C8223C}">
      <dgm:prSet phldrT="[Text]" custT="1"/>
      <dgm:spPr/>
      <dgm:t>
        <a:bodyPr/>
        <a:lstStyle/>
        <a:p>
          <a:r>
            <a:rPr lang="en-US" sz="1200" b="1" baseline="0" dirty="0">
              <a:effectLst>
                <a:outerShdw blurRad="38100" dist="38100" dir="2700000" algn="tl">
                  <a:srgbClr val="000000">
                    <a:alpha val="43137"/>
                  </a:srgbClr>
                </a:outerShdw>
              </a:effectLst>
            </a:rPr>
            <a:t>The System Ships With Records Of A Single Event  Initiated During Checkout</a:t>
          </a:r>
        </a:p>
      </dgm:t>
    </dgm:pt>
    <dgm:pt modelId="{F1CA65D6-54E9-4291-886D-B738F68B98F5}" type="parTrans" cxnId="{4B522566-A4C9-42A5-8E72-165FEF5DF2BA}">
      <dgm:prSet/>
      <dgm:spPr/>
      <dgm:t>
        <a:bodyPr/>
        <a:lstStyle/>
        <a:p>
          <a:endParaRPr lang="en-US"/>
        </a:p>
      </dgm:t>
    </dgm:pt>
    <dgm:pt modelId="{27841D74-300C-41FD-8BFA-B99ADED407BA}" type="sibTrans" cxnId="{4B522566-A4C9-42A5-8E72-165FEF5DF2BA}">
      <dgm:prSet/>
      <dgm:spPr/>
      <dgm:t>
        <a:bodyPr/>
        <a:lstStyle/>
        <a:p>
          <a:endParaRPr lang="en-US"/>
        </a:p>
      </dgm:t>
    </dgm:pt>
    <dgm:pt modelId="{CBA67036-0236-41B4-8FC3-2290802BEFD8}">
      <dgm:prSet phldrT="[Text]" custT="1"/>
      <dgm:spPr/>
      <dgm:t>
        <a:bodyPr/>
        <a:lstStyle/>
        <a:p>
          <a:r>
            <a:rPr lang="en-US" sz="1200" b="1" baseline="0" dirty="0">
              <a:effectLst>
                <a:outerShdw blurRad="38100" dist="38100" dir="2700000" algn="tl">
                  <a:srgbClr val="000000">
                    <a:alpha val="43137"/>
                  </a:srgbClr>
                </a:outerShdw>
              </a:effectLst>
            </a:rPr>
            <a:t>RT Event Parameters</a:t>
          </a:r>
        </a:p>
      </dgm:t>
    </dgm:pt>
    <dgm:pt modelId="{A32F7D17-207C-4AA4-BE37-14F829F880CB}" type="parTrans" cxnId="{D109FE75-2659-4A56-B382-9B8449668F23}">
      <dgm:prSet/>
      <dgm:spPr/>
      <dgm:t>
        <a:bodyPr/>
        <a:lstStyle/>
        <a:p>
          <a:endParaRPr lang="en-US"/>
        </a:p>
      </dgm:t>
    </dgm:pt>
    <dgm:pt modelId="{FF118809-80B1-4BDE-9B00-C7A61905DABC}" type="sibTrans" cxnId="{D109FE75-2659-4A56-B382-9B8449668F23}">
      <dgm:prSet/>
      <dgm:spPr/>
      <dgm:t>
        <a:bodyPr/>
        <a:lstStyle/>
        <a:p>
          <a:endParaRPr lang="en-US"/>
        </a:p>
      </dgm:t>
    </dgm:pt>
    <dgm:pt modelId="{6AFFB944-6C56-438A-A391-89B4D93ABB52}">
      <dgm:prSet phldrT="[Text]" custT="1"/>
      <dgm:spPr/>
      <dgm:t>
        <a:bodyPr/>
        <a:lstStyle/>
        <a:p>
          <a:r>
            <a:rPr lang="en-US" sz="1200" b="1" baseline="0" dirty="0">
              <a:effectLst>
                <a:outerShdw blurRad="38100" dist="38100" dir="2700000" algn="tl">
                  <a:srgbClr val="000000">
                    <a:alpha val="43137"/>
                  </a:srgbClr>
                </a:outerShdw>
              </a:effectLst>
            </a:rPr>
            <a:t>100 Most Recent  Fault States</a:t>
          </a:r>
        </a:p>
      </dgm:t>
    </dgm:pt>
    <dgm:pt modelId="{4D803224-346D-46E6-A063-F096238B534A}" type="parTrans" cxnId="{16419B2F-777A-4C14-97D5-5F32B6310EB9}">
      <dgm:prSet/>
      <dgm:spPr/>
      <dgm:t>
        <a:bodyPr/>
        <a:lstStyle/>
        <a:p>
          <a:endParaRPr lang="en-US"/>
        </a:p>
      </dgm:t>
    </dgm:pt>
    <dgm:pt modelId="{D418B4D5-60F6-417E-961A-C1D81CE54508}" type="sibTrans" cxnId="{16419B2F-777A-4C14-97D5-5F32B6310EB9}">
      <dgm:prSet/>
      <dgm:spPr/>
      <dgm:t>
        <a:bodyPr/>
        <a:lstStyle/>
        <a:p>
          <a:endParaRPr lang="en-US"/>
        </a:p>
      </dgm:t>
    </dgm:pt>
    <dgm:pt modelId="{182A30D3-6E98-4703-838A-20A0D0020E72}">
      <dgm:prSet custT="1"/>
      <dgm:spPr/>
      <dgm:t>
        <a:bodyPr/>
        <a:lstStyle/>
        <a:p>
          <a:pPr algn="ctr"/>
          <a:r>
            <a:rPr lang="en-US" sz="1600" b="1" baseline="0" dirty="0">
              <a:effectLst>
                <a:outerShdw blurRad="38100" dist="38100" dir="2700000" algn="tl">
                  <a:srgbClr val="000000">
                    <a:alpha val="43137"/>
                  </a:srgbClr>
                </a:outerShdw>
              </a:effectLst>
            </a:rPr>
            <a:t>Configurations Menu</a:t>
          </a:r>
        </a:p>
      </dgm:t>
    </dgm:pt>
    <dgm:pt modelId="{D3B3CE50-493A-4AFE-B021-D74A7DACE5BD}" type="parTrans" cxnId="{8C32DC39-9FD7-4031-BBD3-DE194F29AD4B}">
      <dgm:prSet/>
      <dgm:spPr/>
      <dgm:t>
        <a:bodyPr/>
        <a:lstStyle/>
        <a:p>
          <a:endParaRPr lang="en-US"/>
        </a:p>
      </dgm:t>
    </dgm:pt>
    <dgm:pt modelId="{80EE9356-F3A2-4B44-BBA3-D8B5584C9B5C}" type="sibTrans" cxnId="{8C32DC39-9FD7-4031-BBD3-DE194F29AD4B}">
      <dgm:prSet/>
      <dgm:spPr/>
      <dgm:t>
        <a:bodyPr/>
        <a:lstStyle/>
        <a:p>
          <a:endParaRPr lang="en-US"/>
        </a:p>
      </dgm:t>
    </dgm:pt>
    <dgm:pt modelId="{1D4E2A04-B925-47CD-BDAD-FD7A417A150B}">
      <dgm:prSet custT="1"/>
      <dgm:spPr/>
      <dgm:t>
        <a:bodyPr/>
        <a:lstStyle/>
        <a:p>
          <a:r>
            <a:rPr lang="en-US" sz="1200" b="1" dirty="0">
              <a:effectLst>
                <a:outerShdw blurRad="38100" dist="38100" dir="2700000" algn="tl">
                  <a:srgbClr val="000000">
                    <a:alpha val="43137"/>
                  </a:srgbClr>
                </a:outerShdw>
              </a:effectLst>
            </a:rPr>
            <a:t>Set Time</a:t>
          </a:r>
        </a:p>
      </dgm:t>
    </dgm:pt>
    <dgm:pt modelId="{2ED5A1B3-CBAF-419C-AAB6-19C9E0CD0DF3}" type="parTrans" cxnId="{62F87632-2EB8-4864-9114-32D8C13C029F}">
      <dgm:prSet/>
      <dgm:spPr/>
      <dgm:t>
        <a:bodyPr/>
        <a:lstStyle/>
        <a:p>
          <a:endParaRPr lang="en-US"/>
        </a:p>
      </dgm:t>
    </dgm:pt>
    <dgm:pt modelId="{FF05D02A-85DB-441F-9AB9-285780F6317A}" type="sibTrans" cxnId="{62F87632-2EB8-4864-9114-32D8C13C029F}">
      <dgm:prSet/>
      <dgm:spPr/>
      <dgm:t>
        <a:bodyPr/>
        <a:lstStyle/>
        <a:p>
          <a:endParaRPr lang="en-US"/>
        </a:p>
      </dgm:t>
    </dgm:pt>
    <dgm:pt modelId="{E29648C7-FAD5-4A46-B124-01216FC855A0}">
      <dgm:prSet custT="1"/>
      <dgm:spPr/>
      <dgm:t>
        <a:bodyPr/>
        <a:lstStyle/>
        <a:p>
          <a:r>
            <a:rPr lang="en-US" sz="1200" b="1" dirty="0">
              <a:effectLst>
                <a:outerShdw blurRad="38100" dist="38100" dir="2700000" algn="tl">
                  <a:srgbClr val="000000">
                    <a:alpha val="43137"/>
                  </a:srgbClr>
                </a:outerShdw>
              </a:effectLst>
            </a:rPr>
            <a:t>Set Status Timer</a:t>
          </a:r>
        </a:p>
      </dgm:t>
    </dgm:pt>
    <dgm:pt modelId="{F924A446-A8EF-455D-A63D-3F57FA9D71BB}" type="parTrans" cxnId="{22B90AE1-C7B3-4C5C-8C32-D1B9C216CA3A}">
      <dgm:prSet/>
      <dgm:spPr/>
      <dgm:t>
        <a:bodyPr/>
        <a:lstStyle/>
        <a:p>
          <a:endParaRPr lang="en-US"/>
        </a:p>
      </dgm:t>
    </dgm:pt>
    <dgm:pt modelId="{8F415929-D52C-43AB-9115-4DAA05073C19}" type="sibTrans" cxnId="{22B90AE1-C7B3-4C5C-8C32-D1B9C216CA3A}">
      <dgm:prSet/>
      <dgm:spPr/>
      <dgm:t>
        <a:bodyPr/>
        <a:lstStyle/>
        <a:p>
          <a:endParaRPr lang="en-US"/>
        </a:p>
      </dgm:t>
    </dgm:pt>
    <dgm:pt modelId="{57586C7B-9951-4AAD-8FA4-23390B8B235F}" type="pres">
      <dgm:prSet presAssocID="{2F514B32-04AA-4DE5-B064-81C601F05D24}" presName="linear" presStyleCnt="0">
        <dgm:presLayoutVars>
          <dgm:dir/>
          <dgm:animLvl val="lvl"/>
          <dgm:resizeHandles val="exact"/>
        </dgm:presLayoutVars>
      </dgm:prSet>
      <dgm:spPr/>
    </dgm:pt>
    <dgm:pt modelId="{61DF286B-47CE-4627-AAC3-B1238C391AE1}" type="pres">
      <dgm:prSet presAssocID="{35DB7B5A-9CD6-4B1D-80ED-5419FE6A996F}" presName="parentLin" presStyleCnt="0"/>
      <dgm:spPr/>
    </dgm:pt>
    <dgm:pt modelId="{6D110062-A480-42C7-AD20-6B7286CFCF16}" type="pres">
      <dgm:prSet presAssocID="{35DB7B5A-9CD6-4B1D-80ED-5419FE6A996F}" presName="parentLeftMargin" presStyleLbl="node1" presStyleIdx="0" presStyleCnt="3"/>
      <dgm:spPr/>
    </dgm:pt>
    <dgm:pt modelId="{4413009E-FC1F-44AA-B5D9-8CCF717EE812}" type="pres">
      <dgm:prSet presAssocID="{35DB7B5A-9CD6-4B1D-80ED-5419FE6A996F}" presName="parentText" presStyleLbl="node1" presStyleIdx="0" presStyleCnt="3" custScaleY="18912" custLinFactX="2401" custLinFactNeighborX="100000" custLinFactNeighborY="-55660">
        <dgm:presLayoutVars>
          <dgm:chMax val="0"/>
          <dgm:bulletEnabled val="1"/>
        </dgm:presLayoutVars>
      </dgm:prSet>
      <dgm:spPr/>
    </dgm:pt>
    <dgm:pt modelId="{B770E769-A7EB-4C5F-8229-F36F336490D8}" type="pres">
      <dgm:prSet presAssocID="{35DB7B5A-9CD6-4B1D-80ED-5419FE6A996F}" presName="negativeSpace" presStyleCnt="0"/>
      <dgm:spPr/>
    </dgm:pt>
    <dgm:pt modelId="{EC3534A1-63BD-41E6-B9A8-7B6C845FD644}" type="pres">
      <dgm:prSet presAssocID="{35DB7B5A-9CD6-4B1D-80ED-5419FE6A996F}" presName="childText" presStyleLbl="conFgAcc1" presStyleIdx="0" presStyleCnt="3" custScaleY="58123" custLinFactNeighborY="-80878">
        <dgm:presLayoutVars>
          <dgm:bulletEnabled val="1"/>
        </dgm:presLayoutVars>
      </dgm:prSet>
      <dgm:spPr/>
    </dgm:pt>
    <dgm:pt modelId="{BB25D2B4-7E0E-40B3-9DC8-65EC5EB4FB84}" type="pres">
      <dgm:prSet presAssocID="{B5864A22-C10E-42E9-8F9C-5779E3187D15}" presName="spaceBetweenRectangles" presStyleCnt="0"/>
      <dgm:spPr/>
    </dgm:pt>
    <dgm:pt modelId="{5754475D-E89D-4F5D-AE99-ACEDE7EA8E82}" type="pres">
      <dgm:prSet presAssocID="{061C05D5-D4EA-4855-897F-7331A76F4BB8}" presName="parentLin" presStyleCnt="0"/>
      <dgm:spPr/>
    </dgm:pt>
    <dgm:pt modelId="{BE943947-D6D5-4AD8-842E-945A11ACC844}" type="pres">
      <dgm:prSet presAssocID="{061C05D5-D4EA-4855-897F-7331A76F4BB8}" presName="parentLeftMargin" presStyleLbl="node1" presStyleIdx="0" presStyleCnt="3"/>
      <dgm:spPr/>
    </dgm:pt>
    <dgm:pt modelId="{7FE6E65B-39D5-4ED6-9478-3794145077E5}" type="pres">
      <dgm:prSet presAssocID="{061C05D5-D4EA-4855-897F-7331A76F4BB8}" presName="parentText" presStyleLbl="node1" presStyleIdx="1" presStyleCnt="3" custScaleY="21624" custLinFactX="2242" custLinFactNeighborX="100000" custLinFactNeighborY="-34955">
        <dgm:presLayoutVars>
          <dgm:chMax val="0"/>
          <dgm:bulletEnabled val="1"/>
        </dgm:presLayoutVars>
      </dgm:prSet>
      <dgm:spPr/>
    </dgm:pt>
    <dgm:pt modelId="{2B2E3BA0-5A25-4021-9232-86AE0FE537BC}" type="pres">
      <dgm:prSet presAssocID="{061C05D5-D4EA-4855-897F-7331A76F4BB8}" presName="negativeSpace" presStyleCnt="0"/>
      <dgm:spPr/>
    </dgm:pt>
    <dgm:pt modelId="{322E69CF-3BCE-4728-8447-3061BD597B42}" type="pres">
      <dgm:prSet presAssocID="{061C05D5-D4EA-4855-897F-7331A76F4BB8}" presName="childText" presStyleLbl="conFgAcc1" presStyleIdx="1" presStyleCnt="3" custScaleY="40264" custLinFactNeighborY="66754">
        <dgm:presLayoutVars>
          <dgm:bulletEnabled val="1"/>
        </dgm:presLayoutVars>
      </dgm:prSet>
      <dgm:spPr/>
    </dgm:pt>
    <dgm:pt modelId="{E3F155DD-05EE-4911-844F-280016F2915A}" type="pres">
      <dgm:prSet presAssocID="{F9FE0D56-9F15-4C0D-BC7E-68A413752FEF}" presName="spaceBetweenRectangles" presStyleCnt="0"/>
      <dgm:spPr/>
    </dgm:pt>
    <dgm:pt modelId="{FE39BDD7-07A7-45EF-A903-C459D14B6CC0}" type="pres">
      <dgm:prSet presAssocID="{182A30D3-6E98-4703-838A-20A0D0020E72}" presName="parentLin" presStyleCnt="0"/>
      <dgm:spPr/>
    </dgm:pt>
    <dgm:pt modelId="{CC143AA0-F2B2-4F2A-8B4F-9175B08BF1D1}" type="pres">
      <dgm:prSet presAssocID="{182A30D3-6E98-4703-838A-20A0D0020E72}" presName="parentLeftMargin" presStyleLbl="node1" presStyleIdx="1" presStyleCnt="3"/>
      <dgm:spPr/>
    </dgm:pt>
    <dgm:pt modelId="{B69D9693-44E4-45DE-AC3B-164E094D5685}" type="pres">
      <dgm:prSet presAssocID="{182A30D3-6E98-4703-838A-20A0D0020E72}" presName="parentText" presStyleLbl="node1" presStyleIdx="2" presStyleCnt="3" custScaleY="22414" custLinFactX="1880" custLinFactNeighborX="100000" custLinFactNeighborY="-2400">
        <dgm:presLayoutVars>
          <dgm:chMax val="0"/>
          <dgm:bulletEnabled val="1"/>
        </dgm:presLayoutVars>
      </dgm:prSet>
      <dgm:spPr/>
    </dgm:pt>
    <dgm:pt modelId="{9052CA8F-AB49-419D-B4C9-069778108899}" type="pres">
      <dgm:prSet presAssocID="{182A30D3-6E98-4703-838A-20A0D0020E72}" presName="negativeSpace" presStyleCnt="0"/>
      <dgm:spPr/>
    </dgm:pt>
    <dgm:pt modelId="{D455F184-08B5-4916-8AED-423D04A19442}" type="pres">
      <dgm:prSet presAssocID="{182A30D3-6E98-4703-838A-20A0D0020E72}" presName="childText" presStyleLbl="conFgAcc1" presStyleIdx="2" presStyleCnt="3" custScaleY="45093" custLinFactNeighborX="824" custLinFactNeighborY="81008">
        <dgm:presLayoutVars>
          <dgm:bulletEnabled val="1"/>
        </dgm:presLayoutVars>
      </dgm:prSet>
      <dgm:spPr/>
    </dgm:pt>
  </dgm:ptLst>
  <dgm:cxnLst>
    <dgm:cxn modelId="{6AE9EA07-B572-4833-A91D-A3FCACA76BC3}" type="presOf" srcId="{061C05D5-D4EA-4855-897F-7331A76F4BB8}" destId="{BE943947-D6D5-4AD8-842E-945A11ACC844}" srcOrd="0" destOrd="0" presId="urn:microsoft.com/office/officeart/2005/8/layout/list1"/>
    <dgm:cxn modelId="{FF858519-B433-4406-A4CA-2D848EEE3A43}" srcId="{061C05D5-D4EA-4855-897F-7331A76F4BB8}" destId="{ED3C030C-94C1-4866-97E5-1C83862665AD}" srcOrd="1" destOrd="0" parTransId="{016C4AFA-18F7-43E4-9E08-8A13A1B86D81}" sibTransId="{AFDC33B5-EE8F-4D02-AE64-37D6275D9540}"/>
    <dgm:cxn modelId="{1A00DB20-0BC6-4F48-A3CC-AC89254D9CFD}" type="presOf" srcId="{061C05D5-D4EA-4855-897F-7331A76F4BB8}" destId="{7FE6E65B-39D5-4ED6-9478-3794145077E5}" srcOrd="1" destOrd="0" presId="urn:microsoft.com/office/officeart/2005/8/layout/list1"/>
    <dgm:cxn modelId="{BEDC4022-ED59-4AB5-A597-AB07098E9A1F}" type="presOf" srcId="{ED3C030C-94C1-4866-97E5-1C83862665AD}" destId="{322E69CF-3BCE-4728-8447-3061BD597B42}" srcOrd="0" destOrd="1" presId="urn:microsoft.com/office/officeart/2005/8/layout/list1"/>
    <dgm:cxn modelId="{B92D4B25-ACC8-4FDA-95C5-7D813276AE43}" type="presOf" srcId="{182A30D3-6E98-4703-838A-20A0D0020E72}" destId="{B69D9693-44E4-45DE-AC3B-164E094D5685}" srcOrd="1" destOrd="0" presId="urn:microsoft.com/office/officeart/2005/8/layout/list1"/>
    <dgm:cxn modelId="{16419B2F-777A-4C14-97D5-5F32B6310EB9}" srcId="{35DB7B5A-9CD6-4B1D-80ED-5419FE6A996F}" destId="{6AFFB944-6C56-438A-A391-89B4D93ABB52}" srcOrd="3" destOrd="0" parTransId="{4D803224-346D-46E6-A063-F096238B534A}" sibTransId="{D418B4D5-60F6-417E-961A-C1D81CE54508}"/>
    <dgm:cxn modelId="{62F87632-2EB8-4864-9114-32D8C13C029F}" srcId="{182A30D3-6E98-4703-838A-20A0D0020E72}" destId="{1D4E2A04-B925-47CD-BDAD-FD7A417A150B}" srcOrd="0" destOrd="0" parTransId="{2ED5A1B3-CBAF-419C-AAB6-19C9E0CD0DF3}" sibTransId="{FF05D02A-85DB-441F-9AB9-285780F6317A}"/>
    <dgm:cxn modelId="{8C32DC39-9FD7-4031-BBD3-DE194F29AD4B}" srcId="{2F514B32-04AA-4DE5-B064-81C601F05D24}" destId="{182A30D3-6E98-4703-838A-20A0D0020E72}" srcOrd="2" destOrd="0" parTransId="{D3B3CE50-493A-4AFE-B021-D74A7DACE5BD}" sibTransId="{80EE9356-F3A2-4B44-BBA3-D8B5584C9B5C}"/>
    <dgm:cxn modelId="{4B522566-A4C9-42A5-8E72-165FEF5DF2BA}" srcId="{35DB7B5A-9CD6-4B1D-80ED-5419FE6A996F}" destId="{6CC0D775-A9FF-4D05-9EB9-A317E0C8223C}" srcOrd="1" destOrd="0" parTransId="{F1CA65D6-54E9-4291-886D-B738F68B98F5}" sibTransId="{27841D74-300C-41FD-8BFA-B99ADED407BA}"/>
    <dgm:cxn modelId="{5DE37C48-5CC1-4854-BB38-941BA13B55C9}" type="presOf" srcId="{CBA67036-0236-41B4-8FC3-2290802BEFD8}" destId="{EC3534A1-63BD-41E6-B9A8-7B6C845FD644}" srcOrd="0" destOrd="2" presId="urn:microsoft.com/office/officeart/2005/8/layout/list1"/>
    <dgm:cxn modelId="{833B2E53-78D9-4317-AA7B-7868416B61F4}" type="presOf" srcId="{182A30D3-6E98-4703-838A-20A0D0020E72}" destId="{CC143AA0-F2B2-4F2A-8B4F-9175B08BF1D1}" srcOrd="0" destOrd="0" presId="urn:microsoft.com/office/officeart/2005/8/layout/list1"/>
    <dgm:cxn modelId="{D109FE75-2659-4A56-B382-9B8449668F23}" srcId="{35DB7B5A-9CD6-4B1D-80ED-5419FE6A996F}" destId="{CBA67036-0236-41B4-8FC3-2290802BEFD8}" srcOrd="2" destOrd="0" parTransId="{A32F7D17-207C-4AA4-BE37-14F829F880CB}" sibTransId="{FF118809-80B1-4BDE-9B00-C7A61905DABC}"/>
    <dgm:cxn modelId="{9521917C-156E-41C8-BA65-F59301B7D94A}" srcId="{061C05D5-D4EA-4855-897F-7331A76F4BB8}" destId="{E303C2B9-369E-40B9-A764-15B210A72C24}" srcOrd="2" destOrd="0" parTransId="{94D81FAD-7A19-42AA-8C32-F364BF12D981}" sibTransId="{3B82040C-FA55-4222-9ED3-9DE73DF9295F}"/>
    <dgm:cxn modelId="{623B74A1-B89A-47A4-BE72-2BEA8488DF6E}" type="presOf" srcId="{6CC0D775-A9FF-4D05-9EB9-A317E0C8223C}" destId="{EC3534A1-63BD-41E6-B9A8-7B6C845FD644}" srcOrd="0" destOrd="1" presId="urn:microsoft.com/office/officeart/2005/8/layout/list1"/>
    <dgm:cxn modelId="{BE3229A6-588C-4D06-BC55-6B510EA60EB3}" type="presOf" srcId="{35DB7B5A-9CD6-4B1D-80ED-5419FE6A996F}" destId="{4413009E-FC1F-44AA-B5D9-8CCF717EE812}" srcOrd="1" destOrd="0" presId="urn:microsoft.com/office/officeart/2005/8/layout/list1"/>
    <dgm:cxn modelId="{223683A8-2C6E-482F-88B2-780F432ABF14}" type="presOf" srcId="{E29648C7-FAD5-4A46-B124-01216FC855A0}" destId="{D455F184-08B5-4916-8AED-423D04A19442}" srcOrd="0" destOrd="1" presId="urn:microsoft.com/office/officeart/2005/8/layout/list1"/>
    <dgm:cxn modelId="{662314B0-7738-40AC-8E85-E5C798048A96}" type="presOf" srcId="{6AFFB944-6C56-438A-A391-89B4D93ABB52}" destId="{EC3534A1-63BD-41E6-B9A8-7B6C845FD644}" srcOrd="0" destOrd="3" presId="urn:microsoft.com/office/officeart/2005/8/layout/list1"/>
    <dgm:cxn modelId="{153FB4BB-DB61-4C02-8CEA-5B8467F75A47}" srcId="{061C05D5-D4EA-4855-897F-7331A76F4BB8}" destId="{50075134-16D4-492F-A536-A86B6B996B4A}" srcOrd="0" destOrd="0" parTransId="{2F5ED597-0352-44E3-A8AB-F8AF18FF0974}" sibTransId="{5C4E3263-AC74-4D9A-8ECD-29F7B02E52AE}"/>
    <dgm:cxn modelId="{068DE4BB-6338-4282-A1C9-33C7A7C3FF3D}" type="presOf" srcId="{E0B81203-2949-44A5-8DE4-7ABFEB8EE41E}" destId="{EC3534A1-63BD-41E6-B9A8-7B6C845FD644}" srcOrd="0" destOrd="0" presId="urn:microsoft.com/office/officeart/2005/8/layout/list1"/>
    <dgm:cxn modelId="{908ABABF-AFDF-45DB-BACC-0E2A94314411}" srcId="{2F514B32-04AA-4DE5-B064-81C601F05D24}" destId="{35DB7B5A-9CD6-4B1D-80ED-5419FE6A996F}" srcOrd="0" destOrd="0" parTransId="{FD6EE64B-925C-4A61-8562-D908C4CA0515}" sibTransId="{B5864A22-C10E-42E9-8F9C-5779E3187D15}"/>
    <dgm:cxn modelId="{D7EFC9C2-6885-45FB-A6FC-111F7E95794D}" type="presOf" srcId="{2F514B32-04AA-4DE5-B064-81C601F05D24}" destId="{57586C7B-9951-4AAD-8FA4-23390B8B235F}" srcOrd="0" destOrd="0" presId="urn:microsoft.com/office/officeart/2005/8/layout/list1"/>
    <dgm:cxn modelId="{BF2AD1C3-811D-457B-A15C-C5516BE24250}" type="presOf" srcId="{1D4E2A04-B925-47CD-BDAD-FD7A417A150B}" destId="{D455F184-08B5-4916-8AED-423D04A19442}" srcOrd="0" destOrd="0" presId="urn:microsoft.com/office/officeart/2005/8/layout/list1"/>
    <dgm:cxn modelId="{B5F98ACB-8762-42E0-BDC6-6AF176BFBB7A}" type="presOf" srcId="{50075134-16D4-492F-A536-A86B6B996B4A}" destId="{322E69CF-3BCE-4728-8447-3061BD597B42}" srcOrd="0" destOrd="0" presId="urn:microsoft.com/office/officeart/2005/8/layout/list1"/>
    <dgm:cxn modelId="{AA7ACAD5-73DB-4ED3-9EFD-B0E611346C67}" srcId="{35DB7B5A-9CD6-4B1D-80ED-5419FE6A996F}" destId="{E0B81203-2949-44A5-8DE4-7ABFEB8EE41E}" srcOrd="0" destOrd="0" parTransId="{260C90B5-5B91-49E4-875C-3F5C72C417E9}" sibTransId="{3BAD1BB8-58CF-487B-B50B-E527D7782E17}"/>
    <dgm:cxn modelId="{2BB9EAD5-9FA3-4DA0-B476-2138E907A465}" type="presOf" srcId="{35DB7B5A-9CD6-4B1D-80ED-5419FE6A996F}" destId="{6D110062-A480-42C7-AD20-6B7286CFCF16}" srcOrd="0" destOrd="0" presId="urn:microsoft.com/office/officeart/2005/8/layout/list1"/>
    <dgm:cxn modelId="{FDDBFAD7-D3D5-4738-AC88-7A1D85DA8F0B}" type="presOf" srcId="{E303C2B9-369E-40B9-A764-15B210A72C24}" destId="{322E69CF-3BCE-4728-8447-3061BD597B42}" srcOrd="0" destOrd="2" presId="urn:microsoft.com/office/officeart/2005/8/layout/list1"/>
    <dgm:cxn modelId="{22FCDBDC-26A6-465A-A822-FB9090A07FDF}" srcId="{2F514B32-04AA-4DE5-B064-81C601F05D24}" destId="{061C05D5-D4EA-4855-897F-7331A76F4BB8}" srcOrd="1" destOrd="0" parTransId="{03ACD06D-D80F-4984-A39D-4092635B5CEF}" sibTransId="{F9FE0D56-9F15-4C0D-BC7E-68A413752FEF}"/>
    <dgm:cxn modelId="{22B90AE1-C7B3-4C5C-8C32-D1B9C216CA3A}" srcId="{182A30D3-6E98-4703-838A-20A0D0020E72}" destId="{E29648C7-FAD5-4A46-B124-01216FC855A0}" srcOrd="1" destOrd="0" parTransId="{F924A446-A8EF-455D-A63D-3F57FA9D71BB}" sibTransId="{8F415929-D52C-43AB-9115-4DAA05073C19}"/>
    <dgm:cxn modelId="{3DA4ED55-3923-4DDA-A44E-4A07A114FC3B}" type="presParOf" srcId="{57586C7B-9951-4AAD-8FA4-23390B8B235F}" destId="{61DF286B-47CE-4627-AAC3-B1238C391AE1}" srcOrd="0" destOrd="0" presId="urn:microsoft.com/office/officeart/2005/8/layout/list1"/>
    <dgm:cxn modelId="{51667BD1-040E-4CA7-941D-45A86539FE1D}" type="presParOf" srcId="{61DF286B-47CE-4627-AAC3-B1238C391AE1}" destId="{6D110062-A480-42C7-AD20-6B7286CFCF16}" srcOrd="0" destOrd="0" presId="urn:microsoft.com/office/officeart/2005/8/layout/list1"/>
    <dgm:cxn modelId="{A6675AA6-C950-4FB3-A401-3B541C701C39}" type="presParOf" srcId="{61DF286B-47CE-4627-AAC3-B1238C391AE1}" destId="{4413009E-FC1F-44AA-B5D9-8CCF717EE812}" srcOrd="1" destOrd="0" presId="urn:microsoft.com/office/officeart/2005/8/layout/list1"/>
    <dgm:cxn modelId="{13814A1F-161E-4D4B-8BDA-F282094D98D3}" type="presParOf" srcId="{57586C7B-9951-4AAD-8FA4-23390B8B235F}" destId="{B770E769-A7EB-4C5F-8229-F36F336490D8}" srcOrd="1" destOrd="0" presId="urn:microsoft.com/office/officeart/2005/8/layout/list1"/>
    <dgm:cxn modelId="{CE76BDA2-610E-4871-BA28-F1622A009B3E}" type="presParOf" srcId="{57586C7B-9951-4AAD-8FA4-23390B8B235F}" destId="{EC3534A1-63BD-41E6-B9A8-7B6C845FD644}" srcOrd="2" destOrd="0" presId="urn:microsoft.com/office/officeart/2005/8/layout/list1"/>
    <dgm:cxn modelId="{69A412AC-FB19-4279-A401-CAA2BCD1FE15}" type="presParOf" srcId="{57586C7B-9951-4AAD-8FA4-23390B8B235F}" destId="{BB25D2B4-7E0E-40B3-9DC8-65EC5EB4FB84}" srcOrd="3" destOrd="0" presId="urn:microsoft.com/office/officeart/2005/8/layout/list1"/>
    <dgm:cxn modelId="{A9E90998-3C92-48F3-81A5-178C26062155}" type="presParOf" srcId="{57586C7B-9951-4AAD-8FA4-23390B8B235F}" destId="{5754475D-E89D-4F5D-AE99-ACEDE7EA8E82}" srcOrd="4" destOrd="0" presId="urn:microsoft.com/office/officeart/2005/8/layout/list1"/>
    <dgm:cxn modelId="{5F4D77F7-5041-4E4F-8683-10BBDAEDB272}" type="presParOf" srcId="{5754475D-E89D-4F5D-AE99-ACEDE7EA8E82}" destId="{BE943947-D6D5-4AD8-842E-945A11ACC844}" srcOrd="0" destOrd="0" presId="urn:microsoft.com/office/officeart/2005/8/layout/list1"/>
    <dgm:cxn modelId="{66AF1414-E230-4A4C-9AA5-B6AC2B3A87BA}" type="presParOf" srcId="{5754475D-E89D-4F5D-AE99-ACEDE7EA8E82}" destId="{7FE6E65B-39D5-4ED6-9478-3794145077E5}" srcOrd="1" destOrd="0" presId="urn:microsoft.com/office/officeart/2005/8/layout/list1"/>
    <dgm:cxn modelId="{D655FDF8-EC86-469D-BBAD-668BB62BAAD1}" type="presParOf" srcId="{57586C7B-9951-4AAD-8FA4-23390B8B235F}" destId="{2B2E3BA0-5A25-4021-9232-86AE0FE537BC}" srcOrd="5" destOrd="0" presId="urn:microsoft.com/office/officeart/2005/8/layout/list1"/>
    <dgm:cxn modelId="{D50D656C-A1AA-4D32-996D-868F9C7A433C}" type="presParOf" srcId="{57586C7B-9951-4AAD-8FA4-23390B8B235F}" destId="{322E69CF-3BCE-4728-8447-3061BD597B42}" srcOrd="6" destOrd="0" presId="urn:microsoft.com/office/officeart/2005/8/layout/list1"/>
    <dgm:cxn modelId="{C9B7BB08-BCEE-4D33-970B-706FB61846CE}" type="presParOf" srcId="{57586C7B-9951-4AAD-8FA4-23390B8B235F}" destId="{E3F155DD-05EE-4911-844F-280016F2915A}" srcOrd="7" destOrd="0" presId="urn:microsoft.com/office/officeart/2005/8/layout/list1"/>
    <dgm:cxn modelId="{C44581FF-04F7-4BF8-8471-FA9FB49D80F4}" type="presParOf" srcId="{57586C7B-9951-4AAD-8FA4-23390B8B235F}" destId="{FE39BDD7-07A7-45EF-A903-C459D14B6CC0}" srcOrd="8" destOrd="0" presId="urn:microsoft.com/office/officeart/2005/8/layout/list1"/>
    <dgm:cxn modelId="{1E555AAA-5B42-428A-801C-C2B43CC63348}" type="presParOf" srcId="{FE39BDD7-07A7-45EF-A903-C459D14B6CC0}" destId="{CC143AA0-F2B2-4F2A-8B4F-9175B08BF1D1}" srcOrd="0" destOrd="0" presId="urn:microsoft.com/office/officeart/2005/8/layout/list1"/>
    <dgm:cxn modelId="{761E6FAF-EB3E-4912-8BD6-D00ED1A4CA58}" type="presParOf" srcId="{FE39BDD7-07A7-45EF-A903-C459D14B6CC0}" destId="{B69D9693-44E4-45DE-AC3B-164E094D5685}" srcOrd="1" destOrd="0" presId="urn:microsoft.com/office/officeart/2005/8/layout/list1"/>
    <dgm:cxn modelId="{37EA53CA-E7B7-417B-9EB3-D6790AD05BEE}" type="presParOf" srcId="{57586C7B-9951-4AAD-8FA4-23390B8B235F}" destId="{9052CA8F-AB49-419D-B4C9-069778108899}" srcOrd="9" destOrd="0" presId="urn:microsoft.com/office/officeart/2005/8/layout/list1"/>
    <dgm:cxn modelId="{BB34C171-4B64-4163-8B5F-C1A4E4B89289}" type="presParOf" srcId="{57586C7B-9951-4AAD-8FA4-23390B8B235F}" destId="{D455F184-08B5-4916-8AED-423D04A1944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713BACB-2C5E-4C4F-A798-A2A6EE65961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BB38BA5B-3EEE-4155-B82A-53008F5E4E13}">
      <dgm:prSet phldrT="[Text]" custT="1"/>
      <dgm:spPr/>
      <dgm:t>
        <a:bodyPr/>
        <a:lstStyle/>
        <a:p>
          <a:pPr algn="ctr"/>
          <a:r>
            <a:rPr lang="en-US" sz="1400" b="1" dirty="0">
              <a:effectLst>
                <a:outerShdw blurRad="38100" dist="38100" dir="2700000" algn="tl">
                  <a:srgbClr val="000000">
                    <a:alpha val="43137"/>
                  </a:srgbClr>
                </a:outerShdw>
              </a:effectLst>
            </a:rPr>
            <a:t>Short Term Energy Storage</a:t>
          </a:r>
        </a:p>
      </dgm:t>
    </dgm:pt>
    <dgm:pt modelId="{424EA937-7491-4839-A1E2-3749B3B27227}" type="parTrans" cxnId="{A9C5E917-6F78-4A33-8C48-03FC8385DA22}">
      <dgm:prSet/>
      <dgm:spPr/>
      <dgm:t>
        <a:bodyPr/>
        <a:lstStyle/>
        <a:p>
          <a:endParaRPr lang="en-US"/>
        </a:p>
      </dgm:t>
    </dgm:pt>
    <dgm:pt modelId="{7C6430E1-8093-4C45-A5C2-BB8A5BAED50B}" type="sibTrans" cxnId="{A9C5E917-6F78-4A33-8C48-03FC8385DA22}">
      <dgm:prSet/>
      <dgm:spPr/>
      <dgm:t>
        <a:bodyPr/>
        <a:lstStyle/>
        <a:p>
          <a:endParaRPr lang="en-US"/>
        </a:p>
      </dgm:t>
    </dgm:pt>
    <dgm:pt modelId="{D38D798D-E0BB-4AE6-8DAE-16909B6DABDE}">
      <dgm:prSet phldrT="[Text]" custT="1"/>
      <dgm:spPr/>
      <dgm:t>
        <a:bodyPr/>
        <a:lstStyle/>
        <a:p>
          <a:pPr algn="l">
            <a:buFont typeface="Arial" panose="020B0604020202020204" pitchFamily="34" charset="0"/>
            <a:buNone/>
          </a:pPr>
          <a:r>
            <a:rPr lang="en-US" sz="1200" b="1" dirty="0">
              <a:effectLst>
                <a:outerShdw blurRad="38100" dist="38100" dir="2700000" algn="tl">
                  <a:srgbClr val="000000">
                    <a:alpha val="43137"/>
                  </a:srgbClr>
                </a:outerShdw>
              </a:effectLst>
              <a:latin typeface="+mj-lt"/>
            </a:rPr>
            <a:t>Ultracapacitor Energy Storage</a:t>
          </a:r>
        </a:p>
      </dgm:t>
    </dgm:pt>
    <dgm:pt modelId="{7130D5BE-130E-4BD2-892D-1ACE83B5971D}" type="parTrans" cxnId="{C35A63B4-3956-4BB4-A4AD-F4009EC38190}">
      <dgm:prSet/>
      <dgm:spPr/>
      <dgm:t>
        <a:bodyPr/>
        <a:lstStyle/>
        <a:p>
          <a:endParaRPr lang="en-US"/>
        </a:p>
      </dgm:t>
    </dgm:pt>
    <dgm:pt modelId="{770C116F-9DE4-4D4B-9476-B6C2E6C6B0E9}" type="sibTrans" cxnId="{C35A63B4-3956-4BB4-A4AD-F4009EC38190}">
      <dgm:prSet/>
      <dgm:spPr/>
      <dgm:t>
        <a:bodyPr/>
        <a:lstStyle/>
        <a:p>
          <a:endParaRPr lang="en-US"/>
        </a:p>
      </dgm:t>
    </dgm:pt>
    <dgm:pt modelId="{2092B8FE-7941-4356-B6A4-16ED438656A1}">
      <dgm:prSet phldrT="[Text]" custT="1"/>
      <dgm:spPr/>
      <dgm:t>
        <a:bodyPr/>
        <a:lstStyle/>
        <a:p>
          <a:pPr algn="l">
            <a:buFont typeface="Arial" panose="020B0604020202020204" pitchFamily="34" charset="0"/>
            <a:buNone/>
          </a:pPr>
          <a:r>
            <a:rPr lang="en-US" sz="1200" b="1" dirty="0">
              <a:solidFill>
                <a:schemeClr val="tx1"/>
              </a:solidFill>
              <a:effectLst>
                <a:outerShdw blurRad="38100" dist="38100" dir="2700000" algn="tl">
                  <a:srgbClr val="000000">
                    <a:alpha val="43137"/>
                  </a:srgbClr>
                </a:outerShdw>
              </a:effectLst>
              <a:latin typeface="+mj-lt"/>
            </a:rPr>
            <a:t>Electrolytic Capacitor Energy Storage</a:t>
          </a:r>
        </a:p>
      </dgm:t>
    </dgm:pt>
    <dgm:pt modelId="{0638C40E-01AE-40FE-871B-11C405D99C1F}" type="parTrans" cxnId="{FB1C0456-BEF6-4EB3-9BE2-CD3299233B8A}">
      <dgm:prSet/>
      <dgm:spPr/>
      <dgm:t>
        <a:bodyPr/>
        <a:lstStyle/>
        <a:p>
          <a:endParaRPr lang="en-US"/>
        </a:p>
      </dgm:t>
    </dgm:pt>
    <dgm:pt modelId="{A03E52CD-BFC9-4BFD-B982-8F7FC39C1E0F}" type="sibTrans" cxnId="{FB1C0456-BEF6-4EB3-9BE2-CD3299233B8A}">
      <dgm:prSet/>
      <dgm:spPr/>
      <dgm:t>
        <a:bodyPr/>
        <a:lstStyle/>
        <a:p>
          <a:endParaRPr lang="en-US"/>
        </a:p>
      </dgm:t>
    </dgm:pt>
    <dgm:pt modelId="{6B68F578-44AB-4F0B-A393-039E9D9340A5}">
      <dgm:prSet phldrT="[Text]" custT="1"/>
      <dgm:spPr/>
      <dgm:t>
        <a:bodyPr/>
        <a:lstStyle/>
        <a:p>
          <a:pPr algn="l">
            <a:buFont typeface="Arial" panose="020B0604020202020204" pitchFamily="34" charset="0"/>
            <a:buChar char="•"/>
          </a:pPr>
          <a:r>
            <a:rPr lang="en-US" sz="1200" b="1" dirty="0">
              <a:effectLst>
                <a:outerShdw blurRad="38100" dist="38100" dir="2700000" algn="tl">
                  <a:srgbClr val="000000">
                    <a:alpha val="43137"/>
                  </a:srgbClr>
                </a:outerShdw>
              </a:effectLst>
              <a:latin typeface="+mj-lt"/>
            </a:rPr>
            <a:t>0.5 – 15 Seconds 100% 3-phase outages, </a:t>
          </a:r>
        </a:p>
      </dgm:t>
    </dgm:pt>
    <dgm:pt modelId="{040FB9A2-B453-44AD-A6C1-C2FCA494F98A}" type="parTrans" cxnId="{8D9D57E7-2373-4C52-92F0-350F220603D7}">
      <dgm:prSet/>
      <dgm:spPr/>
      <dgm:t>
        <a:bodyPr/>
        <a:lstStyle/>
        <a:p>
          <a:endParaRPr lang="en-US"/>
        </a:p>
      </dgm:t>
    </dgm:pt>
    <dgm:pt modelId="{3CE26929-46B7-4AF6-AAD2-A6A2150EC20F}" type="sibTrans" cxnId="{8D9D57E7-2373-4C52-92F0-350F220603D7}">
      <dgm:prSet/>
      <dgm:spPr/>
      <dgm:t>
        <a:bodyPr/>
        <a:lstStyle/>
        <a:p>
          <a:endParaRPr lang="en-US"/>
        </a:p>
      </dgm:t>
    </dgm:pt>
    <dgm:pt modelId="{7A058AF8-4CCE-4871-B3FB-4ADB91530859}">
      <dgm:prSet phldrT="[Text]" custT="1"/>
      <dgm:spPr/>
      <dgm:t>
        <a:bodyPr/>
        <a:lstStyle/>
        <a:p>
          <a:pPr algn="l">
            <a:buFont typeface="Arial" panose="020B0604020202020204" pitchFamily="34" charset="0"/>
            <a:buChar char="•"/>
          </a:pPr>
          <a:r>
            <a:rPr lang="en-US" sz="1200" b="1" dirty="0">
              <a:solidFill>
                <a:schemeClr val="tx1"/>
              </a:solidFill>
              <a:effectLst>
                <a:outerShdw blurRad="38100" dist="38100" dir="2700000" algn="tl">
                  <a:srgbClr val="000000">
                    <a:alpha val="43137"/>
                  </a:srgbClr>
                </a:outerShdw>
              </a:effectLst>
              <a:latin typeface="+mj-lt"/>
            </a:rPr>
            <a:t>Less Than 15kW</a:t>
          </a:r>
        </a:p>
      </dgm:t>
    </dgm:pt>
    <dgm:pt modelId="{657964BE-3785-412E-8DA8-7A402B1A4BE5}" type="parTrans" cxnId="{11DCDE4A-1523-428E-B514-9124D54C025B}">
      <dgm:prSet/>
      <dgm:spPr/>
      <dgm:t>
        <a:bodyPr/>
        <a:lstStyle/>
        <a:p>
          <a:endParaRPr lang="en-US"/>
        </a:p>
      </dgm:t>
    </dgm:pt>
    <dgm:pt modelId="{D8E371EF-9D5E-4B7A-83E5-315DF128CC97}" type="sibTrans" cxnId="{11DCDE4A-1523-428E-B514-9124D54C025B}">
      <dgm:prSet/>
      <dgm:spPr/>
      <dgm:t>
        <a:bodyPr/>
        <a:lstStyle/>
        <a:p>
          <a:endParaRPr lang="en-US"/>
        </a:p>
      </dgm:t>
    </dgm:pt>
    <dgm:pt modelId="{F6698801-29B7-4147-B380-050BEFA9791B}">
      <dgm:prSet phldrT="[Text]" custT="1"/>
      <dgm:spPr/>
      <dgm:t>
        <a:bodyPr/>
        <a:lstStyle/>
        <a:p>
          <a:pPr algn="l">
            <a:buFont typeface="Arial" panose="020B0604020202020204" pitchFamily="34" charset="0"/>
            <a:buChar char="•"/>
          </a:pPr>
          <a:r>
            <a:rPr lang="en-US" sz="1200" b="1" dirty="0">
              <a:effectLst>
                <a:outerShdw blurRad="38100" dist="38100" dir="2700000" algn="tl">
                  <a:srgbClr val="000000">
                    <a:alpha val="43137"/>
                  </a:srgbClr>
                </a:outerShdw>
              </a:effectLst>
              <a:latin typeface="+mj-lt"/>
            </a:rPr>
            <a:t>Greater Than 15kW</a:t>
          </a:r>
        </a:p>
      </dgm:t>
    </dgm:pt>
    <dgm:pt modelId="{147E3F90-4DAF-491E-AC4B-6BF053B3CA4A}" type="sibTrans" cxnId="{EB8CB458-BF45-487C-AAD2-629121F29923}">
      <dgm:prSet/>
      <dgm:spPr/>
      <dgm:t>
        <a:bodyPr/>
        <a:lstStyle/>
        <a:p>
          <a:endParaRPr lang="en-US"/>
        </a:p>
      </dgm:t>
    </dgm:pt>
    <dgm:pt modelId="{E77C7D73-6FCD-4928-89AD-23E577629FC9}" type="parTrans" cxnId="{EB8CB458-BF45-487C-AAD2-629121F29923}">
      <dgm:prSet/>
      <dgm:spPr/>
      <dgm:t>
        <a:bodyPr/>
        <a:lstStyle/>
        <a:p>
          <a:endParaRPr lang="en-US"/>
        </a:p>
      </dgm:t>
    </dgm:pt>
    <dgm:pt modelId="{05FA8D96-1776-4C97-A5BF-24DD2AE2D120}">
      <dgm:prSet phldrT="[Text]" custT="1"/>
      <dgm:spPr/>
      <dgm:t>
        <a:bodyPr/>
        <a:lstStyle/>
        <a:p>
          <a:pPr algn="l">
            <a:buFont typeface="Arial" panose="020B0604020202020204" pitchFamily="34" charset="0"/>
            <a:buChar char="•"/>
          </a:pPr>
          <a:endParaRPr lang="en-US" sz="1200" b="1" dirty="0">
            <a:solidFill>
              <a:schemeClr val="tx1"/>
            </a:solidFill>
            <a:effectLst>
              <a:outerShdw blurRad="38100" dist="38100" dir="2700000" algn="tl">
                <a:srgbClr val="000000">
                  <a:alpha val="43137"/>
                </a:srgbClr>
              </a:outerShdw>
            </a:effectLst>
            <a:latin typeface="+mj-lt"/>
          </a:endParaRPr>
        </a:p>
      </dgm:t>
    </dgm:pt>
    <dgm:pt modelId="{F3873DB2-3FB4-4D37-AA7A-4BE87836E093}" type="parTrans" cxnId="{9CF70D04-46DC-45F0-8D5B-9357203EA779}">
      <dgm:prSet/>
      <dgm:spPr/>
      <dgm:t>
        <a:bodyPr/>
        <a:lstStyle/>
        <a:p>
          <a:endParaRPr lang="en-US"/>
        </a:p>
      </dgm:t>
    </dgm:pt>
    <dgm:pt modelId="{AA2E834F-597B-4C9F-89A6-CEEEA195D81C}" type="sibTrans" cxnId="{9CF70D04-46DC-45F0-8D5B-9357203EA779}">
      <dgm:prSet/>
      <dgm:spPr/>
      <dgm:t>
        <a:bodyPr/>
        <a:lstStyle/>
        <a:p>
          <a:endParaRPr lang="en-US"/>
        </a:p>
      </dgm:t>
    </dgm:pt>
    <dgm:pt modelId="{8F1DB7A0-4FF6-4FF8-8819-84AF271D1BDC}">
      <dgm:prSet phldrT="[Text]" custT="1"/>
      <dgm:spPr/>
      <dgm:t>
        <a:bodyPr/>
        <a:lstStyle/>
        <a:p>
          <a:pPr algn="l">
            <a:buFont typeface="Arial" panose="020B0604020202020204" pitchFamily="34" charset="0"/>
            <a:buChar char="•"/>
          </a:pPr>
          <a:r>
            <a:rPr lang="en-US" sz="1200" b="1" dirty="0">
              <a:solidFill>
                <a:schemeClr val="tx1"/>
              </a:solidFill>
              <a:effectLst>
                <a:outerShdw blurRad="38100" dist="38100" dir="2700000" algn="tl">
                  <a:srgbClr val="000000">
                    <a:alpha val="43137"/>
                  </a:srgbClr>
                </a:outerShdw>
              </a:effectLst>
              <a:latin typeface="+mj-lt"/>
            </a:rPr>
            <a:t>Less Than 0.5 Sec</a:t>
          </a:r>
        </a:p>
      </dgm:t>
    </dgm:pt>
    <dgm:pt modelId="{9B21FC34-76A8-40E0-9165-CE927EB8735A}" type="parTrans" cxnId="{5F4CD890-7391-48E4-8E6B-65AE3629CC2C}">
      <dgm:prSet/>
      <dgm:spPr/>
      <dgm:t>
        <a:bodyPr/>
        <a:lstStyle/>
        <a:p>
          <a:endParaRPr lang="en-US"/>
        </a:p>
      </dgm:t>
    </dgm:pt>
    <dgm:pt modelId="{9F9B1A32-9D13-48D6-8799-0A114C932DDA}" type="sibTrans" cxnId="{5F4CD890-7391-48E4-8E6B-65AE3629CC2C}">
      <dgm:prSet/>
      <dgm:spPr/>
      <dgm:t>
        <a:bodyPr/>
        <a:lstStyle/>
        <a:p>
          <a:endParaRPr lang="en-US"/>
        </a:p>
      </dgm:t>
    </dgm:pt>
    <dgm:pt modelId="{1CB03D19-10A4-4A2D-969A-4E256C3ABAAF}" type="pres">
      <dgm:prSet presAssocID="{7713BACB-2C5E-4C4F-A798-A2A6EE659613}" presName="linear" presStyleCnt="0">
        <dgm:presLayoutVars>
          <dgm:dir/>
          <dgm:animLvl val="lvl"/>
          <dgm:resizeHandles val="exact"/>
        </dgm:presLayoutVars>
      </dgm:prSet>
      <dgm:spPr/>
    </dgm:pt>
    <dgm:pt modelId="{681655A4-54C2-4071-B404-0F25794A41E8}" type="pres">
      <dgm:prSet presAssocID="{BB38BA5B-3EEE-4155-B82A-53008F5E4E13}" presName="parentLin" presStyleCnt="0"/>
      <dgm:spPr/>
    </dgm:pt>
    <dgm:pt modelId="{49CFD152-7F95-4372-918A-1D831D2A3ED1}" type="pres">
      <dgm:prSet presAssocID="{BB38BA5B-3EEE-4155-B82A-53008F5E4E13}" presName="parentLeftMargin" presStyleLbl="node1" presStyleIdx="0" presStyleCnt="1"/>
      <dgm:spPr/>
    </dgm:pt>
    <dgm:pt modelId="{D1B27D67-6C76-4795-B08A-C5A842B11236}" type="pres">
      <dgm:prSet presAssocID="{BB38BA5B-3EEE-4155-B82A-53008F5E4E13}" presName="parentText" presStyleLbl="node1" presStyleIdx="0" presStyleCnt="1" custScaleX="100526" custScaleY="17148" custLinFactX="4327" custLinFactNeighborX="100000" custLinFactNeighborY="-58053">
        <dgm:presLayoutVars>
          <dgm:chMax val="0"/>
          <dgm:bulletEnabled val="1"/>
        </dgm:presLayoutVars>
      </dgm:prSet>
      <dgm:spPr/>
    </dgm:pt>
    <dgm:pt modelId="{C58E00D2-ED05-46CF-A6C8-BED5B8D0B1DD}" type="pres">
      <dgm:prSet presAssocID="{BB38BA5B-3EEE-4155-B82A-53008F5E4E13}" presName="negativeSpace" presStyleCnt="0"/>
      <dgm:spPr/>
    </dgm:pt>
    <dgm:pt modelId="{F5C69E86-D1CE-406C-A186-3914668EE04F}" type="pres">
      <dgm:prSet presAssocID="{BB38BA5B-3EEE-4155-B82A-53008F5E4E13}" presName="childText" presStyleLbl="conFgAcc1" presStyleIdx="0" presStyleCnt="1" custScaleX="100000" custScaleY="59399" custLinFactNeighborX="31" custLinFactNeighborY="-33446">
        <dgm:presLayoutVars>
          <dgm:bulletEnabled val="1"/>
        </dgm:presLayoutVars>
      </dgm:prSet>
      <dgm:spPr/>
    </dgm:pt>
  </dgm:ptLst>
  <dgm:cxnLst>
    <dgm:cxn modelId="{9CF70D04-46DC-45F0-8D5B-9357203EA779}" srcId="{BB38BA5B-3EEE-4155-B82A-53008F5E4E13}" destId="{05FA8D96-1776-4C97-A5BF-24DD2AE2D120}" srcOrd="3" destOrd="0" parTransId="{F3873DB2-3FB4-4D37-AA7A-4BE87836E093}" sibTransId="{AA2E834F-597B-4C9F-89A6-CEEEA195D81C}"/>
    <dgm:cxn modelId="{0BC64017-7698-4E3C-8CFF-62CFE25AD61B}" type="presOf" srcId="{F6698801-29B7-4147-B380-050BEFA9791B}" destId="{F5C69E86-D1CE-406C-A186-3914668EE04F}" srcOrd="0" destOrd="2" presId="urn:microsoft.com/office/officeart/2005/8/layout/list1"/>
    <dgm:cxn modelId="{A9C5E917-6F78-4A33-8C48-03FC8385DA22}" srcId="{7713BACB-2C5E-4C4F-A798-A2A6EE659613}" destId="{BB38BA5B-3EEE-4155-B82A-53008F5E4E13}" srcOrd="0" destOrd="0" parTransId="{424EA937-7491-4839-A1E2-3749B3B27227}" sibTransId="{7C6430E1-8093-4C45-A5C2-BB8A5BAED50B}"/>
    <dgm:cxn modelId="{11DCDE4A-1523-428E-B514-9124D54C025B}" srcId="{BB38BA5B-3EEE-4155-B82A-53008F5E4E13}" destId="{7A058AF8-4CCE-4871-B3FB-4ADB91530859}" srcOrd="5" destOrd="0" parTransId="{657964BE-3785-412E-8DA8-7A402B1A4BE5}" sibTransId="{D8E371EF-9D5E-4B7A-83E5-315DF128CC97}"/>
    <dgm:cxn modelId="{DD32CC6B-D4CA-436C-A1BF-E3406581BDED}" type="presOf" srcId="{8F1DB7A0-4FF6-4FF8-8819-84AF271D1BDC}" destId="{F5C69E86-D1CE-406C-A186-3914668EE04F}" srcOrd="0" destOrd="6" presId="urn:microsoft.com/office/officeart/2005/8/layout/list1"/>
    <dgm:cxn modelId="{4D1D2272-5393-46F6-BE75-3BA9363561FB}" type="presOf" srcId="{6B68F578-44AB-4F0B-A393-039E9D9340A5}" destId="{F5C69E86-D1CE-406C-A186-3914668EE04F}" srcOrd="0" destOrd="1" presId="urn:microsoft.com/office/officeart/2005/8/layout/list1"/>
    <dgm:cxn modelId="{FB1C0456-BEF6-4EB3-9BE2-CD3299233B8A}" srcId="{BB38BA5B-3EEE-4155-B82A-53008F5E4E13}" destId="{2092B8FE-7941-4356-B6A4-16ED438656A1}" srcOrd="4" destOrd="0" parTransId="{0638C40E-01AE-40FE-871B-11C405D99C1F}" sibTransId="{A03E52CD-BFC9-4BFD-B982-8F7FC39C1E0F}"/>
    <dgm:cxn modelId="{EB8CB458-BF45-487C-AAD2-629121F29923}" srcId="{BB38BA5B-3EEE-4155-B82A-53008F5E4E13}" destId="{F6698801-29B7-4147-B380-050BEFA9791B}" srcOrd="2" destOrd="0" parTransId="{E77C7D73-6FCD-4928-89AD-23E577629FC9}" sibTransId="{147E3F90-4DAF-491E-AC4B-6BF053B3CA4A}"/>
    <dgm:cxn modelId="{F95FA77F-C28F-4713-BD4C-DC962D7AAE58}" type="presOf" srcId="{BB38BA5B-3EEE-4155-B82A-53008F5E4E13}" destId="{49CFD152-7F95-4372-918A-1D831D2A3ED1}" srcOrd="0" destOrd="0" presId="urn:microsoft.com/office/officeart/2005/8/layout/list1"/>
    <dgm:cxn modelId="{5F4CD890-7391-48E4-8E6B-65AE3629CC2C}" srcId="{BB38BA5B-3EEE-4155-B82A-53008F5E4E13}" destId="{8F1DB7A0-4FF6-4FF8-8819-84AF271D1BDC}" srcOrd="6" destOrd="0" parTransId="{9B21FC34-76A8-40E0-9165-CE927EB8735A}" sibTransId="{9F9B1A32-9D13-48D6-8799-0A114C932DDA}"/>
    <dgm:cxn modelId="{D5153FB0-5C78-4365-AF3C-BEA6C3989E76}" type="presOf" srcId="{7A058AF8-4CCE-4871-B3FB-4ADB91530859}" destId="{F5C69E86-D1CE-406C-A186-3914668EE04F}" srcOrd="0" destOrd="5" presId="urn:microsoft.com/office/officeart/2005/8/layout/list1"/>
    <dgm:cxn modelId="{350618B1-4612-4E44-A108-B08237D2804C}" type="presOf" srcId="{D38D798D-E0BB-4AE6-8DAE-16909B6DABDE}" destId="{F5C69E86-D1CE-406C-A186-3914668EE04F}" srcOrd="0" destOrd="0" presId="urn:microsoft.com/office/officeart/2005/8/layout/list1"/>
    <dgm:cxn modelId="{C35A63B4-3956-4BB4-A4AD-F4009EC38190}" srcId="{BB38BA5B-3EEE-4155-B82A-53008F5E4E13}" destId="{D38D798D-E0BB-4AE6-8DAE-16909B6DABDE}" srcOrd="0" destOrd="0" parTransId="{7130D5BE-130E-4BD2-892D-1ACE83B5971D}" sibTransId="{770C116F-9DE4-4D4B-9476-B6C2E6C6B0E9}"/>
    <dgm:cxn modelId="{43BE96BC-3AF3-44D6-B460-1FE6AE440F5A}" type="presOf" srcId="{7713BACB-2C5E-4C4F-A798-A2A6EE659613}" destId="{1CB03D19-10A4-4A2D-969A-4E256C3ABAAF}" srcOrd="0" destOrd="0" presId="urn:microsoft.com/office/officeart/2005/8/layout/list1"/>
    <dgm:cxn modelId="{DC8526E6-418E-4F05-A491-D0058C9E8365}" type="presOf" srcId="{05FA8D96-1776-4C97-A5BF-24DD2AE2D120}" destId="{F5C69E86-D1CE-406C-A186-3914668EE04F}" srcOrd="0" destOrd="3" presId="urn:microsoft.com/office/officeart/2005/8/layout/list1"/>
    <dgm:cxn modelId="{8D9D57E7-2373-4C52-92F0-350F220603D7}" srcId="{BB38BA5B-3EEE-4155-B82A-53008F5E4E13}" destId="{6B68F578-44AB-4F0B-A393-039E9D9340A5}" srcOrd="1" destOrd="0" parTransId="{040FB9A2-B453-44AD-A6C1-C2FCA494F98A}" sibTransId="{3CE26929-46B7-4AF6-AAD2-A6A2150EC20F}"/>
    <dgm:cxn modelId="{76534BEE-ED29-4127-8A98-608CD305A119}" type="presOf" srcId="{2092B8FE-7941-4356-B6A4-16ED438656A1}" destId="{F5C69E86-D1CE-406C-A186-3914668EE04F}" srcOrd="0" destOrd="4" presId="urn:microsoft.com/office/officeart/2005/8/layout/list1"/>
    <dgm:cxn modelId="{B0E4F9F6-A9A6-419B-9C04-6073FB9D175B}" type="presOf" srcId="{BB38BA5B-3EEE-4155-B82A-53008F5E4E13}" destId="{D1B27D67-6C76-4795-B08A-C5A842B11236}" srcOrd="1" destOrd="0" presId="urn:microsoft.com/office/officeart/2005/8/layout/list1"/>
    <dgm:cxn modelId="{C8EAB56D-917D-4040-BE88-71A463DD10EF}" type="presParOf" srcId="{1CB03D19-10A4-4A2D-969A-4E256C3ABAAF}" destId="{681655A4-54C2-4071-B404-0F25794A41E8}" srcOrd="0" destOrd="0" presId="urn:microsoft.com/office/officeart/2005/8/layout/list1"/>
    <dgm:cxn modelId="{DDE4D3AE-F0EA-489A-983D-730DCF2B4B78}" type="presParOf" srcId="{681655A4-54C2-4071-B404-0F25794A41E8}" destId="{49CFD152-7F95-4372-918A-1D831D2A3ED1}" srcOrd="0" destOrd="0" presId="urn:microsoft.com/office/officeart/2005/8/layout/list1"/>
    <dgm:cxn modelId="{4AE09B08-2538-4A43-94A1-E398DF556BD3}" type="presParOf" srcId="{681655A4-54C2-4071-B404-0F25794A41E8}" destId="{D1B27D67-6C76-4795-B08A-C5A842B11236}" srcOrd="1" destOrd="0" presId="urn:microsoft.com/office/officeart/2005/8/layout/list1"/>
    <dgm:cxn modelId="{143EF2A2-22EA-4864-A947-111C348B7DF0}" type="presParOf" srcId="{1CB03D19-10A4-4A2D-969A-4E256C3ABAAF}" destId="{C58E00D2-ED05-46CF-A6C8-BED5B8D0B1DD}" srcOrd="1" destOrd="0" presId="urn:microsoft.com/office/officeart/2005/8/layout/list1"/>
    <dgm:cxn modelId="{CBA0A404-2F84-4F2E-86CA-08CBC6CE31C9}" type="presParOf" srcId="{1CB03D19-10A4-4A2D-969A-4E256C3ABAAF}" destId="{F5C69E86-D1CE-406C-A186-3914668EE04F}"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713BACB-2C5E-4C4F-A798-A2A6EE65961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BB38BA5B-3EEE-4155-B82A-53008F5E4E13}">
      <dgm:prSet phldrT="[Text]" custT="1"/>
      <dgm:spPr/>
      <dgm:t>
        <a:bodyPr/>
        <a:lstStyle/>
        <a:p>
          <a:pPr algn="ctr"/>
          <a:r>
            <a:rPr lang="en-US" sz="1400" b="1" dirty="0">
              <a:effectLst>
                <a:outerShdw blurRad="38100" dist="38100" dir="2700000" algn="tl">
                  <a:srgbClr val="000000">
                    <a:alpha val="43137"/>
                  </a:srgbClr>
                </a:outerShdw>
              </a:effectLst>
            </a:rPr>
            <a:t>Long Term Energy Storage</a:t>
          </a:r>
        </a:p>
      </dgm:t>
    </dgm:pt>
    <dgm:pt modelId="{424EA937-7491-4839-A1E2-3749B3B27227}" type="parTrans" cxnId="{A9C5E917-6F78-4A33-8C48-03FC8385DA22}">
      <dgm:prSet/>
      <dgm:spPr/>
      <dgm:t>
        <a:bodyPr/>
        <a:lstStyle/>
        <a:p>
          <a:endParaRPr lang="en-US"/>
        </a:p>
      </dgm:t>
    </dgm:pt>
    <dgm:pt modelId="{7C6430E1-8093-4C45-A5C2-BB8A5BAED50B}" type="sibTrans" cxnId="{A9C5E917-6F78-4A33-8C48-03FC8385DA22}">
      <dgm:prSet/>
      <dgm:spPr/>
      <dgm:t>
        <a:bodyPr/>
        <a:lstStyle/>
        <a:p>
          <a:endParaRPr lang="en-US"/>
        </a:p>
      </dgm:t>
    </dgm:pt>
    <dgm:pt modelId="{D38D798D-E0BB-4AE6-8DAE-16909B6DABDE}">
      <dgm:prSet phldrT="[Text]" custT="1"/>
      <dgm:spPr/>
      <dgm:t>
        <a:bodyPr/>
        <a:lstStyle/>
        <a:p>
          <a:r>
            <a:rPr lang="en-US" sz="1200" b="1" dirty="0">
              <a:effectLst>
                <a:outerShdw blurRad="38100" dist="38100" dir="2700000" algn="tl">
                  <a:srgbClr val="000000">
                    <a:alpha val="43137"/>
                  </a:srgbClr>
                </a:outerShdw>
              </a:effectLst>
            </a:rPr>
            <a:t>15 Seconds - Minutes</a:t>
          </a:r>
          <a:br>
            <a:rPr lang="en-US" sz="1800" b="1" dirty="0">
              <a:effectLst>
                <a:outerShdw blurRad="38100" dist="38100" dir="2700000" algn="tl">
                  <a:srgbClr val="000000">
                    <a:alpha val="43137"/>
                  </a:srgbClr>
                </a:outerShdw>
              </a:effectLst>
            </a:rPr>
          </a:br>
          <a:r>
            <a:rPr lang="en-US" sz="1200" b="1" dirty="0">
              <a:effectLst>
                <a:outerShdw blurRad="38100" dist="38100" dir="2700000" algn="tl">
                  <a:srgbClr val="000000">
                    <a:alpha val="43137"/>
                  </a:srgbClr>
                </a:outerShdw>
              </a:effectLst>
            </a:rPr>
            <a:t>100% 3-Phase Outages</a:t>
          </a:r>
        </a:p>
      </dgm:t>
    </dgm:pt>
    <dgm:pt modelId="{7130D5BE-130E-4BD2-892D-1ACE83B5971D}" type="parTrans" cxnId="{C35A63B4-3956-4BB4-A4AD-F4009EC38190}">
      <dgm:prSet/>
      <dgm:spPr/>
      <dgm:t>
        <a:bodyPr/>
        <a:lstStyle/>
        <a:p>
          <a:endParaRPr lang="en-US"/>
        </a:p>
      </dgm:t>
    </dgm:pt>
    <dgm:pt modelId="{770C116F-9DE4-4D4B-9476-B6C2E6C6B0E9}" type="sibTrans" cxnId="{C35A63B4-3956-4BB4-A4AD-F4009EC38190}">
      <dgm:prSet/>
      <dgm:spPr/>
      <dgm:t>
        <a:bodyPr/>
        <a:lstStyle/>
        <a:p>
          <a:endParaRPr lang="en-US"/>
        </a:p>
      </dgm:t>
    </dgm:pt>
    <dgm:pt modelId="{022E6983-3881-45BA-80A6-C861D47909A8}">
      <dgm:prSet phldrT="[Text]" custT="1"/>
      <dgm:spPr/>
      <dgm:t>
        <a:bodyPr/>
        <a:lstStyle/>
        <a:p>
          <a:r>
            <a:rPr lang="en-US" sz="1200" b="1" dirty="0">
              <a:effectLst>
                <a:outerShdw blurRad="38100" dist="38100" dir="2700000" algn="tl">
                  <a:srgbClr val="000000">
                    <a:alpha val="43137"/>
                  </a:srgbClr>
                </a:outerShdw>
              </a:effectLst>
            </a:rPr>
            <a:t>Battery Energy Storage</a:t>
          </a:r>
        </a:p>
      </dgm:t>
    </dgm:pt>
    <dgm:pt modelId="{8BFA4977-CCFE-4273-A947-62365318E2E5}" type="parTrans" cxnId="{15293166-D538-41D9-9E01-3CA85A9384D7}">
      <dgm:prSet/>
      <dgm:spPr/>
      <dgm:t>
        <a:bodyPr/>
        <a:lstStyle/>
        <a:p>
          <a:endParaRPr lang="en-US"/>
        </a:p>
      </dgm:t>
    </dgm:pt>
    <dgm:pt modelId="{7B199674-BC55-4E8F-B8D2-678992C9F881}" type="sibTrans" cxnId="{15293166-D538-41D9-9E01-3CA85A9384D7}">
      <dgm:prSet/>
      <dgm:spPr/>
      <dgm:t>
        <a:bodyPr/>
        <a:lstStyle/>
        <a:p>
          <a:endParaRPr lang="en-US"/>
        </a:p>
      </dgm:t>
    </dgm:pt>
    <dgm:pt modelId="{281370AB-D2D8-4EC6-86EC-C3232C067D32}">
      <dgm:prSet phldrT="[Text]" custT="1"/>
      <dgm:spPr/>
      <dgm:t>
        <a:bodyPr/>
        <a:lstStyle/>
        <a:p>
          <a:pPr>
            <a:buFontTx/>
            <a:buNone/>
          </a:pPr>
          <a:r>
            <a:rPr lang="en-US" sz="1200" b="1" dirty="0">
              <a:effectLst>
                <a:outerShdw blurRad="38100" dist="38100" dir="2700000" algn="tl">
                  <a:srgbClr val="000000">
                    <a:alpha val="43137"/>
                  </a:srgbClr>
                </a:outerShdw>
              </a:effectLst>
            </a:rPr>
            <a:t>    VRLA Standard, Other Battery Types Available</a:t>
          </a:r>
        </a:p>
      </dgm:t>
    </dgm:pt>
    <dgm:pt modelId="{460E04F5-B223-4E9C-9218-E3DF53F9462D}" type="parTrans" cxnId="{399301AF-412F-4343-9339-6E72615DD47D}">
      <dgm:prSet/>
      <dgm:spPr/>
      <dgm:t>
        <a:bodyPr/>
        <a:lstStyle/>
        <a:p>
          <a:endParaRPr lang="en-US"/>
        </a:p>
      </dgm:t>
    </dgm:pt>
    <dgm:pt modelId="{4E76167F-3B8D-41BF-BC5B-E0776ECE0D9A}" type="sibTrans" cxnId="{399301AF-412F-4343-9339-6E72615DD47D}">
      <dgm:prSet/>
      <dgm:spPr/>
      <dgm:t>
        <a:bodyPr/>
        <a:lstStyle/>
        <a:p>
          <a:endParaRPr lang="en-US"/>
        </a:p>
      </dgm:t>
    </dgm:pt>
    <dgm:pt modelId="{1517F617-7CA2-4D8F-9BBE-C4C442A8D422}">
      <dgm:prSet phldrT="[Text]" custT="1"/>
      <dgm:spPr/>
      <dgm:t>
        <a:bodyPr/>
        <a:lstStyle/>
        <a:p>
          <a:pPr>
            <a:buFont typeface="Arial" panose="020B0604020202020204" pitchFamily="34" charset="0"/>
            <a:buChar char="•"/>
          </a:pPr>
          <a:r>
            <a:rPr lang="en-US" sz="1200" b="1" dirty="0">
              <a:effectLst>
                <a:outerShdw blurRad="38100" dist="38100" dir="2700000" algn="tl">
                  <a:srgbClr val="000000">
                    <a:alpha val="43137"/>
                  </a:srgbClr>
                </a:outerShdw>
              </a:effectLst>
            </a:rPr>
            <a:t>Does Not Require Discharger </a:t>
          </a:r>
        </a:p>
      </dgm:t>
    </dgm:pt>
    <dgm:pt modelId="{E0D35CEB-FB4A-4F9E-8187-DE386D890031}" type="parTrans" cxnId="{5A1188D4-8FE3-4EF9-8B49-DD19686DD05A}">
      <dgm:prSet/>
      <dgm:spPr/>
      <dgm:t>
        <a:bodyPr/>
        <a:lstStyle/>
        <a:p>
          <a:endParaRPr lang="en-US"/>
        </a:p>
      </dgm:t>
    </dgm:pt>
    <dgm:pt modelId="{11EC0E80-08D6-4783-B186-C450CD872C48}" type="sibTrans" cxnId="{5A1188D4-8FE3-4EF9-8B49-DD19686DD05A}">
      <dgm:prSet/>
      <dgm:spPr/>
      <dgm:t>
        <a:bodyPr/>
        <a:lstStyle/>
        <a:p>
          <a:endParaRPr lang="en-US"/>
        </a:p>
      </dgm:t>
    </dgm:pt>
    <dgm:pt modelId="{1CB03D19-10A4-4A2D-969A-4E256C3ABAAF}" type="pres">
      <dgm:prSet presAssocID="{7713BACB-2C5E-4C4F-A798-A2A6EE659613}" presName="linear" presStyleCnt="0">
        <dgm:presLayoutVars>
          <dgm:dir/>
          <dgm:animLvl val="lvl"/>
          <dgm:resizeHandles val="exact"/>
        </dgm:presLayoutVars>
      </dgm:prSet>
      <dgm:spPr/>
    </dgm:pt>
    <dgm:pt modelId="{681655A4-54C2-4071-B404-0F25794A41E8}" type="pres">
      <dgm:prSet presAssocID="{BB38BA5B-3EEE-4155-B82A-53008F5E4E13}" presName="parentLin" presStyleCnt="0"/>
      <dgm:spPr/>
    </dgm:pt>
    <dgm:pt modelId="{49CFD152-7F95-4372-918A-1D831D2A3ED1}" type="pres">
      <dgm:prSet presAssocID="{BB38BA5B-3EEE-4155-B82A-53008F5E4E13}" presName="parentLeftMargin" presStyleLbl="node1" presStyleIdx="0" presStyleCnt="1"/>
      <dgm:spPr/>
    </dgm:pt>
    <dgm:pt modelId="{D1B27D67-6C76-4795-B08A-C5A842B11236}" type="pres">
      <dgm:prSet presAssocID="{BB38BA5B-3EEE-4155-B82A-53008F5E4E13}" presName="parentText" presStyleLbl="node1" presStyleIdx="0" presStyleCnt="1" custScaleY="14967" custLinFactX="5276" custLinFactNeighborX="100000" custLinFactNeighborY="-34403">
        <dgm:presLayoutVars>
          <dgm:chMax val="0"/>
          <dgm:bulletEnabled val="1"/>
        </dgm:presLayoutVars>
      </dgm:prSet>
      <dgm:spPr/>
    </dgm:pt>
    <dgm:pt modelId="{C58E00D2-ED05-46CF-A6C8-BED5B8D0B1DD}" type="pres">
      <dgm:prSet presAssocID="{BB38BA5B-3EEE-4155-B82A-53008F5E4E13}" presName="negativeSpace" presStyleCnt="0"/>
      <dgm:spPr/>
    </dgm:pt>
    <dgm:pt modelId="{F5C69E86-D1CE-406C-A186-3914668EE04F}" type="pres">
      <dgm:prSet presAssocID="{BB38BA5B-3EEE-4155-B82A-53008F5E4E13}" presName="childText" presStyleLbl="conFgAcc1" presStyleIdx="0" presStyleCnt="1" custScaleY="60103" custLinFactNeighborY="16412">
        <dgm:presLayoutVars>
          <dgm:bulletEnabled val="1"/>
        </dgm:presLayoutVars>
      </dgm:prSet>
      <dgm:spPr/>
    </dgm:pt>
  </dgm:ptLst>
  <dgm:cxnLst>
    <dgm:cxn modelId="{A9C5E917-6F78-4A33-8C48-03FC8385DA22}" srcId="{7713BACB-2C5E-4C4F-A798-A2A6EE659613}" destId="{BB38BA5B-3EEE-4155-B82A-53008F5E4E13}" srcOrd="0" destOrd="0" parTransId="{424EA937-7491-4839-A1E2-3749B3B27227}" sibTransId="{7C6430E1-8093-4C45-A5C2-BB8A5BAED50B}"/>
    <dgm:cxn modelId="{E3C7BF3F-9ABA-4DDA-B13D-939AD9BB1CD3}" type="presOf" srcId="{D38D798D-E0BB-4AE6-8DAE-16909B6DABDE}" destId="{F5C69E86-D1CE-406C-A186-3914668EE04F}" srcOrd="0" destOrd="0" presId="urn:microsoft.com/office/officeart/2005/8/layout/list1"/>
    <dgm:cxn modelId="{15293166-D538-41D9-9E01-3CA85A9384D7}" srcId="{BB38BA5B-3EEE-4155-B82A-53008F5E4E13}" destId="{022E6983-3881-45BA-80A6-C861D47909A8}" srcOrd="1" destOrd="0" parTransId="{8BFA4977-CCFE-4273-A947-62365318E2E5}" sibTransId="{7B199674-BC55-4E8F-B8D2-678992C9F881}"/>
    <dgm:cxn modelId="{07BB708E-C316-4542-ABD8-ED790E16C33C}" type="presOf" srcId="{7713BACB-2C5E-4C4F-A798-A2A6EE659613}" destId="{1CB03D19-10A4-4A2D-969A-4E256C3ABAAF}" srcOrd="0" destOrd="0" presId="urn:microsoft.com/office/officeart/2005/8/layout/list1"/>
    <dgm:cxn modelId="{F8822697-6B2B-47A5-8826-EA987CEB4E33}" type="presOf" srcId="{1517F617-7CA2-4D8F-9BBE-C4C442A8D422}" destId="{F5C69E86-D1CE-406C-A186-3914668EE04F}" srcOrd="0" destOrd="3" presId="urn:microsoft.com/office/officeart/2005/8/layout/list1"/>
    <dgm:cxn modelId="{399301AF-412F-4343-9339-6E72615DD47D}" srcId="{BB38BA5B-3EEE-4155-B82A-53008F5E4E13}" destId="{281370AB-D2D8-4EC6-86EC-C3232C067D32}" srcOrd="2" destOrd="0" parTransId="{460E04F5-B223-4E9C-9218-E3DF53F9462D}" sibTransId="{4E76167F-3B8D-41BF-BC5B-E0776ECE0D9A}"/>
    <dgm:cxn modelId="{63572DB0-DF61-4F26-9B77-8C50444E0D4A}" type="presOf" srcId="{281370AB-D2D8-4EC6-86EC-C3232C067D32}" destId="{F5C69E86-D1CE-406C-A186-3914668EE04F}" srcOrd="0" destOrd="2" presId="urn:microsoft.com/office/officeart/2005/8/layout/list1"/>
    <dgm:cxn modelId="{C35A63B4-3956-4BB4-A4AD-F4009EC38190}" srcId="{BB38BA5B-3EEE-4155-B82A-53008F5E4E13}" destId="{D38D798D-E0BB-4AE6-8DAE-16909B6DABDE}" srcOrd="0" destOrd="0" parTransId="{7130D5BE-130E-4BD2-892D-1ACE83B5971D}" sibTransId="{770C116F-9DE4-4D4B-9476-B6C2E6C6B0E9}"/>
    <dgm:cxn modelId="{5A1188D4-8FE3-4EF9-8B49-DD19686DD05A}" srcId="{BB38BA5B-3EEE-4155-B82A-53008F5E4E13}" destId="{1517F617-7CA2-4D8F-9BBE-C4C442A8D422}" srcOrd="3" destOrd="0" parTransId="{E0D35CEB-FB4A-4F9E-8187-DE386D890031}" sibTransId="{11EC0E80-08D6-4783-B186-C450CD872C48}"/>
    <dgm:cxn modelId="{122A6FF0-B2B7-4B7B-93B5-E87D89ADE758}" type="presOf" srcId="{BB38BA5B-3EEE-4155-B82A-53008F5E4E13}" destId="{D1B27D67-6C76-4795-B08A-C5A842B11236}" srcOrd="1" destOrd="0" presId="urn:microsoft.com/office/officeart/2005/8/layout/list1"/>
    <dgm:cxn modelId="{450186F3-B824-4A6B-968E-E8B390D853D5}" type="presOf" srcId="{022E6983-3881-45BA-80A6-C861D47909A8}" destId="{F5C69E86-D1CE-406C-A186-3914668EE04F}" srcOrd="0" destOrd="1" presId="urn:microsoft.com/office/officeart/2005/8/layout/list1"/>
    <dgm:cxn modelId="{236FEBFA-C44C-422A-906C-EF03F5970807}" type="presOf" srcId="{BB38BA5B-3EEE-4155-B82A-53008F5E4E13}" destId="{49CFD152-7F95-4372-918A-1D831D2A3ED1}" srcOrd="0" destOrd="0" presId="urn:microsoft.com/office/officeart/2005/8/layout/list1"/>
    <dgm:cxn modelId="{EBF43F8A-AE7B-4980-9EFA-9AF054F653CA}" type="presParOf" srcId="{1CB03D19-10A4-4A2D-969A-4E256C3ABAAF}" destId="{681655A4-54C2-4071-B404-0F25794A41E8}" srcOrd="0" destOrd="0" presId="urn:microsoft.com/office/officeart/2005/8/layout/list1"/>
    <dgm:cxn modelId="{4D74A4F5-8287-4958-9B3F-CBCEAF185FDE}" type="presParOf" srcId="{681655A4-54C2-4071-B404-0F25794A41E8}" destId="{49CFD152-7F95-4372-918A-1D831D2A3ED1}" srcOrd="0" destOrd="0" presId="urn:microsoft.com/office/officeart/2005/8/layout/list1"/>
    <dgm:cxn modelId="{88D99DC1-4A53-4127-9438-8EDD17900F86}" type="presParOf" srcId="{681655A4-54C2-4071-B404-0F25794A41E8}" destId="{D1B27D67-6C76-4795-B08A-C5A842B11236}" srcOrd="1" destOrd="0" presId="urn:microsoft.com/office/officeart/2005/8/layout/list1"/>
    <dgm:cxn modelId="{A8482DF2-59BB-4D5A-A550-E1D87EB8CB47}" type="presParOf" srcId="{1CB03D19-10A4-4A2D-969A-4E256C3ABAAF}" destId="{C58E00D2-ED05-46CF-A6C8-BED5B8D0B1DD}" srcOrd="1" destOrd="0" presId="urn:microsoft.com/office/officeart/2005/8/layout/list1"/>
    <dgm:cxn modelId="{D6827269-C652-414C-93EC-547A5BEE3DDD}" type="presParOf" srcId="{1CB03D19-10A4-4A2D-969A-4E256C3ABAAF}" destId="{F5C69E86-D1CE-406C-A186-3914668EE04F}"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713BACB-2C5E-4C4F-A798-A2A6EE65961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9EE87C1C-DDF4-4FB0-978D-FFD5DC1740DF}">
      <dgm:prSet custT="1"/>
      <dgm:spPr/>
      <dgm:t>
        <a:bodyPr/>
        <a:lstStyle/>
        <a:p>
          <a:pPr algn="ctr"/>
          <a:r>
            <a:rPr lang="en-US" sz="1400" b="1" dirty="0">
              <a:effectLst>
                <a:outerShdw blurRad="38100" dist="38100" dir="2700000" algn="tl">
                  <a:srgbClr val="000000">
                    <a:alpha val="43137"/>
                  </a:srgbClr>
                </a:outerShdw>
              </a:effectLst>
            </a:rPr>
            <a:t>What Bonitron Needs To Know for a Drive Under Voltage Solution</a:t>
          </a:r>
        </a:p>
      </dgm:t>
    </dgm:pt>
    <dgm:pt modelId="{9E016051-6E83-4494-AB63-175271BA5F18}" type="parTrans" cxnId="{8AA434FC-6F3E-490F-8A4D-D56C82101D22}">
      <dgm:prSet/>
      <dgm:spPr/>
      <dgm:t>
        <a:bodyPr/>
        <a:lstStyle/>
        <a:p>
          <a:endParaRPr lang="en-US"/>
        </a:p>
      </dgm:t>
    </dgm:pt>
    <dgm:pt modelId="{D3B53DAC-055D-4B90-80C1-8A5C0DE701E9}" type="sibTrans" cxnId="{8AA434FC-6F3E-490F-8A4D-D56C82101D22}">
      <dgm:prSet/>
      <dgm:spPr/>
      <dgm:t>
        <a:bodyPr/>
        <a:lstStyle/>
        <a:p>
          <a:endParaRPr lang="en-US"/>
        </a:p>
      </dgm:t>
    </dgm:pt>
    <dgm:pt modelId="{5CFC068F-BA36-4397-86D1-3C4BB488F241}">
      <dgm:prSet custT="1"/>
      <dgm:spPr/>
      <dgm:t>
        <a:bodyPr/>
        <a:lstStyle/>
        <a:p>
          <a:pPr algn="l"/>
          <a:r>
            <a:rPr lang="en-US" sz="1400" b="1" dirty="0">
              <a:effectLst>
                <a:outerShdw blurRad="38100" dist="38100" dir="2700000" algn="tl">
                  <a:srgbClr val="000000">
                    <a:alpha val="43137"/>
                  </a:srgbClr>
                </a:outerShdw>
              </a:effectLst>
            </a:rPr>
            <a:t>AC Line Voltage</a:t>
          </a:r>
        </a:p>
      </dgm:t>
    </dgm:pt>
    <dgm:pt modelId="{61A68DA4-6D0A-473B-AB6C-88FD17D62264}" type="parTrans" cxnId="{213F0ED8-2167-414A-BAEE-E93B9B06D04D}">
      <dgm:prSet/>
      <dgm:spPr/>
      <dgm:t>
        <a:bodyPr/>
        <a:lstStyle/>
        <a:p>
          <a:endParaRPr lang="en-US"/>
        </a:p>
      </dgm:t>
    </dgm:pt>
    <dgm:pt modelId="{FBA9F70E-7D03-4687-B98D-785066E7D924}" type="sibTrans" cxnId="{213F0ED8-2167-414A-BAEE-E93B9B06D04D}">
      <dgm:prSet/>
      <dgm:spPr/>
      <dgm:t>
        <a:bodyPr/>
        <a:lstStyle/>
        <a:p>
          <a:endParaRPr lang="en-US"/>
        </a:p>
      </dgm:t>
    </dgm:pt>
    <dgm:pt modelId="{0764518D-DB53-4AE8-A2BD-AB2B0396E6B8}">
      <dgm:prSet custT="1"/>
      <dgm:spPr/>
      <dgm:t>
        <a:bodyPr/>
        <a:lstStyle/>
        <a:p>
          <a:pPr algn="l"/>
          <a:r>
            <a:rPr lang="en-US" sz="1400" b="1" dirty="0">
              <a:effectLst>
                <a:outerShdw blurRad="38100" dist="38100" dir="2700000" algn="tl">
                  <a:srgbClr val="000000">
                    <a:alpha val="43137"/>
                  </a:srgbClr>
                </a:outerShdw>
              </a:effectLst>
            </a:rPr>
            <a:t>Drive Hp or Multiple Drive Total Hps or kW</a:t>
          </a:r>
        </a:p>
      </dgm:t>
    </dgm:pt>
    <dgm:pt modelId="{6DB4EDE2-A8FC-49B0-9E60-07AEF9E2A659}" type="parTrans" cxnId="{4C3B5842-F1F8-4EEA-ACC2-2B608A78AFA2}">
      <dgm:prSet/>
      <dgm:spPr/>
      <dgm:t>
        <a:bodyPr/>
        <a:lstStyle/>
        <a:p>
          <a:endParaRPr lang="en-US"/>
        </a:p>
      </dgm:t>
    </dgm:pt>
    <dgm:pt modelId="{35313395-91E9-47A7-AB7F-63D67EF9C5E2}" type="sibTrans" cxnId="{4C3B5842-F1F8-4EEA-ACC2-2B608A78AFA2}">
      <dgm:prSet/>
      <dgm:spPr/>
      <dgm:t>
        <a:bodyPr/>
        <a:lstStyle/>
        <a:p>
          <a:endParaRPr lang="en-US"/>
        </a:p>
      </dgm:t>
    </dgm:pt>
    <dgm:pt modelId="{413D5A61-94EE-4CAA-816A-C824E08DD405}">
      <dgm:prSet custT="1"/>
      <dgm:spPr/>
      <dgm:t>
        <a:bodyPr/>
        <a:lstStyle/>
        <a:p>
          <a:pPr algn="l"/>
          <a:r>
            <a:rPr lang="en-US" sz="1400" b="1" dirty="0">
              <a:effectLst>
                <a:outerShdw blurRad="38100" dist="38100" dir="2700000" algn="tl">
                  <a:srgbClr val="000000">
                    <a:alpha val="43137"/>
                  </a:srgbClr>
                </a:outerShdw>
              </a:effectLst>
            </a:rPr>
            <a:t>Sag or 100% AC Line Loss</a:t>
          </a:r>
        </a:p>
      </dgm:t>
    </dgm:pt>
    <dgm:pt modelId="{E1FC83D9-A57A-4B4A-92B8-07D85F687FF5}" type="parTrans" cxnId="{67AC2AEF-C228-492D-9F68-D83E8F922B33}">
      <dgm:prSet/>
      <dgm:spPr/>
      <dgm:t>
        <a:bodyPr/>
        <a:lstStyle/>
        <a:p>
          <a:endParaRPr lang="en-US"/>
        </a:p>
      </dgm:t>
    </dgm:pt>
    <dgm:pt modelId="{4F6C1346-01F2-4903-A5BD-FE61F9943625}" type="sibTrans" cxnId="{67AC2AEF-C228-492D-9F68-D83E8F922B33}">
      <dgm:prSet/>
      <dgm:spPr/>
      <dgm:t>
        <a:bodyPr/>
        <a:lstStyle/>
        <a:p>
          <a:endParaRPr lang="en-US"/>
        </a:p>
      </dgm:t>
    </dgm:pt>
    <dgm:pt modelId="{BF55B8EB-3025-4299-9590-13307A5F8993}">
      <dgm:prSet custT="1"/>
      <dgm:spPr/>
      <dgm:t>
        <a:bodyPr/>
        <a:lstStyle/>
        <a:p>
          <a:pPr algn="l"/>
          <a:r>
            <a:rPr lang="en-US" sz="1400" b="1" dirty="0">
              <a:effectLst>
                <a:outerShdw blurRad="38100" dist="38100" dir="2700000" algn="tl">
                  <a:srgbClr val="000000">
                    <a:alpha val="43137"/>
                  </a:srgbClr>
                </a:outerShdw>
              </a:effectLst>
            </a:rPr>
            <a:t>Common Bus Drives or Stand Alone</a:t>
          </a:r>
        </a:p>
      </dgm:t>
    </dgm:pt>
    <dgm:pt modelId="{A5945EAC-9801-4027-836F-843072EE4237}" type="parTrans" cxnId="{F5494C3C-A599-4B34-951C-F2AFBB7478D6}">
      <dgm:prSet/>
      <dgm:spPr/>
      <dgm:t>
        <a:bodyPr/>
        <a:lstStyle/>
        <a:p>
          <a:endParaRPr lang="en-US"/>
        </a:p>
      </dgm:t>
    </dgm:pt>
    <dgm:pt modelId="{2364F409-BD5F-4952-9071-77A5EDC3D150}" type="sibTrans" cxnId="{F5494C3C-A599-4B34-951C-F2AFBB7478D6}">
      <dgm:prSet/>
      <dgm:spPr/>
      <dgm:t>
        <a:bodyPr/>
        <a:lstStyle/>
        <a:p>
          <a:endParaRPr lang="en-US"/>
        </a:p>
      </dgm:t>
    </dgm:pt>
    <dgm:pt modelId="{C5871FE9-2406-4767-A158-D667C8DF04E9}">
      <dgm:prSet custT="1"/>
      <dgm:spPr/>
      <dgm:t>
        <a:bodyPr/>
        <a:lstStyle/>
        <a:p>
          <a:pPr algn="l"/>
          <a:r>
            <a:rPr lang="en-US" sz="1400" b="1" dirty="0">
              <a:effectLst>
                <a:outerShdw blurRad="38100" dist="38100" dir="2700000" algn="tl">
                  <a:srgbClr val="000000">
                    <a:alpha val="43137"/>
                  </a:srgbClr>
                </a:outerShdw>
              </a:effectLst>
            </a:rPr>
            <a:t>Sag – Percent &amp; Time AC Line Lost</a:t>
          </a:r>
        </a:p>
      </dgm:t>
    </dgm:pt>
    <dgm:pt modelId="{B5078F28-A3BE-4764-86CE-1E6AFAC6674D}" type="parTrans" cxnId="{4D8BEE3A-8157-4B6A-8770-F2E978A15056}">
      <dgm:prSet/>
      <dgm:spPr/>
      <dgm:t>
        <a:bodyPr/>
        <a:lstStyle/>
        <a:p>
          <a:endParaRPr lang="en-US"/>
        </a:p>
      </dgm:t>
    </dgm:pt>
    <dgm:pt modelId="{64FABACE-A9C6-491F-9A7D-DAAC40AD7D2A}" type="sibTrans" cxnId="{4D8BEE3A-8157-4B6A-8770-F2E978A15056}">
      <dgm:prSet/>
      <dgm:spPr/>
      <dgm:t>
        <a:bodyPr/>
        <a:lstStyle/>
        <a:p>
          <a:endParaRPr lang="en-US"/>
        </a:p>
      </dgm:t>
    </dgm:pt>
    <dgm:pt modelId="{A6A29CE1-3A1D-497B-A629-CC780550F90F}">
      <dgm:prSet custT="1"/>
      <dgm:spPr/>
      <dgm:t>
        <a:bodyPr/>
        <a:lstStyle/>
        <a:p>
          <a:pPr algn="l"/>
          <a:r>
            <a:rPr lang="en-US" sz="1400" b="1" dirty="0">
              <a:effectLst>
                <a:outerShdw blurRad="38100" dist="38100" dir="2700000" algn="tl">
                  <a:srgbClr val="000000">
                    <a:alpha val="43137"/>
                  </a:srgbClr>
                </a:outerShdw>
              </a:effectLst>
            </a:rPr>
            <a:t>Internal Braking Transistors Minimum Ohm Value</a:t>
          </a:r>
        </a:p>
      </dgm:t>
    </dgm:pt>
    <dgm:pt modelId="{959EC985-C83C-49B6-823E-F248D108677C}" type="parTrans" cxnId="{E0B75CFC-5DB5-4638-BD99-FE8DAEC3AE71}">
      <dgm:prSet/>
      <dgm:spPr/>
      <dgm:t>
        <a:bodyPr/>
        <a:lstStyle/>
        <a:p>
          <a:endParaRPr lang="en-US"/>
        </a:p>
      </dgm:t>
    </dgm:pt>
    <dgm:pt modelId="{10F3C638-CE14-45DD-A96E-04648656EFDC}" type="sibTrans" cxnId="{E0B75CFC-5DB5-4638-BD99-FE8DAEC3AE71}">
      <dgm:prSet/>
      <dgm:spPr/>
      <dgm:t>
        <a:bodyPr/>
        <a:lstStyle/>
        <a:p>
          <a:endParaRPr lang="en-US"/>
        </a:p>
      </dgm:t>
    </dgm:pt>
    <dgm:pt modelId="{CC74EC25-CF8B-4DB9-9736-C57374126A4E}">
      <dgm:prSet custT="1"/>
      <dgm:spPr/>
      <dgm:t>
        <a:bodyPr/>
        <a:lstStyle/>
        <a:p>
          <a:pPr algn="l"/>
          <a:r>
            <a:rPr lang="en-US" sz="1400" b="1" dirty="0">
              <a:effectLst>
                <a:outerShdw blurRad="38100" dist="38100" dir="2700000" algn="tl">
                  <a:srgbClr val="000000">
                    <a:alpha val="43137"/>
                  </a:srgbClr>
                </a:outerShdw>
              </a:effectLst>
            </a:rPr>
            <a:t>100% 3 Phase Outage Time – Greater Than 50%, Energy Storage</a:t>
          </a:r>
        </a:p>
      </dgm:t>
    </dgm:pt>
    <dgm:pt modelId="{6D23AD37-F52A-4E23-A413-80003AE90434}" type="parTrans" cxnId="{8F5A0314-9361-4695-AE40-F75715FB6E08}">
      <dgm:prSet/>
      <dgm:spPr/>
      <dgm:t>
        <a:bodyPr/>
        <a:lstStyle/>
        <a:p>
          <a:endParaRPr lang="en-US"/>
        </a:p>
      </dgm:t>
    </dgm:pt>
    <dgm:pt modelId="{A0B14FAE-A4FE-474C-9125-6D005E662A66}" type="sibTrans" cxnId="{8F5A0314-9361-4695-AE40-F75715FB6E08}">
      <dgm:prSet/>
      <dgm:spPr/>
      <dgm:t>
        <a:bodyPr/>
        <a:lstStyle/>
        <a:p>
          <a:endParaRPr lang="en-US"/>
        </a:p>
      </dgm:t>
    </dgm:pt>
    <dgm:pt modelId="{4DB94A95-5FBB-4EC5-B724-52AF73FA77D8}">
      <dgm:prSet custT="1"/>
      <dgm:spPr/>
      <dgm:t>
        <a:bodyPr/>
        <a:lstStyle/>
        <a:p>
          <a:pPr algn="l"/>
          <a:r>
            <a:rPr lang="en-US" sz="1400" b="1" dirty="0">
              <a:effectLst>
                <a:outerShdw blurRad="38100" dist="38100" dir="2700000" algn="tl">
                  <a:srgbClr val="000000">
                    <a:alpha val="43137"/>
                  </a:srgbClr>
                </a:outerShdw>
              </a:effectLst>
            </a:rPr>
            <a:t>50% Sag, 50% Remaining - Single Voltage Regulator Booster</a:t>
          </a:r>
        </a:p>
      </dgm:t>
    </dgm:pt>
    <dgm:pt modelId="{02F74C35-092B-4C8C-BCC4-83139B9AC024}" type="parTrans" cxnId="{9760B544-5431-4A82-921E-304C148569DB}">
      <dgm:prSet/>
      <dgm:spPr/>
      <dgm:t>
        <a:bodyPr/>
        <a:lstStyle/>
        <a:p>
          <a:endParaRPr lang="en-US"/>
        </a:p>
      </dgm:t>
    </dgm:pt>
    <dgm:pt modelId="{2E08C1A1-301D-4AB2-9D71-26A1E33971D1}" type="sibTrans" cxnId="{9760B544-5431-4A82-921E-304C148569DB}">
      <dgm:prSet/>
      <dgm:spPr/>
      <dgm:t>
        <a:bodyPr/>
        <a:lstStyle/>
        <a:p>
          <a:endParaRPr lang="en-US"/>
        </a:p>
      </dgm:t>
    </dgm:pt>
    <dgm:pt modelId="{1CB03D19-10A4-4A2D-969A-4E256C3ABAAF}" type="pres">
      <dgm:prSet presAssocID="{7713BACB-2C5E-4C4F-A798-A2A6EE659613}" presName="linear" presStyleCnt="0">
        <dgm:presLayoutVars>
          <dgm:dir/>
          <dgm:animLvl val="lvl"/>
          <dgm:resizeHandles val="exact"/>
        </dgm:presLayoutVars>
      </dgm:prSet>
      <dgm:spPr/>
    </dgm:pt>
    <dgm:pt modelId="{56435551-BE92-4A40-BE27-90DF45F18BC3}" type="pres">
      <dgm:prSet presAssocID="{9EE87C1C-DDF4-4FB0-978D-FFD5DC1740DF}" presName="parentLin" presStyleCnt="0"/>
      <dgm:spPr/>
    </dgm:pt>
    <dgm:pt modelId="{5F83043D-7F46-4E88-9B74-AA15304D0E04}" type="pres">
      <dgm:prSet presAssocID="{9EE87C1C-DDF4-4FB0-978D-FFD5DC1740DF}" presName="parentLeftMargin" presStyleLbl="node1" presStyleIdx="0" presStyleCnt="1"/>
      <dgm:spPr/>
    </dgm:pt>
    <dgm:pt modelId="{A521F728-A42F-41A1-92CD-AB48231F9B0A}" type="pres">
      <dgm:prSet presAssocID="{9EE87C1C-DDF4-4FB0-978D-FFD5DC1740DF}" presName="parentText" presStyleLbl="node1" presStyleIdx="0" presStyleCnt="1" custScaleX="93371" custScaleY="30826" custLinFactX="10656" custLinFactNeighborX="100000" custLinFactNeighborY="-36781">
        <dgm:presLayoutVars>
          <dgm:chMax val="0"/>
          <dgm:bulletEnabled val="1"/>
        </dgm:presLayoutVars>
      </dgm:prSet>
      <dgm:spPr/>
    </dgm:pt>
    <dgm:pt modelId="{7286E9BE-385D-4ED8-848B-0500C32830BC}" type="pres">
      <dgm:prSet presAssocID="{9EE87C1C-DDF4-4FB0-978D-FFD5DC1740DF}" presName="negativeSpace" presStyleCnt="0"/>
      <dgm:spPr/>
    </dgm:pt>
    <dgm:pt modelId="{4796304F-5FF2-4DE6-B30A-AD151F240F16}" type="pres">
      <dgm:prSet presAssocID="{9EE87C1C-DDF4-4FB0-978D-FFD5DC1740DF}" presName="childText" presStyleLbl="conFgAcc1" presStyleIdx="0" presStyleCnt="1" custScaleX="100000" custScaleY="67895" custLinFactNeighborX="-339" custLinFactNeighborY="302">
        <dgm:presLayoutVars>
          <dgm:bulletEnabled val="1"/>
        </dgm:presLayoutVars>
      </dgm:prSet>
      <dgm:spPr/>
    </dgm:pt>
  </dgm:ptLst>
  <dgm:cxnLst>
    <dgm:cxn modelId="{72F6D407-E9C7-4589-8AE3-4F860FBA833A}" type="presOf" srcId="{0764518D-DB53-4AE8-A2BD-AB2B0396E6B8}" destId="{4796304F-5FF2-4DE6-B30A-AD151F240F16}" srcOrd="0" destOrd="1" presId="urn:microsoft.com/office/officeart/2005/8/layout/list1"/>
    <dgm:cxn modelId="{F1640114-1E09-40EB-80C5-015B027D13CD}" type="presOf" srcId="{9EE87C1C-DDF4-4FB0-978D-FFD5DC1740DF}" destId="{5F83043D-7F46-4E88-9B74-AA15304D0E04}" srcOrd="0" destOrd="0" presId="urn:microsoft.com/office/officeart/2005/8/layout/list1"/>
    <dgm:cxn modelId="{8F5A0314-9361-4695-AE40-F75715FB6E08}" srcId="{9EE87C1C-DDF4-4FB0-978D-FFD5DC1740DF}" destId="{CC74EC25-CF8B-4DB9-9736-C57374126A4E}" srcOrd="5" destOrd="0" parTransId="{6D23AD37-F52A-4E23-A413-80003AE90434}" sibTransId="{A0B14FAE-A4FE-474C-9125-6D005E662A66}"/>
    <dgm:cxn modelId="{70545423-C696-4AA6-BA87-9B04F70B3ABE}" type="presOf" srcId="{5CFC068F-BA36-4397-86D1-3C4BB488F241}" destId="{4796304F-5FF2-4DE6-B30A-AD151F240F16}" srcOrd="0" destOrd="0" presId="urn:microsoft.com/office/officeart/2005/8/layout/list1"/>
    <dgm:cxn modelId="{6082C423-84E2-4544-8E08-1EEE2E266303}" type="presOf" srcId="{9EE87C1C-DDF4-4FB0-978D-FFD5DC1740DF}" destId="{A521F728-A42F-41A1-92CD-AB48231F9B0A}" srcOrd="1" destOrd="0" presId="urn:microsoft.com/office/officeart/2005/8/layout/list1"/>
    <dgm:cxn modelId="{4D8BEE3A-8157-4B6A-8770-F2E978A15056}" srcId="{9EE87C1C-DDF4-4FB0-978D-FFD5DC1740DF}" destId="{C5871FE9-2406-4767-A158-D667C8DF04E9}" srcOrd="3" destOrd="0" parTransId="{B5078F28-A3BE-4764-86CE-1E6AFAC6674D}" sibTransId="{64FABACE-A9C6-491F-9A7D-DAAC40AD7D2A}"/>
    <dgm:cxn modelId="{F5494C3C-A599-4B34-951C-F2AFBB7478D6}" srcId="{9EE87C1C-DDF4-4FB0-978D-FFD5DC1740DF}" destId="{BF55B8EB-3025-4299-9590-13307A5F8993}" srcOrd="6" destOrd="0" parTransId="{A5945EAC-9801-4027-836F-843072EE4237}" sibTransId="{2364F409-BD5F-4952-9071-77A5EDC3D150}"/>
    <dgm:cxn modelId="{4E242241-8E41-4AC1-BB7D-216FD4E85164}" type="presOf" srcId="{C5871FE9-2406-4767-A158-D667C8DF04E9}" destId="{4796304F-5FF2-4DE6-B30A-AD151F240F16}" srcOrd="0" destOrd="3" presId="urn:microsoft.com/office/officeart/2005/8/layout/list1"/>
    <dgm:cxn modelId="{4C3B5842-F1F8-4EEA-ACC2-2B608A78AFA2}" srcId="{9EE87C1C-DDF4-4FB0-978D-FFD5DC1740DF}" destId="{0764518D-DB53-4AE8-A2BD-AB2B0396E6B8}" srcOrd="1" destOrd="0" parTransId="{6DB4EDE2-A8FC-49B0-9E60-07AEF9E2A659}" sibTransId="{35313395-91E9-47A7-AB7F-63D67EF9C5E2}"/>
    <dgm:cxn modelId="{9760B544-5431-4A82-921E-304C148569DB}" srcId="{9EE87C1C-DDF4-4FB0-978D-FFD5DC1740DF}" destId="{4DB94A95-5FBB-4EC5-B724-52AF73FA77D8}" srcOrd="4" destOrd="0" parTransId="{02F74C35-092B-4C8C-BCC4-83139B9AC024}" sibTransId="{2E08C1A1-301D-4AB2-9D71-26A1E33971D1}"/>
    <dgm:cxn modelId="{1E780C46-CC7D-450B-92F3-1DC461D193C3}" type="presOf" srcId="{CC74EC25-CF8B-4DB9-9736-C57374126A4E}" destId="{4796304F-5FF2-4DE6-B30A-AD151F240F16}" srcOrd="0" destOrd="5" presId="urn:microsoft.com/office/officeart/2005/8/layout/list1"/>
    <dgm:cxn modelId="{DC164889-BBAE-4612-86D3-701307440B2F}" type="presOf" srcId="{413D5A61-94EE-4CAA-816A-C824E08DD405}" destId="{4796304F-5FF2-4DE6-B30A-AD151F240F16}" srcOrd="0" destOrd="2" presId="urn:microsoft.com/office/officeart/2005/8/layout/list1"/>
    <dgm:cxn modelId="{AE05CEA1-1EE5-499D-B34A-C804A11BFB66}" type="presOf" srcId="{A6A29CE1-3A1D-497B-A629-CC780550F90F}" destId="{4796304F-5FF2-4DE6-B30A-AD151F240F16}" srcOrd="0" destOrd="7" presId="urn:microsoft.com/office/officeart/2005/8/layout/list1"/>
    <dgm:cxn modelId="{4D917EC9-B462-4B8A-B205-D4871FF2A29F}" type="presOf" srcId="{4DB94A95-5FBB-4EC5-B724-52AF73FA77D8}" destId="{4796304F-5FF2-4DE6-B30A-AD151F240F16}" srcOrd="0" destOrd="4" presId="urn:microsoft.com/office/officeart/2005/8/layout/list1"/>
    <dgm:cxn modelId="{213F0ED8-2167-414A-BAEE-E93B9B06D04D}" srcId="{9EE87C1C-DDF4-4FB0-978D-FFD5DC1740DF}" destId="{5CFC068F-BA36-4397-86D1-3C4BB488F241}" srcOrd="0" destOrd="0" parTransId="{61A68DA4-6D0A-473B-AB6C-88FD17D62264}" sibTransId="{FBA9F70E-7D03-4687-B98D-785066E7D924}"/>
    <dgm:cxn modelId="{72BA42E8-03AA-4E2A-84E7-8BD9ADA53C29}" type="presOf" srcId="{7713BACB-2C5E-4C4F-A798-A2A6EE659613}" destId="{1CB03D19-10A4-4A2D-969A-4E256C3ABAAF}" srcOrd="0" destOrd="0" presId="urn:microsoft.com/office/officeart/2005/8/layout/list1"/>
    <dgm:cxn modelId="{67AC2AEF-C228-492D-9F68-D83E8F922B33}" srcId="{9EE87C1C-DDF4-4FB0-978D-FFD5DC1740DF}" destId="{413D5A61-94EE-4CAA-816A-C824E08DD405}" srcOrd="2" destOrd="0" parTransId="{E1FC83D9-A57A-4B4A-92B8-07D85F687FF5}" sibTransId="{4F6C1346-01F2-4903-A5BD-FE61F9943625}"/>
    <dgm:cxn modelId="{9CF1D6F3-CEC7-4600-B7BB-5045B2C42552}" type="presOf" srcId="{BF55B8EB-3025-4299-9590-13307A5F8993}" destId="{4796304F-5FF2-4DE6-B30A-AD151F240F16}" srcOrd="0" destOrd="6" presId="urn:microsoft.com/office/officeart/2005/8/layout/list1"/>
    <dgm:cxn modelId="{8AA434FC-6F3E-490F-8A4D-D56C82101D22}" srcId="{7713BACB-2C5E-4C4F-A798-A2A6EE659613}" destId="{9EE87C1C-DDF4-4FB0-978D-FFD5DC1740DF}" srcOrd="0" destOrd="0" parTransId="{9E016051-6E83-4494-AB63-175271BA5F18}" sibTransId="{D3B53DAC-055D-4B90-80C1-8A5C0DE701E9}"/>
    <dgm:cxn modelId="{E0B75CFC-5DB5-4638-BD99-FE8DAEC3AE71}" srcId="{9EE87C1C-DDF4-4FB0-978D-FFD5DC1740DF}" destId="{A6A29CE1-3A1D-497B-A629-CC780550F90F}" srcOrd="7" destOrd="0" parTransId="{959EC985-C83C-49B6-823E-F248D108677C}" sibTransId="{10F3C638-CE14-45DD-A96E-04648656EFDC}"/>
    <dgm:cxn modelId="{CBFCA9F5-3F7C-45B3-B71F-3FD3AF57FE68}" type="presParOf" srcId="{1CB03D19-10A4-4A2D-969A-4E256C3ABAAF}" destId="{56435551-BE92-4A40-BE27-90DF45F18BC3}" srcOrd="0" destOrd="0" presId="urn:microsoft.com/office/officeart/2005/8/layout/list1"/>
    <dgm:cxn modelId="{DB13DB8E-2AAC-4A00-95E3-45EADA84E46E}" type="presParOf" srcId="{56435551-BE92-4A40-BE27-90DF45F18BC3}" destId="{5F83043D-7F46-4E88-9B74-AA15304D0E04}" srcOrd="0" destOrd="0" presId="urn:microsoft.com/office/officeart/2005/8/layout/list1"/>
    <dgm:cxn modelId="{C77D900D-AEAC-4199-8BDC-510E1E5C238D}" type="presParOf" srcId="{56435551-BE92-4A40-BE27-90DF45F18BC3}" destId="{A521F728-A42F-41A1-92CD-AB48231F9B0A}" srcOrd="1" destOrd="0" presId="urn:microsoft.com/office/officeart/2005/8/layout/list1"/>
    <dgm:cxn modelId="{7388982B-61E1-4B8C-A955-F6BD9869B9ED}" type="presParOf" srcId="{1CB03D19-10A4-4A2D-969A-4E256C3ABAAF}" destId="{7286E9BE-385D-4ED8-848B-0500C32830BC}" srcOrd="1" destOrd="0" presId="urn:microsoft.com/office/officeart/2005/8/layout/list1"/>
    <dgm:cxn modelId="{FD004DC7-7FCE-4C59-8560-B861D55E6D07}" type="presParOf" srcId="{1CB03D19-10A4-4A2D-969A-4E256C3ABAAF}" destId="{4796304F-5FF2-4DE6-B30A-AD151F240F16}"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DB8BCA-A094-4E0B-B733-F6C32715D7F9}" type="doc">
      <dgm:prSet loTypeId="urn:microsoft.com/office/officeart/2005/8/layout/list1" loCatId="list" qsTypeId="urn:microsoft.com/office/officeart/2005/8/quickstyle/3d1" qsCatId="3D" csTypeId="urn:microsoft.com/office/officeart/2005/8/colors/accent1_2#6" csCatId="accent1" phldr="1"/>
      <dgm:spPr/>
      <dgm:t>
        <a:bodyPr/>
        <a:lstStyle/>
        <a:p>
          <a:endParaRPr lang="en-US"/>
        </a:p>
      </dgm:t>
    </dgm:pt>
    <dgm:pt modelId="{ED6D13E5-519C-4CB3-8052-9F8BF496D72D}">
      <dgm:prSet phldrT="[Text]" custT="1"/>
      <dgm:spPr/>
      <dgm:t>
        <a:bodyPr/>
        <a:lstStyle/>
        <a:p>
          <a:r>
            <a:rPr lang="en-US" sz="1100" b="1" dirty="0">
              <a:effectLst>
                <a:outerShdw blurRad="38100" dist="38100" dir="2700000" algn="tl">
                  <a:srgbClr val="000000">
                    <a:alpha val="43137"/>
                  </a:srgbClr>
                </a:outerShdw>
              </a:effectLst>
            </a:rPr>
            <a:t>Convection or Fan Cooled</a:t>
          </a:r>
        </a:p>
      </dgm:t>
    </dgm:pt>
    <dgm:pt modelId="{16F83947-E43C-4FF5-8685-F6A9E040426F}" type="parTrans" cxnId="{C77EBFFB-28AF-4B87-8596-F6F235068A9C}">
      <dgm:prSet/>
      <dgm:spPr/>
      <dgm:t>
        <a:bodyPr/>
        <a:lstStyle/>
        <a:p>
          <a:endParaRPr lang="en-US"/>
        </a:p>
      </dgm:t>
    </dgm:pt>
    <dgm:pt modelId="{CD4699F7-F4B6-433B-8CE0-DFCEDCBBC7C4}" type="sibTrans" cxnId="{C77EBFFB-28AF-4B87-8596-F6F235068A9C}">
      <dgm:prSet/>
      <dgm:spPr/>
      <dgm:t>
        <a:bodyPr/>
        <a:lstStyle/>
        <a:p>
          <a:endParaRPr lang="en-US"/>
        </a:p>
      </dgm:t>
    </dgm:pt>
    <dgm:pt modelId="{A9F9F4B7-3212-41F2-8A6D-DFEFAB72D166}">
      <dgm:prSet phldrT="[Text]" custT="1"/>
      <dgm:spPr/>
      <dgm:t>
        <a:bodyPr/>
        <a:lstStyle/>
        <a:p>
          <a:r>
            <a:rPr lang="en-US" sz="1100" b="1" dirty="0">
              <a:effectLst>
                <a:outerShdw blurRad="38100" dist="38100" dir="2700000" algn="tl">
                  <a:srgbClr val="000000">
                    <a:alpha val="43137"/>
                  </a:srgbClr>
                </a:outerShdw>
              </a:effectLst>
            </a:rPr>
            <a:t>NEMA-3R</a:t>
          </a:r>
        </a:p>
      </dgm:t>
    </dgm:pt>
    <dgm:pt modelId="{71EBE77C-CADA-4E9D-8556-563814810C47}" type="parTrans" cxnId="{1C94C7ED-DB42-4CC6-AFAB-E7F8AC174E11}">
      <dgm:prSet/>
      <dgm:spPr/>
      <dgm:t>
        <a:bodyPr/>
        <a:lstStyle/>
        <a:p>
          <a:endParaRPr lang="en-US"/>
        </a:p>
      </dgm:t>
    </dgm:pt>
    <dgm:pt modelId="{010A8197-2791-46DF-ABA9-43BDB793CCE7}" type="sibTrans" cxnId="{1C94C7ED-DB42-4CC6-AFAB-E7F8AC174E11}">
      <dgm:prSet/>
      <dgm:spPr/>
      <dgm:t>
        <a:bodyPr/>
        <a:lstStyle/>
        <a:p>
          <a:endParaRPr lang="en-US"/>
        </a:p>
      </dgm:t>
    </dgm:pt>
    <dgm:pt modelId="{C68170FA-F7EC-4254-86F5-D2D3D4D9089D}">
      <dgm:prSet phldrT="[Text]" custT="1"/>
      <dgm:spPr/>
      <dgm:t>
        <a:bodyPr/>
        <a:lstStyle/>
        <a:p>
          <a:r>
            <a:rPr lang="en-US" sz="1100" b="1" dirty="0">
              <a:effectLst>
                <a:outerShdw blurRad="38100" dist="38100" dir="2700000" algn="tl">
                  <a:srgbClr val="000000">
                    <a:alpha val="43137"/>
                  </a:srgbClr>
                </a:outerShdw>
              </a:effectLst>
            </a:rPr>
            <a:t>Stainless Steel – 366, 316</a:t>
          </a:r>
        </a:p>
      </dgm:t>
    </dgm:pt>
    <dgm:pt modelId="{D879D5F8-3A7A-48BA-82FA-98563CDA8280}" type="parTrans" cxnId="{DFD67D59-02F1-4D28-8D5B-F1CA078CFB01}">
      <dgm:prSet/>
      <dgm:spPr/>
      <dgm:t>
        <a:bodyPr/>
        <a:lstStyle/>
        <a:p>
          <a:endParaRPr lang="en-US"/>
        </a:p>
      </dgm:t>
    </dgm:pt>
    <dgm:pt modelId="{446BA16C-44B8-45E7-BE70-D60FF45FA1C1}" type="sibTrans" cxnId="{DFD67D59-02F1-4D28-8D5B-F1CA078CFB01}">
      <dgm:prSet/>
      <dgm:spPr/>
      <dgm:t>
        <a:bodyPr/>
        <a:lstStyle/>
        <a:p>
          <a:endParaRPr lang="en-US"/>
        </a:p>
      </dgm:t>
    </dgm:pt>
    <dgm:pt modelId="{7C070976-45ED-4108-AB86-C0AD1C3B4B1C}">
      <dgm:prSet phldrT="[Text]" custT="1"/>
      <dgm:spPr/>
      <dgm:t>
        <a:bodyPr/>
        <a:lstStyle/>
        <a:p>
          <a:pPr algn="ctr"/>
          <a:r>
            <a:rPr lang="en-US" sz="1200" b="1" dirty="0">
              <a:effectLst>
                <a:outerShdw blurRad="38100" dist="38100" dir="2700000" algn="tl">
                  <a:srgbClr val="000000">
                    <a:alpha val="43137"/>
                  </a:srgbClr>
                </a:outerShdw>
              </a:effectLst>
            </a:rPr>
            <a:t>Various Build Options</a:t>
          </a:r>
        </a:p>
      </dgm:t>
    </dgm:pt>
    <dgm:pt modelId="{C51E520B-3816-4104-A88D-A51EE658753F}" type="parTrans" cxnId="{84B8E879-52B5-4E2C-8040-602B8947F1E7}">
      <dgm:prSet/>
      <dgm:spPr/>
      <dgm:t>
        <a:bodyPr/>
        <a:lstStyle/>
        <a:p>
          <a:endParaRPr lang="en-US"/>
        </a:p>
      </dgm:t>
    </dgm:pt>
    <dgm:pt modelId="{3D95938E-4617-4886-9EB3-7AF4D8368F83}" type="sibTrans" cxnId="{84B8E879-52B5-4E2C-8040-602B8947F1E7}">
      <dgm:prSet/>
      <dgm:spPr/>
      <dgm:t>
        <a:bodyPr/>
        <a:lstStyle/>
        <a:p>
          <a:endParaRPr lang="en-US"/>
        </a:p>
      </dgm:t>
    </dgm:pt>
    <dgm:pt modelId="{CEA05A35-633C-4D8F-B0E7-95081AA9055E}">
      <dgm:prSet phldrT="[Text]" custT="1"/>
      <dgm:spPr/>
      <dgm:t>
        <a:bodyPr/>
        <a:lstStyle/>
        <a:p>
          <a:r>
            <a:rPr lang="en-US" sz="1100" b="1" dirty="0">
              <a:effectLst>
                <a:outerShdw blurRad="38100" dist="38100" dir="2700000" algn="tl">
                  <a:srgbClr val="000000">
                    <a:alpha val="43137"/>
                  </a:srgbClr>
                </a:outerShdw>
              </a:effectLst>
            </a:rPr>
            <a:t>Multiple Elements in One Enclosure for Multiple Braking Transistors</a:t>
          </a:r>
        </a:p>
      </dgm:t>
    </dgm:pt>
    <dgm:pt modelId="{C6F9C1C0-6290-44B9-B374-976C2C0A39B5}" type="parTrans" cxnId="{AFBA22A5-2DA6-4B5E-8445-6B81DBEF185D}">
      <dgm:prSet/>
      <dgm:spPr/>
      <dgm:t>
        <a:bodyPr/>
        <a:lstStyle/>
        <a:p>
          <a:endParaRPr lang="en-US"/>
        </a:p>
      </dgm:t>
    </dgm:pt>
    <dgm:pt modelId="{72408084-5571-462C-835C-A69BE9A9A658}" type="sibTrans" cxnId="{AFBA22A5-2DA6-4B5E-8445-6B81DBEF185D}">
      <dgm:prSet/>
      <dgm:spPr/>
      <dgm:t>
        <a:bodyPr/>
        <a:lstStyle/>
        <a:p>
          <a:endParaRPr lang="en-US"/>
        </a:p>
      </dgm:t>
    </dgm:pt>
    <dgm:pt modelId="{9ED71E49-9E8A-42A5-9D40-4EE5FDD5AB27}">
      <dgm:prSet phldrT="[Text]" custT="1"/>
      <dgm:spPr/>
      <dgm:t>
        <a:bodyPr/>
        <a:lstStyle/>
        <a:p>
          <a:r>
            <a:rPr lang="en-US" sz="1100" b="1" dirty="0">
              <a:effectLst>
                <a:outerShdw blurRad="38100" dist="38100" dir="2700000" algn="tl">
                  <a:srgbClr val="000000">
                    <a:alpha val="43137"/>
                  </a:srgbClr>
                </a:outerShdw>
              </a:effectLst>
            </a:rPr>
            <a:t>Custom 3 Phase Load Banks</a:t>
          </a:r>
        </a:p>
      </dgm:t>
    </dgm:pt>
    <dgm:pt modelId="{9575D56A-7C58-464B-B6D7-28E219163A51}" type="parTrans" cxnId="{ABC11744-287E-42FA-8D47-2C616002F17D}">
      <dgm:prSet/>
      <dgm:spPr/>
      <dgm:t>
        <a:bodyPr/>
        <a:lstStyle/>
        <a:p>
          <a:endParaRPr lang="en-US"/>
        </a:p>
      </dgm:t>
    </dgm:pt>
    <dgm:pt modelId="{8DA9C25D-8F38-4C7D-B5D6-41A20043C9BC}" type="sibTrans" cxnId="{ABC11744-287E-42FA-8D47-2C616002F17D}">
      <dgm:prSet/>
      <dgm:spPr/>
      <dgm:t>
        <a:bodyPr/>
        <a:lstStyle/>
        <a:p>
          <a:endParaRPr lang="en-US"/>
        </a:p>
      </dgm:t>
    </dgm:pt>
    <dgm:pt modelId="{4AFF0DD9-86C5-428B-AF57-F664BF01E12A}">
      <dgm:prSet phldrT="[Text]" custT="1"/>
      <dgm:spPr/>
      <dgm:t>
        <a:bodyPr/>
        <a:lstStyle/>
        <a:p>
          <a:r>
            <a:rPr lang="en-US" sz="1100" b="1" dirty="0">
              <a:effectLst>
                <a:outerShdw blurRad="38100" dist="38100" dir="2700000" algn="tl">
                  <a:srgbClr val="000000">
                    <a:alpha val="43137"/>
                  </a:srgbClr>
                </a:outerShdw>
              </a:effectLst>
            </a:rPr>
            <a:t>100% Duty 100Hp+ Modular Braking Resistors</a:t>
          </a:r>
        </a:p>
      </dgm:t>
    </dgm:pt>
    <dgm:pt modelId="{8D89433C-91E2-4533-9C2F-308E01C0A79E}" type="parTrans" cxnId="{9730E13D-824E-4A8F-80A8-46A4338BC792}">
      <dgm:prSet/>
      <dgm:spPr/>
      <dgm:t>
        <a:bodyPr/>
        <a:lstStyle/>
        <a:p>
          <a:endParaRPr lang="en-US"/>
        </a:p>
      </dgm:t>
    </dgm:pt>
    <dgm:pt modelId="{8670201C-05A7-4791-A5E6-1D32BA7954A4}" type="sibTrans" cxnId="{9730E13D-824E-4A8F-80A8-46A4338BC792}">
      <dgm:prSet/>
      <dgm:spPr/>
      <dgm:t>
        <a:bodyPr/>
        <a:lstStyle/>
        <a:p>
          <a:endParaRPr lang="en-US"/>
        </a:p>
      </dgm:t>
    </dgm:pt>
    <dgm:pt modelId="{74590753-8497-4FEB-949C-10AF412A7763}">
      <dgm:prSet phldrT="[Text]" custT="1"/>
      <dgm:spPr/>
      <dgm:t>
        <a:bodyPr/>
        <a:lstStyle/>
        <a:p>
          <a:r>
            <a:rPr lang="en-US" sz="1100" b="1" dirty="0">
              <a:effectLst>
                <a:outerShdw blurRad="38100" dist="38100" dir="2700000" algn="tl">
                  <a:srgbClr val="000000">
                    <a:alpha val="43137"/>
                  </a:srgbClr>
                </a:outerShdw>
              </a:effectLst>
            </a:rPr>
            <a:t>10-20%, 50% or 100% Braking Duty</a:t>
          </a:r>
        </a:p>
      </dgm:t>
    </dgm:pt>
    <dgm:pt modelId="{2E376352-F763-4EE4-87B2-8F708CEDE16B}" type="parTrans" cxnId="{D17C98FE-D4AB-4632-98E4-A87631A80FF5}">
      <dgm:prSet/>
      <dgm:spPr/>
      <dgm:t>
        <a:bodyPr/>
        <a:lstStyle/>
        <a:p>
          <a:endParaRPr lang="en-US"/>
        </a:p>
      </dgm:t>
    </dgm:pt>
    <dgm:pt modelId="{87AE0704-F631-477C-B495-53E454F67536}" type="sibTrans" cxnId="{D17C98FE-D4AB-4632-98E4-A87631A80FF5}">
      <dgm:prSet/>
      <dgm:spPr/>
      <dgm:t>
        <a:bodyPr/>
        <a:lstStyle/>
        <a:p>
          <a:endParaRPr lang="en-US"/>
        </a:p>
      </dgm:t>
    </dgm:pt>
    <dgm:pt modelId="{049F3DAC-2E83-41B3-B86E-E127D8EB9811}" type="pres">
      <dgm:prSet presAssocID="{04DB8BCA-A094-4E0B-B733-F6C32715D7F9}" presName="linear" presStyleCnt="0">
        <dgm:presLayoutVars>
          <dgm:dir/>
          <dgm:animLvl val="lvl"/>
          <dgm:resizeHandles val="exact"/>
        </dgm:presLayoutVars>
      </dgm:prSet>
      <dgm:spPr/>
    </dgm:pt>
    <dgm:pt modelId="{0975454F-19E6-4C7C-B2E1-4FB8A525024F}" type="pres">
      <dgm:prSet presAssocID="{7C070976-45ED-4108-AB86-C0AD1C3B4B1C}" presName="parentLin" presStyleCnt="0"/>
      <dgm:spPr/>
    </dgm:pt>
    <dgm:pt modelId="{68058EC0-877B-44B3-9AE8-23A446CDA083}" type="pres">
      <dgm:prSet presAssocID="{7C070976-45ED-4108-AB86-C0AD1C3B4B1C}" presName="parentLeftMargin" presStyleLbl="node1" presStyleIdx="0" presStyleCnt="1"/>
      <dgm:spPr/>
    </dgm:pt>
    <dgm:pt modelId="{EEF0FDE8-B7AE-464F-B0AD-340FD14A33C8}" type="pres">
      <dgm:prSet presAssocID="{7C070976-45ED-4108-AB86-C0AD1C3B4B1C}" presName="parentText" presStyleLbl="node1" presStyleIdx="0" presStyleCnt="1" custScaleY="19140" custLinFactX="535" custLinFactNeighborX="100000" custLinFactNeighborY="-20993">
        <dgm:presLayoutVars>
          <dgm:chMax val="0"/>
          <dgm:bulletEnabled val="1"/>
        </dgm:presLayoutVars>
      </dgm:prSet>
      <dgm:spPr/>
    </dgm:pt>
    <dgm:pt modelId="{E210DA3C-921A-40FD-BDFB-B57FC6B8E945}" type="pres">
      <dgm:prSet presAssocID="{7C070976-45ED-4108-AB86-C0AD1C3B4B1C}" presName="negativeSpace" presStyleCnt="0"/>
      <dgm:spPr/>
    </dgm:pt>
    <dgm:pt modelId="{0201FC0B-D9A6-44B1-B5D4-82B7ECAFBC4E}" type="pres">
      <dgm:prSet presAssocID="{7C070976-45ED-4108-AB86-C0AD1C3B4B1C}" presName="childText" presStyleLbl="conFgAcc1" presStyleIdx="0" presStyleCnt="1" custScaleX="91939" custScaleY="64244" custLinFactNeighborX="960" custLinFactNeighborY="34221">
        <dgm:presLayoutVars>
          <dgm:bulletEnabled val="1"/>
        </dgm:presLayoutVars>
      </dgm:prSet>
      <dgm:spPr/>
    </dgm:pt>
  </dgm:ptLst>
  <dgm:cxnLst>
    <dgm:cxn modelId="{75DFB80E-88DE-4B6E-887E-B008148B2D83}" type="presOf" srcId="{ED6D13E5-519C-4CB3-8052-9F8BF496D72D}" destId="{0201FC0B-D9A6-44B1-B5D4-82B7ECAFBC4E}" srcOrd="0" destOrd="0" presId="urn:microsoft.com/office/officeart/2005/8/layout/list1"/>
    <dgm:cxn modelId="{87EB6211-2A1A-4847-B3A2-E56104A7BB82}" type="presOf" srcId="{7C070976-45ED-4108-AB86-C0AD1C3B4B1C}" destId="{68058EC0-877B-44B3-9AE8-23A446CDA083}" srcOrd="0" destOrd="0" presId="urn:microsoft.com/office/officeart/2005/8/layout/list1"/>
    <dgm:cxn modelId="{3604352C-AC6D-49E9-87A9-1E81D5EDF9A7}" type="presOf" srcId="{4AFF0DD9-86C5-428B-AF57-F664BF01E12A}" destId="{0201FC0B-D9A6-44B1-B5D4-82B7ECAFBC4E}" srcOrd="0" destOrd="5" presId="urn:microsoft.com/office/officeart/2005/8/layout/list1"/>
    <dgm:cxn modelId="{3A3EDF34-FEBE-4A04-99E0-BCA476BEC549}" type="presOf" srcId="{7C070976-45ED-4108-AB86-C0AD1C3B4B1C}" destId="{EEF0FDE8-B7AE-464F-B0AD-340FD14A33C8}" srcOrd="1" destOrd="0" presId="urn:microsoft.com/office/officeart/2005/8/layout/list1"/>
    <dgm:cxn modelId="{9730E13D-824E-4A8F-80A8-46A4338BC792}" srcId="{7C070976-45ED-4108-AB86-C0AD1C3B4B1C}" destId="{4AFF0DD9-86C5-428B-AF57-F664BF01E12A}" srcOrd="5" destOrd="0" parTransId="{8D89433C-91E2-4533-9C2F-308E01C0A79E}" sibTransId="{8670201C-05A7-4791-A5E6-1D32BA7954A4}"/>
    <dgm:cxn modelId="{88609A3E-C167-4D61-AB13-E695EA1A8A63}" type="presOf" srcId="{9ED71E49-9E8A-42A5-9D40-4EE5FDD5AB27}" destId="{0201FC0B-D9A6-44B1-B5D4-82B7ECAFBC4E}" srcOrd="0" destOrd="6" presId="urn:microsoft.com/office/officeart/2005/8/layout/list1"/>
    <dgm:cxn modelId="{264ED85E-0253-4D2C-87B1-712E31C9FE1A}" type="presOf" srcId="{04DB8BCA-A094-4E0B-B733-F6C32715D7F9}" destId="{049F3DAC-2E83-41B3-B86E-E127D8EB9811}" srcOrd="0" destOrd="0" presId="urn:microsoft.com/office/officeart/2005/8/layout/list1"/>
    <dgm:cxn modelId="{ABC11744-287E-42FA-8D47-2C616002F17D}" srcId="{7C070976-45ED-4108-AB86-C0AD1C3B4B1C}" destId="{9ED71E49-9E8A-42A5-9D40-4EE5FDD5AB27}" srcOrd="6" destOrd="0" parTransId="{9575D56A-7C58-464B-B6D7-28E219163A51}" sibTransId="{8DA9C25D-8F38-4C7D-B5D6-41A20043C9BC}"/>
    <dgm:cxn modelId="{8A876F69-04E0-4E56-9252-E2C76FE8CD35}" type="presOf" srcId="{C68170FA-F7EC-4254-86F5-D2D3D4D9089D}" destId="{0201FC0B-D9A6-44B1-B5D4-82B7ECAFBC4E}" srcOrd="0" destOrd="3" presId="urn:microsoft.com/office/officeart/2005/8/layout/list1"/>
    <dgm:cxn modelId="{DFD67D59-02F1-4D28-8D5B-F1CA078CFB01}" srcId="{7C070976-45ED-4108-AB86-C0AD1C3B4B1C}" destId="{C68170FA-F7EC-4254-86F5-D2D3D4D9089D}" srcOrd="3" destOrd="0" parTransId="{D879D5F8-3A7A-48BA-82FA-98563CDA8280}" sibTransId="{446BA16C-44B8-45E7-BE70-D60FF45FA1C1}"/>
    <dgm:cxn modelId="{84B8E879-52B5-4E2C-8040-602B8947F1E7}" srcId="{04DB8BCA-A094-4E0B-B733-F6C32715D7F9}" destId="{7C070976-45ED-4108-AB86-C0AD1C3B4B1C}" srcOrd="0" destOrd="0" parTransId="{C51E520B-3816-4104-A88D-A51EE658753F}" sibTransId="{3D95938E-4617-4886-9EB3-7AF4D8368F83}"/>
    <dgm:cxn modelId="{9A02747B-33E7-4B79-8B00-E837E1DC49CA}" type="presOf" srcId="{74590753-8497-4FEB-949C-10AF412A7763}" destId="{0201FC0B-D9A6-44B1-B5D4-82B7ECAFBC4E}" srcOrd="0" destOrd="1" presId="urn:microsoft.com/office/officeart/2005/8/layout/list1"/>
    <dgm:cxn modelId="{537C0E85-E456-4971-84A0-12E42530A24E}" type="presOf" srcId="{A9F9F4B7-3212-41F2-8A6D-DFEFAB72D166}" destId="{0201FC0B-D9A6-44B1-B5D4-82B7ECAFBC4E}" srcOrd="0" destOrd="2" presId="urn:microsoft.com/office/officeart/2005/8/layout/list1"/>
    <dgm:cxn modelId="{AFBA22A5-2DA6-4B5E-8445-6B81DBEF185D}" srcId="{7C070976-45ED-4108-AB86-C0AD1C3B4B1C}" destId="{CEA05A35-633C-4D8F-B0E7-95081AA9055E}" srcOrd="4" destOrd="0" parTransId="{C6F9C1C0-6290-44B9-B374-976C2C0A39B5}" sibTransId="{72408084-5571-462C-835C-A69BE9A9A658}"/>
    <dgm:cxn modelId="{231644ED-690A-4612-8E7D-5178D5192630}" type="presOf" srcId="{CEA05A35-633C-4D8F-B0E7-95081AA9055E}" destId="{0201FC0B-D9A6-44B1-B5D4-82B7ECAFBC4E}" srcOrd="0" destOrd="4" presId="urn:microsoft.com/office/officeart/2005/8/layout/list1"/>
    <dgm:cxn modelId="{1C94C7ED-DB42-4CC6-AFAB-E7F8AC174E11}" srcId="{7C070976-45ED-4108-AB86-C0AD1C3B4B1C}" destId="{A9F9F4B7-3212-41F2-8A6D-DFEFAB72D166}" srcOrd="2" destOrd="0" parTransId="{71EBE77C-CADA-4E9D-8556-563814810C47}" sibTransId="{010A8197-2791-46DF-ABA9-43BDB793CCE7}"/>
    <dgm:cxn modelId="{C77EBFFB-28AF-4B87-8596-F6F235068A9C}" srcId="{7C070976-45ED-4108-AB86-C0AD1C3B4B1C}" destId="{ED6D13E5-519C-4CB3-8052-9F8BF496D72D}" srcOrd="0" destOrd="0" parTransId="{16F83947-E43C-4FF5-8685-F6A9E040426F}" sibTransId="{CD4699F7-F4B6-433B-8CE0-DFCEDCBBC7C4}"/>
    <dgm:cxn modelId="{D17C98FE-D4AB-4632-98E4-A87631A80FF5}" srcId="{7C070976-45ED-4108-AB86-C0AD1C3B4B1C}" destId="{74590753-8497-4FEB-949C-10AF412A7763}" srcOrd="1" destOrd="0" parTransId="{2E376352-F763-4EE4-87B2-8F708CEDE16B}" sibTransId="{87AE0704-F631-477C-B495-53E454F67536}"/>
    <dgm:cxn modelId="{9252479D-3396-4DD8-9BCE-E67A0D335E8A}" type="presParOf" srcId="{049F3DAC-2E83-41B3-B86E-E127D8EB9811}" destId="{0975454F-19E6-4C7C-B2E1-4FB8A525024F}" srcOrd="0" destOrd="0" presId="urn:microsoft.com/office/officeart/2005/8/layout/list1"/>
    <dgm:cxn modelId="{616ECC8D-CE48-495D-99CD-E5417E0D59ED}" type="presParOf" srcId="{0975454F-19E6-4C7C-B2E1-4FB8A525024F}" destId="{68058EC0-877B-44B3-9AE8-23A446CDA083}" srcOrd="0" destOrd="0" presId="urn:microsoft.com/office/officeart/2005/8/layout/list1"/>
    <dgm:cxn modelId="{1AC9A9AF-62AE-458C-80FD-E8D5957848FE}" type="presParOf" srcId="{0975454F-19E6-4C7C-B2E1-4FB8A525024F}" destId="{EEF0FDE8-B7AE-464F-B0AD-340FD14A33C8}" srcOrd="1" destOrd="0" presId="urn:microsoft.com/office/officeart/2005/8/layout/list1"/>
    <dgm:cxn modelId="{096A8417-0B33-4F3C-8BE9-874C08C73749}" type="presParOf" srcId="{049F3DAC-2E83-41B3-B86E-E127D8EB9811}" destId="{E210DA3C-921A-40FD-BDFB-B57FC6B8E945}" srcOrd="1" destOrd="0" presId="urn:microsoft.com/office/officeart/2005/8/layout/list1"/>
    <dgm:cxn modelId="{4E02CCB9-7398-4A71-9BBB-96AA891CBBB0}" type="presParOf" srcId="{049F3DAC-2E83-41B3-B86E-E127D8EB9811}" destId="{0201FC0B-D9A6-44B1-B5D4-82B7ECAFBC4E}" srcOrd="2"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D2DFAD-61F4-435F-8301-14EA9C41167E}"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58285707-AD1D-40AE-821E-9B477EBE920D}">
      <dgm:prSet phldrT="[Text]" custT="1"/>
      <dgm:spPr>
        <a:scene3d>
          <a:camera prst="orthographicFront"/>
          <a:lightRig rig="threePt" dir="t"/>
        </a:scene3d>
        <a:sp3d>
          <a:bevelT prst="slope"/>
        </a:sp3d>
      </dgm:spPr>
      <dgm:t>
        <a:bodyPr/>
        <a:lstStyle/>
        <a:p>
          <a:pPr algn="ctr"/>
          <a:r>
            <a:rPr lang="en-US" sz="2400" b="1" dirty="0">
              <a:effectLst>
                <a:outerShdw blurRad="38100" dist="38100" dir="2700000" algn="tl">
                  <a:srgbClr val="000000">
                    <a:alpha val="43137"/>
                  </a:srgbClr>
                </a:outerShdw>
              </a:effectLst>
            </a:rPr>
            <a:t>Features</a:t>
          </a:r>
        </a:p>
      </dgm:t>
    </dgm:pt>
    <dgm:pt modelId="{54175DD0-E780-4D82-BDD6-9C788A0BD96F}" type="parTrans" cxnId="{8DDF98AF-35A5-47EB-B600-FB4F5D6F9C9A}">
      <dgm:prSet/>
      <dgm:spPr/>
      <dgm:t>
        <a:bodyPr/>
        <a:lstStyle/>
        <a:p>
          <a:endParaRPr lang="en-US"/>
        </a:p>
      </dgm:t>
    </dgm:pt>
    <dgm:pt modelId="{AE9166E0-E0C8-4890-AEB5-BDF76B0574F9}" type="sibTrans" cxnId="{8DDF98AF-35A5-47EB-B600-FB4F5D6F9C9A}">
      <dgm:prSet/>
      <dgm:spPr/>
      <dgm:t>
        <a:bodyPr/>
        <a:lstStyle/>
        <a:p>
          <a:endParaRPr lang="en-US"/>
        </a:p>
      </dgm:t>
    </dgm:pt>
    <dgm:pt modelId="{503261BF-78F3-4EF8-A502-386A9F0422A2}">
      <dgm:prSet phldrT="[Text]"/>
      <dgm:spPr/>
      <dgm:t>
        <a:bodyPr/>
        <a:lstStyle/>
        <a:p>
          <a:r>
            <a:rPr lang="en-US" b="1" dirty="0">
              <a:effectLst>
                <a:outerShdw blurRad="38100" dist="38100" dir="2700000" algn="tl">
                  <a:srgbClr val="000000">
                    <a:alpha val="43137"/>
                  </a:srgbClr>
                </a:outerShdw>
              </a:effectLst>
            </a:rPr>
            <a:t>Regenerative Energy From DC Over Voltage is Rectified and Returned to the AC Line at 99% Efficiency  </a:t>
          </a:r>
        </a:p>
      </dgm:t>
    </dgm:pt>
    <dgm:pt modelId="{8C2C7663-E60E-42F1-8208-3E8FC95A1AD0}" type="parTrans" cxnId="{BE697F2E-1DA2-4CFD-8879-F524C6BDEF7C}">
      <dgm:prSet/>
      <dgm:spPr/>
      <dgm:t>
        <a:bodyPr/>
        <a:lstStyle/>
        <a:p>
          <a:endParaRPr lang="en-US"/>
        </a:p>
      </dgm:t>
    </dgm:pt>
    <dgm:pt modelId="{8213E52A-9A8E-4151-9A75-02D324CD59E2}" type="sibTrans" cxnId="{BE697F2E-1DA2-4CFD-8879-F524C6BDEF7C}">
      <dgm:prSet/>
      <dgm:spPr/>
      <dgm:t>
        <a:bodyPr/>
        <a:lstStyle/>
        <a:p>
          <a:endParaRPr lang="en-US"/>
        </a:p>
      </dgm:t>
    </dgm:pt>
    <dgm:pt modelId="{4FCA5348-A6B5-428D-BBC7-B13C83968394}">
      <dgm:prSet/>
      <dgm:spPr/>
      <dgm:t>
        <a:bodyPr/>
        <a:lstStyle/>
        <a:p>
          <a:r>
            <a:rPr lang="en-US" b="1" dirty="0">
              <a:effectLst>
                <a:outerShdw blurRad="38100" dist="38100" dir="2700000" algn="tl">
                  <a:srgbClr val="000000">
                    <a:alpha val="43137"/>
                  </a:srgbClr>
                </a:outerShdw>
              </a:effectLst>
            </a:rPr>
            <a:t>Digital HIM Display with Regenerative Energy Event Logging for Energy Savings</a:t>
          </a:r>
        </a:p>
      </dgm:t>
    </dgm:pt>
    <dgm:pt modelId="{C85136B6-F962-44F4-B509-2F7FA03ECF3F}" type="parTrans" cxnId="{41A615B9-4823-4C68-B6EE-CBD8C9361A19}">
      <dgm:prSet/>
      <dgm:spPr/>
      <dgm:t>
        <a:bodyPr/>
        <a:lstStyle/>
        <a:p>
          <a:endParaRPr lang="en-US"/>
        </a:p>
      </dgm:t>
    </dgm:pt>
    <dgm:pt modelId="{3366B94E-9E42-4BEB-82EC-5468F9852EAE}" type="sibTrans" cxnId="{41A615B9-4823-4C68-B6EE-CBD8C9361A19}">
      <dgm:prSet/>
      <dgm:spPr/>
      <dgm:t>
        <a:bodyPr/>
        <a:lstStyle/>
        <a:p>
          <a:endParaRPr lang="en-US"/>
        </a:p>
      </dgm:t>
    </dgm:pt>
    <dgm:pt modelId="{457B7D15-1DD5-450D-8CB0-701E73C6E50E}">
      <dgm:prSet/>
      <dgm:spPr/>
      <dgm:t>
        <a:bodyPr/>
        <a:lstStyle/>
        <a:p>
          <a:r>
            <a:rPr lang="en-US" b="1" dirty="0">
              <a:effectLst>
                <a:outerShdw blurRad="38100" dist="38100" dir="2700000" algn="tl">
                  <a:srgbClr val="000000">
                    <a:alpha val="43137"/>
                  </a:srgbClr>
                </a:outerShdw>
              </a:effectLst>
            </a:rPr>
            <a:t>M3545 - 6A, 15A, 150% Peak Rated for 60 Seconds</a:t>
          </a:r>
        </a:p>
      </dgm:t>
    </dgm:pt>
    <dgm:pt modelId="{0C025825-F892-4C89-A1EA-F9164FA7F013}" type="parTrans" cxnId="{4D1550E6-A68C-4046-B45C-BF7387703750}">
      <dgm:prSet/>
      <dgm:spPr/>
      <dgm:t>
        <a:bodyPr/>
        <a:lstStyle/>
        <a:p>
          <a:endParaRPr lang="en-US"/>
        </a:p>
      </dgm:t>
    </dgm:pt>
    <dgm:pt modelId="{EEB83ED4-8C2B-4344-A6CB-A108F3E90D05}" type="sibTrans" cxnId="{4D1550E6-A68C-4046-B45C-BF7387703750}">
      <dgm:prSet/>
      <dgm:spPr/>
      <dgm:t>
        <a:bodyPr/>
        <a:lstStyle/>
        <a:p>
          <a:endParaRPr lang="en-US"/>
        </a:p>
      </dgm:t>
    </dgm:pt>
    <dgm:pt modelId="{C074720A-91E2-424A-AD24-E45222DC4028}">
      <dgm:prSet/>
      <dgm:spPr/>
      <dgm:t>
        <a:bodyPr/>
        <a:lstStyle/>
        <a:p>
          <a:r>
            <a:rPr lang="en-US" b="1" dirty="0">
              <a:effectLst>
                <a:outerShdw blurRad="38100" dist="38100" dir="2700000" algn="tl">
                  <a:srgbClr val="000000">
                    <a:alpha val="43137"/>
                  </a:srgbClr>
                </a:outerShdw>
              </a:effectLst>
            </a:rPr>
            <a:t>150% Overload for 60 Seconds</a:t>
          </a:r>
        </a:p>
      </dgm:t>
    </dgm:pt>
    <dgm:pt modelId="{901DC433-4A77-4195-A422-EDFDD4FC3B6D}" type="parTrans" cxnId="{B288823D-F3E0-40B0-8FB5-8795C56D749C}">
      <dgm:prSet/>
      <dgm:spPr/>
      <dgm:t>
        <a:bodyPr/>
        <a:lstStyle/>
        <a:p>
          <a:endParaRPr lang="en-US"/>
        </a:p>
      </dgm:t>
    </dgm:pt>
    <dgm:pt modelId="{A33FDB2D-3562-4002-B45F-08FA1CCB343E}" type="sibTrans" cxnId="{B288823D-F3E0-40B0-8FB5-8795C56D749C}">
      <dgm:prSet/>
      <dgm:spPr/>
      <dgm:t>
        <a:bodyPr/>
        <a:lstStyle/>
        <a:p>
          <a:endParaRPr lang="en-US"/>
        </a:p>
      </dgm:t>
    </dgm:pt>
    <dgm:pt modelId="{2526FC51-043C-440B-848E-3DF4883B4E7B}">
      <dgm:prSet phldrT="[Text]"/>
      <dgm:spPr/>
      <dgm:t>
        <a:bodyPr/>
        <a:lstStyle/>
        <a:p>
          <a:r>
            <a:rPr lang="en-US" b="1" dirty="0">
              <a:effectLst>
                <a:outerShdw blurRad="38100" dist="38100" dir="2700000" algn="tl">
                  <a:srgbClr val="000000">
                    <a:alpha val="43137"/>
                  </a:srgbClr>
                </a:outerShdw>
              </a:effectLst>
            </a:rPr>
            <a:t>208 - 600VAC Support</a:t>
          </a:r>
        </a:p>
      </dgm:t>
    </dgm:pt>
    <dgm:pt modelId="{2A13BD29-94EE-4E5C-A145-CDB5FB9D75A1}" type="parTrans" cxnId="{A0D0BB60-80C4-41C0-9A59-B092DE865F3B}">
      <dgm:prSet/>
      <dgm:spPr/>
      <dgm:t>
        <a:bodyPr/>
        <a:lstStyle/>
        <a:p>
          <a:endParaRPr lang="en-US"/>
        </a:p>
      </dgm:t>
    </dgm:pt>
    <dgm:pt modelId="{F5ABE1A3-22D1-43CB-A196-8FC84FB6BDA8}" type="sibTrans" cxnId="{A0D0BB60-80C4-41C0-9A59-B092DE865F3B}">
      <dgm:prSet/>
      <dgm:spPr/>
      <dgm:t>
        <a:bodyPr/>
        <a:lstStyle/>
        <a:p>
          <a:endParaRPr lang="en-US"/>
        </a:p>
      </dgm:t>
    </dgm:pt>
    <dgm:pt modelId="{F09836CD-85B7-41E3-8BFC-B9634436A0EF}">
      <dgm:prSet phldrT="[Text]"/>
      <dgm:spPr/>
      <dgm:t>
        <a:bodyPr/>
        <a:lstStyle/>
        <a:p>
          <a:r>
            <a:rPr lang="en-US" b="1" dirty="0">
              <a:effectLst>
                <a:outerShdw blurRad="38100" dist="38100" dir="2700000" algn="tl">
                  <a:srgbClr val="000000">
                    <a:alpha val="43137"/>
                  </a:srgbClr>
                </a:outerShdw>
              </a:effectLst>
            </a:rPr>
            <a:t>50/60Hz auto select</a:t>
          </a:r>
        </a:p>
      </dgm:t>
    </dgm:pt>
    <dgm:pt modelId="{BA4D023E-C7D4-4FE4-8EA6-A36C423911CD}" type="parTrans" cxnId="{C90F3599-8DC2-4679-95F3-3C97F639E116}">
      <dgm:prSet/>
      <dgm:spPr/>
      <dgm:t>
        <a:bodyPr/>
        <a:lstStyle/>
        <a:p>
          <a:endParaRPr lang="en-US"/>
        </a:p>
      </dgm:t>
    </dgm:pt>
    <dgm:pt modelId="{09BC8C62-2338-41D1-B83C-A1FAD718ADDC}" type="sibTrans" cxnId="{C90F3599-8DC2-4679-95F3-3C97F639E116}">
      <dgm:prSet/>
      <dgm:spPr/>
      <dgm:t>
        <a:bodyPr/>
        <a:lstStyle/>
        <a:p>
          <a:endParaRPr lang="en-US"/>
        </a:p>
      </dgm:t>
    </dgm:pt>
    <dgm:pt modelId="{EE109327-364B-43EF-B2FA-04F564CB1012}">
      <dgm:prSet/>
      <dgm:spPr/>
      <dgm:t>
        <a:bodyPr/>
        <a:lstStyle/>
        <a:p>
          <a:r>
            <a:rPr lang="en-US" b="1" dirty="0">
              <a:effectLst>
                <a:outerShdw blurRad="38100" dist="38100" dir="2700000" algn="tl">
                  <a:srgbClr val="000000">
                    <a:alpha val="43137"/>
                  </a:srgbClr>
                </a:outerShdw>
              </a:effectLst>
            </a:rPr>
            <a:t>100A, Below M3645 and M3545 Units Below Have Internal Line Reactors and Transient Surge Suppression MOVs</a:t>
          </a:r>
        </a:p>
      </dgm:t>
    </dgm:pt>
    <dgm:pt modelId="{0BD0ABF7-0067-4DB1-8CC4-8FE1628B217C}" type="parTrans" cxnId="{B00C3C0C-9104-4B6C-94A7-97D833F11F9B}">
      <dgm:prSet/>
      <dgm:spPr/>
      <dgm:t>
        <a:bodyPr/>
        <a:lstStyle/>
        <a:p>
          <a:endParaRPr lang="en-US"/>
        </a:p>
      </dgm:t>
    </dgm:pt>
    <dgm:pt modelId="{DCF0C26B-FCD7-4AFA-9E46-31AD0B5A86C4}" type="sibTrans" cxnId="{B00C3C0C-9104-4B6C-94A7-97D833F11F9B}">
      <dgm:prSet/>
      <dgm:spPr/>
      <dgm:t>
        <a:bodyPr/>
        <a:lstStyle/>
        <a:p>
          <a:endParaRPr lang="en-US"/>
        </a:p>
      </dgm:t>
    </dgm:pt>
    <dgm:pt modelId="{7E32FDC7-4482-4961-8EB9-21026546E331}">
      <dgm:prSet/>
      <dgm:spPr/>
      <dgm:t>
        <a:bodyPr/>
        <a:lstStyle/>
        <a:p>
          <a:r>
            <a:rPr lang="en-US" b="1" dirty="0">
              <a:effectLst>
                <a:outerShdw blurRad="38100" dist="38100" dir="2700000" algn="tl">
                  <a:srgbClr val="000000">
                    <a:alpha val="43137"/>
                  </a:srgbClr>
                </a:outerShdw>
              </a:effectLst>
            </a:rPr>
            <a:t>M3645 - 30, 50, 100, 150A, 225A and 300A Amp units</a:t>
          </a:r>
        </a:p>
      </dgm:t>
    </dgm:pt>
    <dgm:pt modelId="{3FD8D9AE-BBA8-4E68-BB61-EF1574755A92}" type="parTrans" cxnId="{F3C08E72-F9A2-48C7-AD32-FB740F089CDF}">
      <dgm:prSet/>
      <dgm:spPr/>
      <dgm:t>
        <a:bodyPr/>
        <a:lstStyle/>
        <a:p>
          <a:endParaRPr lang="en-US"/>
        </a:p>
      </dgm:t>
    </dgm:pt>
    <dgm:pt modelId="{22724A3A-DBB3-43CF-AEE7-CC4D4C81A0C8}" type="sibTrans" cxnId="{F3C08E72-F9A2-48C7-AD32-FB740F089CDF}">
      <dgm:prSet/>
      <dgm:spPr/>
      <dgm:t>
        <a:bodyPr/>
        <a:lstStyle/>
        <a:p>
          <a:endParaRPr lang="en-US"/>
        </a:p>
      </dgm:t>
    </dgm:pt>
    <dgm:pt modelId="{CA3325A3-10AD-46EB-9D69-551E9F79B074}">
      <dgm:prSet/>
      <dgm:spPr/>
      <dgm:t>
        <a:bodyPr/>
        <a:lstStyle/>
        <a:p>
          <a:r>
            <a:rPr lang="en-US" b="1" dirty="0">
              <a:effectLst>
                <a:outerShdw blurRad="38100" dist="38100" dir="2700000" algn="tl">
                  <a:srgbClr val="000000">
                    <a:alpha val="43137"/>
                  </a:srgbClr>
                </a:outerShdw>
              </a:effectLst>
            </a:rPr>
            <a:t>Greater Than 100A Units Have </a:t>
          </a:r>
        </a:p>
      </dgm:t>
    </dgm:pt>
    <dgm:pt modelId="{19EE57C0-30C5-4B1D-B3BC-CCBBE43FA843}" type="parTrans" cxnId="{7F71F0D8-F333-430F-AF76-4C6F7CD3DA8D}">
      <dgm:prSet/>
      <dgm:spPr/>
      <dgm:t>
        <a:bodyPr/>
        <a:lstStyle/>
        <a:p>
          <a:endParaRPr lang="en-US"/>
        </a:p>
      </dgm:t>
    </dgm:pt>
    <dgm:pt modelId="{DBE0F43B-1DAF-4568-BD2A-F239A209BC3E}" type="sibTrans" cxnId="{7F71F0D8-F333-430F-AF76-4C6F7CD3DA8D}">
      <dgm:prSet/>
      <dgm:spPr/>
      <dgm:t>
        <a:bodyPr/>
        <a:lstStyle/>
        <a:p>
          <a:endParaRPr lang="en-US"/>
        </a:p>
      </dgm:t>
    </dgm:pt>
    <dgm:pt modelId="{B8CDA582-5799-4BE3-B215-4ED41CDEB01C}" type="pres">
      <dgm:prSet presAssocID="{2ED2DFAD-61F4-435F-8301-14EA9C41167E}" presName="linear" presStyleCnt="0">
        <dgm:presLayoutVars>
          <dgm:dir/>
          <dgm:animLvl val="lvl"/>
          <dgm:resizeHandles val="exact"/>
        </dgm:presLayoutVars>
      </dgm:prSet>
      <dgm:spPr/>
    </dgm:pt>
    <dgm:pt modelId="{42122EDB-FDC0-4305-88A2-F89872B24913}" type="pres">
      <dgm:prSet presAssocID="{58285707-AD1D-40AE-821E-9B477EBE920D}" presName="parentLin" presStyleCnt="0"/>
      <dgm:spPr/>
    </dgm:pt>
    <dgm:pt modelId="{2F562B1F-FF46-4285-B269-53917207DC6D}" type="pres">
      <dgm:prSet presAssocID="{58285707-AD1D-40AE-821E-9B477EBE920D}" presName="parentLeftMargin" presStyleLbl="node1" presStyleIdx="0" presStyleCnt="1"/>
      <dgm:spPr/>
    </dgm:pt>
    <dgm:pt modelId="{E4B87B79-C453-46CF-AC08-A92AB7BF8218}" type="pres">
      <dgm:prSet presAssocID="{58285707-AD1D-40AE-821E-9B477EBE920D}" presName="parentText" presStyleLbl="node1" presStyleIdx="0" presStyleCnt="1" custLinFactX="844" custLinFactNeighborX="100000" custLinFactNeighborY="-7479">
        <dgm:presLayoutVars>
          <dgm:chMax val="0"/>
          <dgm:bulletEnabled val="1"/>
        </dgm:presLayoutVars>
      </dgm:prSet>
      <dgm:spPr/>
    </dgm:pt>
    <dgm:pt modelId="{3D3AC0D9-F446-4DEB-9298-8E968684C45C}" type="pres">
      <dgm:prSet presAssocID="{58285707-AD1D-40AE-821E-9B477EBE920D}" presName="negativeSpace" presStyleCnt="0"/>
      <dgm:spPr/>
    </dgm:pt>
    <dgm:pt modelId="{1D5D4FA7-6234-4A9C-BE64-91DC249224D9}" type="pres">
      <dgm:prSet presAssocID="{58285707-AD1D-40AE-821E-9B477EBE920D}" presName="childText" presStyleLbl="conFgAcc1" presStyleIdx="0" presStyleCnt="1" custScaleY="100570">
        <dgm:presLayoutVars>
          <dgm:bulletEnabled val="1"/>
        </dgm:presLayoutVars>
      </dgm:prSet>
      <dgm:spPr/>
    </dgm:pt>
  </dgm:ptLst>
  <dgm:cxnLst>
    <dgm:cxn modelId="{149A2007-0074-4789-AD58-883E2DA803EF}" type="presOf" srcId="{58285707-AD1D-40AE-821E-9B477EBE920D}" destId="{2F562B1F-FF46-4285-B269-53917207DC6D}" srcOrd="0" destOrd="0" presId="urn:microsoft.com/office/officeart/2005/8/layout/list1"/>
    <dgm:cxn modelId="{C6B14407-332C-4F40-AB0E-F832E08AFB4A}" type="presOf" srcId="{58285707-AD1D-40AE-821E-9B477EBE920D}" destId="{E4B87B79-C453-46CF-AC08-A92AB7BF8218}" srcOrd="1" destOrd="0" presId="urn:microsoft.com/office/officeart/2005/8/layout/list1"/>
    <dgm:cxn modelId="{B00C3C0C-9104-4B6C-94A7-97D833F11F9B}" srcId="{58285707-AD1D-40AE-821E-9B477EBE920D}" destId="{EE109327-364B-43EF-B2FA-04F564CB1012}" srcOrd="7" destOrd="0" parTransId="{0BD0ABF7-0067-4DB1-8CC4-8FE1628B217C}" sibTransId="{DCF0C26B-FCD7-4AFA-9E46-31AD0B5A86C4}"/>
    <dgm:cxn modelId="{0B2A6E24-DA27-4DC6-955B-BE16CBC32312}" type="presOf" srcId="{F09836CD-85B7-41E3-8BFC-B9634436A0EF}" destId="{1D5D4FA7-6234-4A9C-BE64-91DC249224D9}" srcOrd="0" destOrd="2" presId="urn:microsoft.com/office/officeart/2005/8/layout/list1"/>
    <dgm:cxn modelId="{BE697F2E-1DA2-4CFD-8879-F524C6BDEF7C}" srcId="{58285707-AD1D-40AE-821E-9B477EBE920D}" destId="{503261BF-78F3-4EF8-A502-386A9F0422A2}" srcOrd="0" destOrd="0" parTransId="{8C2C7663-E60E-42F1-8208-3E8FC95A1AD0}" sibTransId="{8213E52A-9A8E-4151-9A75-02D324CD59E2}"/>
    <dgm:cxn modelId="{B288823D-F3E0-40B0-8FB5-8795C56D749C}" srcId="{58285707-AD1D-40AE-821E-9B477EBE920D}" destId="{C074720A-91E2-424A-AD24-E45222DC4028}" srcOrd="5" destOrd="0" parTransId="{901DC433-4A77-4195-A422-EDFDD4FC3B6D}" sibTransId="{A33FDB2D-3562-4002-B45F-08FA1CCB343E}"/>
    <dgm:cxn modelId="{A0D0BB60-80C4-41C0-9A59-B092DE865F3B}" srcId="{58285707-AD1D-40AE-821E-9B477EBE920D}" destId="{2526FC51-043C-440B-848E-3DF4883B4E7B}" srcOrd="1" destOrd="0" parTransId="{2A13BD29-94EE-4E5C-A145-CDB5FB9D75A1}" sibTransId="{F5ABE1A3-22D1-43CB-A196-8FC84FB6BDA8}"/>
    <dgm:cxn modelId="{35774861-BE34-422C-A142-C22D7FF1F672}" type="presOf" srcId="{4FCA5348-A6B5-428D-BBC7-B13C83968394}" destId="{1D5D4FA7-6234-4A9C-BE64-91DC249224D9}" srcOrd="0" destOrd="6" presId="urn:microsoft.com/office/officeart/2005/8/layout/list1"/>
    <dgm:cxn modelId="{CE8CAA46-6E5A-4D1F-A961-33284F99D6D5}" type="presOf" srcId="{2ED2DFAD-61F4-435F-8301-14EA9C41167E}" destId="{B8CDA582-5799-4BE3-B215-4ED41CDEB01C}" srcOrd="0" destOrd="0" presId="urn:microsoft.com/office/officeart/2005/8/layout/list1"/>
    <dgm:cxn modelId="{567F4A6B-2466-470F-8877-C52A3DFBAFA5}" type="presOf" srcId="{C074720A-91E2-424A-AD24-E45222DC4028}" destId="{1D5D4FA7-6234-4A9C-BE64-91DC249224D9}" srcOrd="0" destOrd="5" presId="urn:microsoft.com/office/officeart/2005/8/layout/list1"/>
    <dgm:cxn modelId="{F3C08E72-F9A2-48C7-AD32-FB740F089CDF}" srcId="{58285707-AD1D-40AE-821E-9B477EBE920D}" destId="{7E32FDC7-4482-4961-8EB9-21026546E331}" srcOrd="4" destOrd="0" parTransId="{3FD8D9AE-BBA8-4E68-BB61-EF1574755A92}" sibTransId="{22724A3A-DBB3-43CF-AEE7-CC4D4C81A0C8}"/>
    <dgm:cxn modelId="{B1C63488-F7D6-4DF6-B232-954F709592F0}" type="presOf" srcId="{EE109327-364B-43EF-B2FA-04F564CB1012}" destId="{1D5D4FA7-6234-4A9C-BE64-91DC249224D9}" srcOrd="0" destOrd="7" presId="urn:microsoft.com/office/officeart/2005/8/layout/list1"/>
    <dgm:cxn modelId="{C90F3599-8DC2-4679-95F3-3C97F639E116}" srcId="{58285707-AD1D-40AE-821E-9B477EBE920D}" destId="{F09836CD-85B7-41E3-8BFC-B9634436A0EF}" srcOrd="2" destOrd="0" parTransId="{BA4D023E-C7D4-4FE4-8EA6-A36C423911CD}" sibTransId="{09BC8C62-2338-41D1-B83C-A1FAD718ADDC}"/>
    <dgm:cxn modelId="{140C89A2-5075-442A-BB91-BCBA16BCF25B}" type="presOf" srcId="{503261BF-78F3-4EF8-A502-386A9F0422A2}" destId="{1D5D4FA7-6234-4A9C-BE64-91DC249224D9}" srcOrd="0" destOrd="0" presId="urn:microsoft.com/office/officeart/2005/8/layout/list1"/>
    <dgm:cxn modelId="{054427A6-F5F4-4039-8904-FD45C4C0ACC3}" type="presOf" srcId="{457B7D15-1DD5-450D-8CB0-701E73C6E50E}" destId="{1D5D4FA7-6234-4A9C-BE64-91DC249224D9}" srcOrd="0" destOrd="3" presId="urn:microsoft.com/office/officeart/2005/8/layout/list1"/>
    <dgm:cxn modelId="{8DDF98AF-35A5-47EB-B600-FB4F5D6F9C9A}" srcId="{2ED2DFAD-61F4-435F-8301-14EA9C41167E}" destId="{58285707-AD1D-40AE-821E-9B477EBE920D}" srcOrd="0" destOrd="0" parTransId="{54175DD0-E780-4D82-BDD6-9C788A0BD96F}" sibTransId="{AE9166E0-E0C8-4890-AEB5-BDF76B0574F9}"/>
    <dgm:cxn modelId="{41A615B9-4823-4C68-B6EE-CBD8C9361A19}" srcId="{58285707-AD1D-40AE-821E-9B477EBE920D}" destId="{4FCA5348-A6B5-428D-BBC7-B13C83968394}" srcOrd="6" destOrd="0" parTransId="{C85136B6-F962-44F4-B509-2F7FA03ECF3F}" sibTransId="{3366B94E-9E42-4BEB-82EC-5468F9852EAE}"/>
    <dgm:cxn modelId="{391830D5-43A7-4FDC-ADCB-3315A944303E}" type="presOf" srcId="{7E32FDC7-4482-4961-8EB9-21026546E331}" destId="{1D5D4FA7-6234-4A9C-BE64-91DC249224D9}" srcOrd="0" destOrd="4" presId="urn:microsoft.com/office/officeart/2005/8/layout/list1"/>
    <dgm:cxn modelId="{7F71F0D8-F333-430F-AF76-4C6F7CD3DA8D}" srcId="{58285707-AD1D-40AE-821E-9B477EBE920D}" destId="{CA3325A3-10AD-46EB-9D69-551E9F79B074}" srcOrd="8" destOrd="0" parTransId="{19EE57C0-30C5-4B1D-B3BC-CCBBE43FA843}" sibTransId="{DBE0F43B-1DAF-4568-BD2A-F239A209BC3E}"/>
    <dgm:cxn modelId="{4D1550E6-A68C-4046-B45C-BF7387703750}" srcId="{58285707-AD1D-40AE-821E-9B477EBE920D}" destId="{457B7D15-1DD5-450D-8CB0-701E73C6E50E}" srcOrd="3" destOrd="0" parTransId="{0C025825-F892-4C89-A1EA-F9164FA7F013}" sibTransId="{EEB83ED4-8C2B-4344-A6CB-A108F3E90D05}"/>
    <dgm:cxn modelId="{5ADBBEF9-BFF1-460B-A8F0-1876889E1423}" type="presOf" srcId="{CA3325A3-10AD-46EB-9D69-551E9F79B074}" destId="{1D5D4FA7-6234-4A9C-BE64-91DC249224D9}" srcOrd="0" destOrd="8" presId="urn:microsoft.com/office/officeart/2005/8/layout/list1"/>
    <dgm:cxn modelId="{6C78BEFA-C1A7-45F6-9E3B-355B450F5719}" type="presOf" srcId="{2526FC51-043C-440B-848E-3DF4883B4E7B}" destId="{1D5D4FA7-6234-4A9C-BE64-91DC249224D9}" srcOrd="0" destOrd="1" presId="urn:microsoft.com/office/officeart/2005/8/layout/list1"/>
    <dgm:cxn modelId="{CC519C22-EAAA-45FC-ABE3-E359E1AB82C0}" type="presParOf" srcId="{B8CDA582-5799-4BE3-B215-4ED41CDEB01C}" destId="{42122EDB-FDC0-4305-88A2-F89872B24913}" srcOrd="0" destOrd="0" presId="urn:microsoft.com/office/officeart/2005/8/layout/list1"/>
    <dgm:cxn modelId="{F668AF3A-4DB0-4E9A-A87C-374F6DB90B0D}" type="presParOf" srcId="{42122EDB-FDC0-4305-88A2-F89872B24913}" destId="{2F562B1F-FF46-4285-B269-53917207DC6D}" srcOrd="0" destOrd="0" presId="urn:microsoft.com/office/officeart/2005/8/layout/list1"/>
    <dgm:cxn modelId="{BFF0C5A8-4D53-4CAC-9298-12DA86841B38}" type="presParOf" srcId="{42122EDB-FDC0-4305-88A2-F89872B24913}" destId="{E4B87B79-C453-46CF-AC08-A92AB7BF8218}" srcOrd="1" destOrd="0" presId="urn:microsoft.com/office/officeart/2005/8/layout/list1"/>
    <dgm:cxn modelId="{936C289E-11FA-4F6D-821C-76D4CBD45916}" type="presParOf" srcId="{B8CDA582-5799-4BE3-B215-4ED41CDEB01C}" destId="{3D3AC0D9-F446-4DEB-9298-8E968684C45C}" srcOrd="1" destOrd="0" presId="urn:microsoft.com/office/officeart/2005/8/layout/list1"/>
    <dgm:cxn modelId="{2CC3B9C2-4AC6-43C7-8562-A531A3D1E254}" type="presParOf" srcId="{B8CDA582-5799-4BE3-B215-4ED41CDEB01C}" destId="{1D5D4FA7-6234-4A9C-BE64-91DC249224D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13BACB-2C5E-4C4F-A798-A2A6EE65961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BB38BA5B-3EEE-4155-B82A-53008F5E4E13}">
      <dgm:prSet phldrT="[Text]" custT="1"/>
      <dgm:spPr/>
      <dgm:t>
        <a:bodyPr/>
        <a:lstStyle/>
        <a:p>
          <a:pPr algn="ctr"/>
          <a:r>
            <a:rPr lang="en-US" sz="1800" b="1" dirty="0">
              <a:effectLst>
                <a:outerShdw blurRad="38100" dist="38100" dir="2700000" algn="tl">
                  <a:srgbClr val="000000">
                    <a:alpha val="43137"/>
                  </a:srgbClr>
                </a:outerShdw>
              </a:effectLst>
            </a:rPr>
            <a:t>M3713SC  &amp;  M3713DM Versions</a:t>
          </a:r>
        </a:p>
      </dgm:t>
    </dgm:pt>
    <dgm:pt modelId="{424EA937-7491-4839-A1E2-3749B3B27227}" type="parTrans" cxnId="{A9C5E917-6F78-4A33-8C48-03FC8385DA22}">
      <dgm:prSet/>
      <dgm:spPr/>
      <dgm:t>
        <a:bodyPr/>
        <a:lstStyle/>
        <a:p>
          <a:endParaRPr lang="en-US"/>
        </a:p>
      </dgm:t>
    </dgm:pt>
    <dgm:pt modelId="{7C6430E1-8093-4C45-A5C2-BB8A5BAED50B}" type="sibTrans" cxnId="{A9C5E917-6F78-4A33-8C48-03FC8385DA22}">
      <dgm:prSet/>
      <dgm:spPr/>
      <dgm:t>
        <a:bodyPr/>
        <a:lstStyle/>
        <a:p>
          <a:endParaRPr lang="en-US"/>
        </a:p>
      </dgm:t>
    </dgm:pt>
    <dgm:pt modelId="{6CEC5F40-ED9F-4220-8D59-0AA96CE844A3}">
      <dgm:prSet phldrT="[Text]" custT="1"/>
      <dgm:spPr/>
      <dgm:t>
        <a:bodyPr/>
        <a:lstStyle/>
        <a:p>
          <a:r>
            <a:rPr lang="en-US" sz="1400" b="1" dirty="0">
              <a:effectLst>
                <a:outerShdw blurRad="38100" dist="38100" dir="2700000" algn="tl">
                  <a:srgbClr val="000000">
                    <a:alpha val="43137"/>
                  </a:srgbClr>
                </a:outerShdw>
              </a:effectLst>
            </a:rPr>
            <a:t>Drives Powered Via DC +/-</a:t>
          </a:r>
        </a:p>
      </dgm:t>
    </dgm:pt>
    <dgm:pt modelId="{D63740DF-F733-4375-A5AB-59E5EB3CFBA1}" type="parTrans" cxnId="{D74BAAAF-6445-4316-9E96-DA318F87AED6}">
      <dgm:prSet/>
      <dgm:spPr/>
      <dgm:t>
        <a:bodyPr/>
        <a:lstStyle/>
        <a:p>
          <a:endParaRPr lang="en-US"/>
        </a:p>
      </dgm:t>
    </dgm:pt>
    <dgm:pt modelId="{8C276C55-78A6-4CA8-BBC7-91887B1706C0}" type="sibTrans" cxnId="{D74BAAAF-6445-4316-9E96-DA318F87AED6}">
      <dgm:prSet/>
      <dgm:spPr/>
      <dgm:t>
        <a:bodyPr/>
        <a:lstStyle/>
        <a:p>
          <a:endParaRPr lang="en-US"/>
        </a:p>
      </dgm:t>
    </dgm:pt>
    <dgm:pt modelId="{57B2AE66-DC9D-4451-91CC-C1E9053FEB39}">
      <dgm:prSet phldrT="[Text]" custT="1"/>
      <dgm:spPr/>
      <dgm:t>
        <a:bodyPr/>
        <a:lstStyle/>
        <a:p>
          <a:r>
            <a:rPr lang="en-US" sz="1400" b="1" dirty="0">
              <a:effectLst>
                <a:outerShdw blurRad="38100" dist="38100" dir="2700000" algn="tl">
                  <a:srgbClr val="000000">
                    <a:alpha val="43137"/>
                  </a:srgbClr>
                </a:outerShdw>
              </a:effectLst>
            </a:rPr>
            <a:t>Drives Share Power</a:t>
          </a:r>
        </a:p>
      </dgm:t>
    </dgm:pt>
    <dgm:pt modelId="{094B5D4F-D7A2-4C4A-B5C4-399741B789D6}" type="parTrans" cxnId="{EC10BD18-AD87-4050-A443-6179021456B6}">
      <dgm:prSet/>
      <dgm:spPr/>
      <dgm:t>
        <a:bodyPr/>
        <a:lstStyle/>
        <a:p>
          <a:endParaRPr lang="en-US"/>
        </a:p>
      </dgm:t>
    </dgm:pt>
    <dgm:pt modelId="{F54721B6-54EA-4517-B8E7-28166F49B5B6}" type="sibTrans" cxnId="{EC10BD18-AD87-4050-A443-6179021456B6}">
      <dgm:prSet/>
      <dgm:spPr/>
      <dgm:t>
        <a:bodyPr/>
        <a:lstStyle/>
        <a:p>
          <a:endParaRPr lang="en-US"/>
        </a:p>
      </dgm:t>
    </dgm:pt>
    <dgm:pt modelId="{5F52AE88-CA2F-4C5E-99A5-60FFF9D2FDA1}">
      <dgm:prSet phldrT="[Text]" custT="1"/>
      <dgm:spPr/>
      <dgm:t>
        <a:bodyPr/>
        <a:lstStyle/>
        <a:p>
          <a:r>
            <a:rPr lang="en-US" sz="1400" b="1" dirty="0">
              <a:effectLst>
                <a:outerShdw blurRad="38100" dist="38100" dir="2700000" algn="tl">
                  <a:srgbClr val="000000">
                    <a:alpha val="43137"/>
                  </a:srgbClr>
                </a:outerShdw>
              </a:effectLst>
            </a:rPr>
            <a:t>Single Or 3-phase AC Input</a:t>
          </a:r>
        </a:p>
      </dgm:t>
    </dgm:pt>
    <dgm:pt modelId="{898776C4-C35B-4F84-B5AB-7E53BEE36451}" type="parTrans" cxnId="{7B9C3135-678B-40F7-949C-35E56BA0BC7A}">
      <dgm:prSet/>
      <dgm:spPr/>
      <dgm:t>
        <a:bodyPr/>
        <a:lstStyle/>
        <a:p>
          <a:endParaRPr lang="en-US"/>
        </a:p>
      </dgm:t>
    </dgm:pt>
    <dgm:pt modelId="{2B49BA5B-4254-453D-A2E3-6E1F3E78BBBE}" type="sibTrans" cxnId="{7B9C3135-678B-40F7-949C-35E56BA0BC7A}">
      <dgm:prSet/>
      <dgm:spPr/>
      <dgm:t>
        <a:bodyPr/>
        <a:lstStyle/>
        <a:p>
          <a:endParaRPr lang="en-US"/>
        </a:p>
      </dgm:t>
    </dgm:pt>
    <dgm:pt modelId="{4DBFD26E-7737-4A88-839F-39472E13A613}">
      <dgm:prSet phldrT="[Text]" custT="1"/>
      <dgm:spPr/>
      <dgm:t>
        <a:bodyPr/>
        <a:lstStyle/>
        <a:p>
          <a:r>
            <a:rPr lang="en-US" sz="1400" b="1" dirty="0">
              <a:effectLst>
                <a:outerShdw blurRad="38100" dist="38100" dir="2700000" algn="tl">
                  <a:srgbClr val="000000">
                    <a:alpha val="43137"/>
                  </a:srgbClr>
                </a:outerShdw>
              </a:effectLst>
            </a:rPr>
            <a:t>Regenerative Energy Solution Can Be Sized To Cover Multiple Inverters</a:t>
          </a:r>
        </a:p>
      </dgm:t>
    </dgm:pt>
    <dgm:pt modelId="{75C3BF10-B2D6-43A5-8900-12CC5215267C}" type="parTrans" cxnId="{319DBB23-11EB-4025-8EE5-9537820BC6AE}">
      <dgm:prSet/>
      <dgm:spPr/>
      <dgm:t>
        <a:bodyPr/>
        <a:lstStyle/>
        <a:p>
          <a:endParaRPr lang="en-US"/>
        </a:p>
      </dgm:t>
    </dgm:pt>
    <dgm:pt modelId="{0AF85156-5F93-4671-981F-ABB326051C48}" type="sibTrans" cxnId="{319DBB23-11EB-4025-8EE5-9537820BC6AE}">
      <dgm:prSet/>
      <dgm:spPr/>
      <dgm:t>
        <a:bodyPr/>
        <a:lstStyle/>
        <a:p>
          <a:endParaRPr lang="en-US"/>
        </a:p>
      </dgm:t>
    </dgm:pt>
    <dgm:pt modelId="{F902B3FE-45A5-42F6-91C8-ED14CF3966E8}">
      <dgm:prSet phldrT="[Text]" custT="1"/>
      <dgm:spPr/>
      <dgm:t>
        <a:bodyPr/>
        <a:lstStyle/>
        <a:p>
          <a:r>
            <a:rPr lang="en-US" sz="1400" b="1" dirty="0">
              <a:effectLst>
                <a:outerShdw blurRad="38100" dist="38100" dir="2700000" algn="tl">
                  <a:srgbClr val="000000">
                    <a:alpha val="43137"/>
                  </a:srgbClr>
                </a:outerShdw>
              </a:effectLst>
            </a:rPr>
            <a:t>Can Be Configured For 12 And 18 Pulse Solution With Drive Converter</a:t>
          </a:r>
        </a:p>
      </dgm:t>
    </dgm:pt>
    <dgm:pt modelId="{0799C717-B5B4-47CF-95AD-273AB80D0358}" type="parTrans" cxnId="{50B731D0-FF3F-4B15-B92E-DFB26CEE431C}">
      <dgm:prSet/>
      <dgm:spPr/>
      <dgm:t>
        <a:bodyPr/>
        <a:lstStyle/>
        <a:p>
          <a:endParaRPr lang="en-US"/>
        </a:p>
      </dgm:t>
    </dgm:pt>
    <dgm:pt modelId="{D47652AC-753D-4CD9-922C-468B2F1B36A6}" type="sibTrans" cxnId="{50B731D0-FF3F-4B15-B92E-DFB26CEE431C}">
      <dgm:prSet/>
      <dgm:spPr/>
      <dgm:t>
        <a:bodyPr/>
        <a:lstStyle/>
        <a:p>
          <a:endParaRPr lang="en-US"/>
        </a:p>
      </dgm:t>
    </dgm:pt>
    <dgm:pt modelId="{2603EE81-8547-4E27-8FED-9797BBB8E382}">
      <dgm:prSet phldrT="[Text]" custT="1"/>
      <dgm:spPr/>
      <dgm:t>
        <a:bodyPr/>
        <a:lstStyle/>
        <a:p>
          <a:r>
            <a:rPr lang="en-US" sz="1400" b="1" dirty="0">
              <a:effectLst>
                <a:outerShdw blurRad="38100" dist="38100" dir="2700000" algn="tl">
                  <a:srgbClr val="000000">
                    <a:alpha val="43137"/>
                  </a:srgbClr>
                </a:outerShdw>
              </a:effectLst>
            </a:rPr>
            <a:t>With And Without Drive Pre-charge. SC With, DM Without</a:t>
          </a:r>
        </a:p>
      </dgm:t>
    </dgm:pt>
    <dgm:pt modelId="{E263D23D-365E-4626-A6B1-27E35E147671}" type="parTrans" cxnId="{D9D2BE8E-0C8B-457E-A77F-80DD1D58C45F}">
      <dgm:prSet/>
      <dgm:spPr/>
      <dgm:t>
        <a:bodyPr/>
        <a:lstStyle/>
        <a:p>
          <a:endParaRPr lang="en-US"/>
        </a:p>
      </dgm:t>
    </dgm:pt>
    <dgm:pt modelId="{91B19F39-D54F-472A-A825-D7762EC6182A}" type="sibTrans" cxnId="{D9D2BE8E-0C8B-457E-A77F-80DD1D58C45F}">
      <dgm:prSet/>
      <dgm:spPr/>
      <dgm:t>
        <a:bodyPr/>
        <a:lstStyle/>
        <a:p>
          <a:endParaRPr lang="en-US"/>
        </a:p>
      </dgm:t>
    </dgm:pt>
    <dgm:pt modelId="{925469CE-F56A-46ED-8D25-663CA5BA9778}">
      <dgm:prSet phldrT="[Text]" custT="1"/>
      <dgm:spPr/>
      <dgm:t>
        <a:bodyPr/>
        <a:lstStyle/>
        <a:p>
          <a:r>
            <a:rPr lang="en-US" sz="1400" b="1" dirty="0">
              <a:effectLst>
                <a:outerShdw blurRad="38100" dist="38100" dir="2700000" algn="tl">
                  <a:srgbClr val="000000">
                    <a:alpha val="43137"/>
                  </a:srgbClr>
                </a:outerShdw>
              </a:effectLst>
            </a:rPr>
            <a:t>AC In. DC Out</a:t>
          </a:r>
        </a:p>
      </dgm:t>
    </dgm:pt>
    <dgm:pt modelId="{8AB0015F-D907-4FE0-9842-43825B6FB651}" type="sibTrans" cxnId="{8C0D2E2B-9CE5-4653-AADB-4417D97427BF}">
      <dgm:prSet/>
      <dgm:spPr/>
      <dgm:t>
        <a:bodyPr/>
        <a:lstStyle/>
        <a:p>
          <a:endParaRPr lang="en-US"/>
        </a:p>
      </dgm:t>
    </dgm:pt>
    <dgm:pt modelId="{B733F18C-6FCC-40C6-AF05-65E18C8AB405}" type="parTrans" cxnId="{8C0D2E2B-9CE5-4653-AADB-4417D97427BF}">
      <dgm:prSet/>
      <dgm:spPr/>
      <dgm:t>
        <a:bodyPr/>
        <a:lstStyle/>
        <a:p>
          <a:endParaRPr lang="en-US"/>
        </a:p>
      </dgm:t>
    </dgm:pt>
    <dgm:pt modelId="{1CB03D19-10A4-4A2D-969A-4E256C3ABAAF}" type="pres">
      <dgm:prSet presAssocID="{7713BACB-2C5E-4C4F-A798-A2A6EE659613}" presName="linear" presStyleCnt="0">
        <dgm:presLayoutVars>
          <dgm:dir/>
          <dgm:animLvl val="lvl"/>
          <dgm:resizeHandles val="exact"/>
        </dgm:presLayoutVars>
      </dgm:prSet>
      <dgm:spPr/>
    </dgm:pt>
    <dgm:pt modelId="{681655A4-54C2-4071-B404-0F25794A41E8}" type="pres">
      <dgm:prSet presAssocID="{BB38BA5B-3EEE-4155-B82A-53008F5E4E13}" presName="parentLin" presStyleCnt="0"/>
      <dgm:spPr/>
    </dgm:pt>
    <dgm:pt modelId="{49CFD152-7F95-4372-918A-1D831D2A3ED1}" type="pres">
      <dgm:prSet presAssocID="{BB38BA5B-3EEE-4155-B82A-53008F5E4E13}" presName="parentLeftMargin" presStyleLbl="node1" presStyleIdx="0" presStyleCnt="1"/>
      <dgm:spPr/>
    </dgm:pt>
    <dgm:pt modelId="{D1B27D67-6C76-4795-B08A-C5A842B11236}" type="pres">
      <dgm:prSet presAssocID="{BB38BA5B-3EEE-4155-B82A-53008F5E4E13}" presName="parentText" presStyleLbl="node1" presStyleIdx="0" presStyleCnt="1" custScaleX="142857" custScaleY="24231" custLinFactNeighborX="-56605" custLinFactNeighborY="-38688">
        <dgm:presLayoutVars>
          <dgm:chMax val="0"/>
          <dgm:bulletEnabled val="1"/>
        </dgm:presLayoutVars>
      </dgm:prSet>
      <dgm:spPr/>
    </dgm:pt>
    <dgm:pt modelId="{C58E00D2-ED05-46CF-A6C8-BED5B8D0B1DD}" type="pres">
      <dgm:prSet presAssocID="{BB38BA5B-3EEE-4155-B82A-53008F5E4E13}" presName="negativeSpace" presStyleCnt="0"/>
      <dgm:spPr/>
    </dgm:pt>
    <dgm:pt modelId="{F5C69E86-D1CE-406C-A186-3914668EE04F}" type="pres">
      <dgm:prSet presAssocID="{BB38BA5B-3EEE-4155-B82A-53008F5E4E13}" presName="childText" presStyleLbl="conFgAcc1" presStyleIdx="0" presStyleCnt="1" custScaleY="70093" custLinFactNeighborY="9463">
        <dgm:presLayoutVars>
          <dgm:bulletEnabled val="1"/>
        </dgm:presLayoutVars>
      </dgm:prSet>
      <dgm:spPr/>
    </dgm:pt>
  </dgm:ptLst>
  <dgm:cxnLst>
    <dgm:cxn modelId="{719F3907-CAF2-4641-9471-8FD973FC291D}" type="presOf" srcId="{2603EE81-8547-4E27-8FED-9797BBB8E382}" destId="{F5C69E86-D1CE-406C-A186-3914668EE04F}" srcOrd="0" destOrd="5" presId="urn:microsoft.com/office/officeart/2005/8/layout/list1"/>
    <dgm:cxn modelId="{A9C5E917-6F78-4A33-8C48-03FC8385DA22}" srcId="{7713BACB-2C5E-4C4F-A798-A2A6EE659613}" destId="{BB38BA5B-3EEE-4155-B82A-53008F5E4E13}" srcOrd="0" destOrd="0" parTransId="{424EA937-7491-4839-A1E2-3749B3B27227}" sibTransId="{7C6430E1-8093-4C45-A5C2-BB8A5BAED50B}"/>
    <dgm:cxn modelId="{EC10BD18-AD87-4050-A443-6179021456B6}" srcId="{BB38BA5B-3EEE-4155-B82A-53008F5E4E13}" destId="{57B2AE66-DC9D-4451-91CC-C1E9053FEB39}" srcOrd="2" destOrd="0" parTransId="{094B5D4F-D7A2-4C4A-B5C4-399741B789D6}" sibTransId="{F54721B6-54EA-4517-B8E7-28166F49B5B6}"/>
    <dgm:cxn modelId="{1D7E851B-0127-4DAC-A291-6C944A3B64A2}" type="presOf" srcId="{F902B3FE-45A5-42F6-91C8-ED14CF3966E8}" destId="{F5C69E86-D1CE-406C-A186-3914668EE04F}" srcOrd="0" destOrd="6" presId="urn:microsoft.com/office/officeart/2005/8/layout/list1"/>
    <dgm:cxn modelId="{B95FD51D-3F4B-4B38-A16E-6884E452693B}" type="presOf" srcId="{BB38BA5B-3EEE-4155-B82A-53008F5E4E13}" destId="{D1B27D67-6C76-4795-B08A-C5A842B11236}" srcOrd="1" destOrd="0" presId="urn:microsoft.com/office/officeart/2005/8/layout/list1"/>
    <dgm:cxn modelId="{319DBB23-11EB-4025-8EE5-9537820BC6AE}" srcId="{BB38BA5B-3EEE-4155-B82A-53008F5E4E13}" destId="{4DBFD26E-7737-4A88-839F-39472E13A613}" srcOrd="4" destOrd="0" parTransId="{75C3BF10-B2D6-43A5-8900-12CC5215267C}" sibTransId="{0AF85156-5F93-4671-981F-ABB326051C48}"/>
    <dgm:cxn modelId="{8C0D2E2B-9CE5-4653-AADB-4417D97427BF}" srcId="{BB38BA5B-3EEE-4155-B82A-53008F5E4E13}" destId="{925469CE-F56A-46ED-8D25-663CA5BA9778}" srcOrd="0" destOrd="0" parTransId="{B733F18C-6FCC-40C6-AF05-65E18C8AB405}" sibTransId="{8AB0015F-D907-4FE0-9842-43825B6FB651}"/>
    <dgm:cxn modelId="{7B9C3135-678B-40F7-949C-35E56BA0BC7A}" srcId="{BB38BA5B-3EEE-4155-B82A-53008F5E4E13}" destId="{5F52AE88-CA2F-4C5E-99A5-60FFF9D2FDA1}" srcOrd="3" destOrd="0" parTransId="{898776C4-C35B-4F84-B5AB-7E53BEE36451}" sibTransId="{2B49BA5B-4254-453D-A2E3-6E1F3E78BBBE}"/>
    <dgm:cxn modelId="{BCDD633A-219C-4302-8DE7-2E5555851F82}" type="presOf" srcId="{6CEC5F40-ED9F-4220-8D59-0AA96CE844A3}" destId="{F5C69E86-D1CE-406C-A186-3914668EE04F}" srcOrd="0" destOrd="1" presId="urn:microsoft.com/office/officeart/2005/8/layout/list1"/>
    <dgm:cxn modelId="{A3137D6E-1A49-427E-9A21-0B26CDE4034A}" type="presOf" srcId="{7713BACB-2C5E-4C4F-A798-A2A6EE659613}" destId="{1CB03D19-10A4-4A2D-969A-4E256C3ABAAF}" srcOrd="0" destOrd="0" presId="urn:microsoft.com/office/officeart/2005/8/layout/list1"/>
    <dgm:cxn modelId="{8DE7087D-7EF5-448D-A8F5-C66E42765C7C}" type="presOf" srcId="{57B2AE66-DC9D-4451-91CC-C1E9053FEB39}" destId="{F5C69E86-D1CE-406C-A186-3914668EE04F}" srcOrd="0" destOrd="2" presId="urn:microsoft.com/office/officeart/2005/8/layout/list1"/>
    <dgm:cxn modelId="{D9D2BE8E-0C8B-457E-A77F-80DD1D58C45F}" srcId="{BB38BA5B-3EEE-4155-B82A-53008F5E4E13}" destId="{2603EE81-8547-4E27-8FED-9797BBB8E382}" srcOrd="5" destOrd="0" parTransId="{E263D23D-365E-4626-A6B1-27E35E147671}" sibTransId="{91B19F39-D54F-472A-A825-D7762EC6182A}"/>
    <dgm:cxn modelId="{F03C3CA0-FA67-4F2A-AF43-CB67AF119715}" type="presOf" srcId="{5F52AE88-CA2F-4C5E-99A5-60FFF9D2FDA1}" destId="{F5C69E86-D1CE-406C-A186-3914668EE04F}" srcOrd="0" destOrd="3" presId="urn:microsoft.com/office/officeart/2005/8/layout/list1"/>
    <dgm:cxn modelId="{742173A6-162B-4E20-813D-FB13D81738D8}" type="presOf" srcId="{4DBFD26E-7737-4A88-839F-39472E13A613}" destId="{F5C69E86-D1CE-406C-A186-3914668EE04F}" srcOrd="0" destOrd="4" presId="urn:microsoft.com/office/officeart/2005/8/layout/list1"/>
    <dgm:cxn modelId="{D74BAAAF-6445-4316-9E96-DA318F87AED6}" srcId="{BB38BA5B-3EEE-4155-B82A-53008F5E4E13}" destId="{6CEC5F40-ED9F-4220-8D59-0AA96CE844A3}" srcOrd="1" destOrd="0" parTransId="{D63740DF-F733-4375-A5AB-59E5EB3CFBA1}" sibTransId="{8C276C55-78A6-4CA8-BBC7-91887B1706C0}"/>
    <dgm:cxn modelId="{8D75BECC-DB99-4541-B17E-F79D08EE7CD7}" type="presOf" srcId="{925469CE-F56A-46ED-8D25-663CA5BA9778}" destId="{F5C69E86-D1CE-406C-A186-3914668EE04F}" srcOrd="0" destOrd="0" presId="urn:microsoft.com/office/officeart/2005/8/layout/list1"/>
    <dgm:cxn modelId="{50B731D0-FF3F-4B15-B92E-DFB26CEE431C}" srcId="{BB38BA5B-3EEE-4155-B82A-53008F5E4E13}" destId="{F902B3FE-45A5-42F6-91C8-ED14CF3966E8}" srcOrd="6" destOrd="0" parTransId="{0799C717-B5B4-47CF-95AD-273AB80D0358}" sibTransId="{D47652AC-753D-4CD9-922C-468B2F1B36A6}"/>
    <dgm:cxn modelId="{11440FF6-524B-45BF-9913-1B2F18E6A7A0}" type="presOf" srcId="{BB38BA5B-3EEE-4155-B82A-53008F5E4E13}" destId="{49CFD152-7F95-4372-918A-1D831D2A3ED1}" srcOrd="0" destOrd="0" presId="urn:microsoft.com/office/officeart/2005/8/layout/list1"/>
    <dgm:cxn modelId="{C6456E23-2A07-45FE-8A28-1D669D0BEA9E}" type="presParOf" srcId="{1CB03D19-10A4-4A2D-969A-4E256C3ABAAF}" destId="{681655A4-54C2-4071-B404-0F25794A41E8}" srcOrd="0" destOrd="0" presId="urn:microsoft.com/office/officeart/2005/8/layout/list1"/>
    <dgm:cxn modelId="{D984E39C-6D4A-4AEF-9808-4C0D0FEA3B56}" type="presParOf" srcId="{681655A4-54C2-4071-B404-0F25794A41E8}" destId="{49CFD152-7F95-4372-918A-1D831D2A3ED1}" srcOrd="0" destOrd="0" presId="urn:microsoft.com/office/officeart/2005/8/layout/list1"/>
    <dgm:cxn modelId="{F3E49FD4-03B4-46CC-BC5D-CE30F5608878}" type="presParOf" srcId="{681655A4-54C2-4071-B404-0F25794A41E8}" destId="{D1B27D67-6C76-4795-B08A-C5A842B11236}" srcOrd="1" destOrd="0" presId="urn:microsoft.com/office/officeart/2005/8/layout/list1"/>
    <dgm:cxn modelId="{E39518FF-B8DC-46DA-B251-FE1B2D0D2309}" type="presParOf" srcId="{1CB03D19-10A4-4A2D-969A-4E256C3ABAAF}" destId="{C58E00D2-ED05-46CF-A6C8-BED5B8D0B1DD}" srcOrd="1" destOrd="0" presId="urn:microsoft.com/office/officeart/2005/8/layout/list1"/>
    <dgm:cxn modelId="{343E04D2-BCFF-48E6-9B6F-11822F73CE8E}" type="presParOf" srcId="{1CB03D19-10A4-4A2D-969A-4E256C3ABAAF}" destId="{F5C69E86-D1CE-406C-A186-3914668EE04F}"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89E7C6-CD74-4CC5-BDF2-4FCF53959F6E}"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9CBE6A8D-2C4C-4A40-9F8B-2EC4C7C10366}">
      <dgm:prSet phldrT="[Text]" custT="1"/>
      <dgm:spPr/>
      <dgm:t>
        <a:bodyPr/>
        <a:lstStyle/>
        <a:p>
          <a:pPr algn="ctr"/>
          <a:r>
            <a:rPr lang="en-US" sz="1600" b="1" dirty="0">
              <a:effectLst>
                <a:outerShdw blurRad="38100" dist="38100" dir="2700000" algn="tl">
                  <a:srgbClr val="000000">
                    <a:alpha val="43137"/>
                  </a:srgbClr>
                </a:outerShdw>
              </a:effectLst>
            </a:rPr>
            <a:t>Common Bus PS Features</a:t>
          </a:r>
        </a:p>
      </dgm:t>
    </dgm:pt>
    <dgm:pt modelId="{26F02BB0-88CD-4460-8B4A-9B86819F7A0B}" type="parTrans" cxnId="{B5579B44-851A-43E7-97D7-B3C2710B4D62}">
      <dgm:prSet/>
      <dgm:spPr/>
      <dgm:t>
        <a:bodyPr/>
        <a:lstStyle/>
        <a:p>
          <a:endParaRPr lang="en-US"/>
        </a:p>
      </dgm:t>
    </dgm:pt>
    <dgm:pt modelId="{32CEA214-82C2-432E-99CC-0135FAAD439C}" type="sibTrans" cxnId="{B5579B44-851A-43E7-97D7-B3C2710B4D62}">
      <dgm:prSet/>
      <dgm:spPr/>
      <dgm:t>
        <a:bodyPr/>
        <a:lstStyle/>
        <a:p>
          <a:endParaRPr lang="en-US"/>
        </a:p>
      </dgm:t>
    </dgm:pt>
    <dgm:pt modelId="{332D31CD-4864-424C-A9E1-65ED6D6502D3}">
      <dgm:prSet phldrT="[Text]" custT="1"/>
      <dgm:spPr/>
      <dgm:t>
        <a:bodyPr/>
        <a:lstStyle/>
        <a:p>
          <a:r>
            <a:rPr lang="en-US" sz="1400" b="1" dirty="0">
              <a:effectLst>
                <a:outerShdw blurRad="38100" dist="38100" dir="2700000" algn="tl">
                  <a:srgbClr val="000000">
                    <a:alpha val="43137"/>
                  </a:srgbClr>
                </a:outerShdw>
              </a:effectLst>
            </a:rPr>
            <a:t>DC Bus Can Share Circulating Energy</a:t>
          </a:r>
        </a:p>
      </dgm:t>
    </dgm:pt>
    <dgm:pt modelId="{28F87783-3944-4CCC-B331-5644536A2837}" type="parTrans" cxnId="{C4F40A92-B3C1-4F30-BC4E-09B2046BFBD5}">
      <dgm:prSet/>
      <dgm:spPr/>
      <dgm:t>
        <a:bodyPr/>
        <a:lstStyle/>
        <a:p>
          <a:endParaRPr lang="en-US"/>
        </a:p>
      </dgm:t>
    </dgm:pt>
    <dgm:pt modelId="{9FE787B6-209B-4E5B-8B28-48591BE7DAA1}" type="sibTrans" cxnId="{C4F40A92-B3C1-4F30-BC4E-09B2046BFBD5}">
      <dgm:prSet/>
      <dgm:spPr/>
      <dgm:t>
        <a:bodyPr/>
        <a:lstStyle/>
        <a:p>
          <a:endParaRPr lang="en-US"/>
        </a:p>
      </dgm:t>
    </dgm:pt>
    <dgm:pt modelId="{7ED4259A-A17B-48EC-8882-B86874DFBDA5}">
      <dgm:prSet phldrT="[Text]" custT="1"/>
      <dgm:spPr/>
      <dgm:t>
        <a:bodyPr/>
        <a:lstStyle/>
        <a:p>
          <a:r>
            <a:rPr lang="en-US" sz="1400" b="1" dirty="0">
              <a:effectLst>
                <a:outerShdw blurRad="38100" dist="38100" dir="2700000" algn="tl">
                  <a:srgbClr val="000000">
                    <a:alpha val="43137"/>
                  </a:srgbClr>
                </a:outerShdw>
              </a:effectLst>
            </a:rPr>
            <a:t>Only VFD DC Fed Inverters Required</a:t>
          </a:r>
        </a:p>
      </dgm:t>
    </dgm:pt>
    <dgm:pt modelId="{29EEE989-6321-49F0-A354-9D88E3E66BFF}" type="parTrans" cxnId="{594D0520-C641-4BE6-B15C-BFC3B172D54E}">
      <dgm:prSet/>
      <dgm:spPr/>
      <dgm:t>
        <a:bodyPr/>
        <a:lstStyle/>
        <a:p>
          <a:endParaRPr lang="en-US"/>
        </a:p>
      </dgm:t>
    </dgm:pt>
    <dgm:pt modelId="{A5F0324E-57C7-4ACE-9E6D-FDAB99A8F318}" type="sibTrans" cxnId="{594D0520-C641-4BE6-B15C-BFC3B172D54E}">
      <dgm:prSet/>
      <dgm:spPr/>
      <dgm:t>
        <a:bodyPr/>
        <a:lstStyle/>
        <a:p>
          <a:endParaRPr lang="en-US"/>
        </a:p>
      </dgm:t>
    </dgm:pt>
    <dgm:pt modelId="{411455F1-D123-46E3-A036-9FD0C944A7F1}">
      <dgm:prSet phldrT="[Text]" custT="1"/>
      <dgm:spPr/>
      <dgm:t>
        <a:bodyPr/>
        <a:lstStyle/>
        <a:p>
          <a:r>
            <a:rPr lang="en-US" sz="1400" b="1" dirty="0">
              <a:effectLst>
                <a:outerShdw blurRad="38100" dist="38100" dir="2700000" algn="tl">
                  <a:srgbClr val="000000">
                    <a:alpha val="43137"/>
                  </a:srgbClr>
                </a:outerShdw>
              </a:effectLst>
            </a:rPr>
            <a:t>M3713SC Or M3713DM With M3645 Line Regen</a:t>
          </a:r>
        </a:p>
      </dgm:t>
    </dgm:pt>
    <dgm:pt modelId="{711543CC-246D-4A04-ADF6-A141EFEB932F}" type="parTrans" cxnId="{F76C5519-DDE7-4404-9A25-AA0B1819F288}">
      <dgm:prSet/>
      <dgm:spPr/>
      <dgm:t>
        <a:bodyPr/>
        <a:lstStyle/>
        <a:p>
          <a:endParaRPr lang="en-US"/>
        </a:p>
      </dgm:t>
    </dgm:pt>
    <dgm:pt modelId="{A07257DC-447D-4366-97AD-0F2E56EE582B}" type="sibTrans" cxnId="{F76C5519-DDE7-4404-9A25-AA0B1819F288}">
      <dgm:prSet/>
      <dgm:spPr/>
      <dgm:t>
        <a:bodyPr/>
        <a:lstStyle/>
        <a:p>
          <a:endParaRPr lang="en-US"/>
        </a:p>
      </dgm:t>
    </dgm:pt>
    <dgm:pt modelId="{27AE82AF-EBAC-41FC-80AC-30BA63323CD0}">
      <dgm:prSet phldrT="[Text]" custT="1"/>
      <dgm:spPr/>
      <dgm:t>
        <a:bodyPr/>
        <a:lstStyle/>
        <a:p>
          <a:r>
            <a:rPr lang="en-US" sz="1400" b="1" dirty="0">
              <a:effectLst>
                <a:outerShdw blurRad="38100" dist="38100" dir="2700000" algn="tl">
                  <a:srgbClr val="000000">
                    <a:alpha val="43137"/>
                  </a:srgbClr>
                </a:outerShdw>
              </a:effectLst>
            </a:rPr>
            <a:t>Sized to Total regen Current On DC Bus With Multiple Drive Common Bus</a:t>
          </a:r>
        </a:p>
      </dgm:t>
    </dgm:pt>
    <dgm:pt modelId="{2E2712F9-F599-4AE5-BAF4-C299E0A93DF0}" type="parTrans" cxnId="{AD0528BC-B988-4E9C-80D9-2F5A6A398CC2}">
      <dgm:prSet/>
      <dgm:spPr/>
      <dgm:t>
        <a:bodyPr/>
        <a:lstStyle/>
        <a:p>
          <a:endParaRPr lang="en-US"/>
        </a:p>
      </dgm:t>
    </dgm:pt>
    <dgm:pt modelId="{439F1985-9994-4093-8468-7982FC719820}" type="sibTrans" cxnId="{AD0528BC-B988-4E9C-80D9-2F5A6A398CC2}">
      <dgm:prSet/>
      <dgm:spPr/>
      <dgm:t>
        <a:bodyPr/>
        <a:lstStyle/>
        <a:p>
          <a:endParaRPr lang="en-US"/>
        </a:p>
      </dgm:t>
    </dgm:pt>
    <dgm:pt modelId="{D8B890D7-87B9-412A-8141-ADD773A953CA}">
      <dgm:prSet phldrT="[Text]" custT="1"/>
      <dgm:spPr/>
      <dgm:t>
        <a:bodyPr/>
        <a:lstStyle/>
        <a:p>
          <a:r>
            <a:rPr lang="en-US" sz="1400" b="1" dirty="0">
              <a:effectLst>
                <a:outerShdw blurRad="38100" dist="38100" dir="2700000" algn="tl">
                  <a:srgbClr val="000000">
                    <a:alpha val="43137"/>
                  </a:srgbClr>
                </a:outerShdw>
              </a:effectLst>
            </a:rPr>
            <a:t>SC Version - Single Pre-charge for Multiple Drives</a:t>
          </a:r>
        </a:p>
      </dgm:t>
    </dgm:pt>
    <dgm:pt modelId="{9FBE80FA-A062-4BDF-8566-8933D7CA2EB6}" type="parTrans" cxnId="{9A3C8997-0505-45A9-BFD5-914E58CBC80B}">
      <dgm:prSet/>
      <dgm:spPr/>
      <dgm:t>
        <a:bodyPr/>
        <a:lstStyle/>
        <a:p>
          <a:endParaRPr lang="en-US"/>
        </a:p>
      </dgm:t>
    </dgm:pt>
    <dgm:pt modelId="{453CD975-8C3E-4166-AF09-C5BDB52AD051}" type="sibTrans" cxnId="{9A3C8997-0505-45A9-BFD5-914E58CBC80B}">
      <dgm:prSet/>
      <dgm:spPr/>
      <dgm:t>
        <a:bodyPr/>
        <a:lstStyle/>
        <a:p>
          <a:endParaRPr lang="en-US"/>
        </a:p>
      </dgm:t>
    </dgm:pt>
    <dgm:pt modelId="{731DDB77-1139-4C61-8F3C-6549F2D654A9}" type="pres">
      <dgm:prSet presAssocID="{EF89E7C6-CD74-4CC5-BDF2-4FCF53959F6E}" presName="linear" presStyleCnt="0">
        <dgm:presLayoutVars>
          <dgm:dir/>
          <dgm:animLvl val="lvl"/>
          <dgm:resizeHandles val="exact"/>
        </dgm:presLayoutVars>
      </dgm:prSet>
      <dgm:spPr/>
    </dgm:pt>
    <dgm:pt modelId="{FCB98CDB-2CD0-473D-8D81-0EB5F84DFE74}" type="pres">
      <dgm:prSet presAssocID="{9CBE6A8D-2C4C-4A40-9F8B-2EC4C7C10366}" presName="parentLin" presStyleCnt="0"/>
      <dgm:spPr/>
    </dgm:pt>
    <dgm:pt modelId="{E5B48134-ECF0-490B-B8EE-3E1B8FC35B50}" type="pres">
      <dgm:prSet presAssocID="{9CBE6A8D-2C4C-4A40-9F8B-2EC4C7C10366}" presName="parentLeftMargin" presStyleLbl="node1" presStyleIdx="0" presStyleCnt="1"/>
      <dgm:spPr/>
    </dgm:pt>
    <dgm:pt modelId="{ED98B5EC-B31A-4CC1-A103-377785298E81}" type="pres">
      <dgm:prSet presAssocID="{9CBE6A8D-2C4C-4A40-9F8B-2EC4C7C10366}" presName="parentText" presStyleLbl="node1" presStyleIdx="0" presStyleCnt="1" custScaleX="126637" custScaleY="23339" custLinFactNeighborX="8628" custLinFactNeighborY="-25995">
        <dgm:presLayoutVars>
          <dgm:chMax val="0"/>
          <dgm:bulletEnabled val="1"/>
        </dgm:presLayoutVars>
      </dgm:prSet>
      <dgm:spPr/>
    </dgm:pt>
    <dgm:pt modelId="{941E3BF2-C3F8-412D-BBA4-85147B396230}" type="pres">
      <dgm:prSet presAssocID="{9CBE6A8D-2C4C-4A40-9F8B-2EC4C7C10366}" presName="negativeSpace" presStyleCnt="0"/>
      <dgm:spPr/>
    </dgm:pt>
    <dgm:pt modelId="{4B2D2E25-99FF-4309-9778-5D15F33E77BA}" type="pres">
      <dgm:prSet presAssocID="{9CBE6A8D-2C4C-4A40-9F8B-2EC4C7C10366}" presName="childText" presStyleLbl="conFgAcc1" presStyleIdx="0" presStyleCnt="1" custScaleY="73774" custLinFactNeighborX="298" custLinFactNeighborY="34057">
        <dgm:presLayoutVars>
          <dgm:bulletEnabled val="1"/>
        </dgm:presLayoutVars>
      </dgm:prSet>
      <dgm:spPr/>
    </dgm:pt>
  </dgm:ptLst>
  <dgm:cxnLst>
    <dgm:cxn modelId="{F76C5519-DDE7-4404-9A25-AA0B1819F288}" srcId="{9CBE6A8D-2C4C-4A40-9F8B-2EC4C7C10366}" destId="{411455F1-D123-46E3-A036-9FD0C944A7F1}" srcOrd="1" destOrd="0" parTransId="{711543CC-246D-4A04-ADF6-A141EFEB932F}" sibTransId="{A07257DC-447D-4366-97AD-0F2E56EE582B}"/>
    <dgm:cxn modelId="{594D0520-C641-4BE6-B15C-BFC3B172D54E}" srcId="{9CBE6A8D-2C4C-4A40-9F8B-2EC4C7C10366}" destId="{7ED4259A-A17B-48EC-8882-B86874DFBDA5}" srcOrd="0" destOrd="0" parTransId="{29EEE989-6321-49F0-A354-9D88E3E66BFF}" sibTransId="{A5F0324E-57C7-4ACE-9E6D-FDAB99A8F318}"/>
    <dgm:cxn modelId="{777AD220-F586-4836-AE2E-B16F1EAC6672}" type="presOf" srcId="{411455F1-D123-46E3-A036-9FD0C944A7F1}" destId="{4B2D2E25-99FF-4309-9778-5D15F33E77BA}" srcOrd="0" destOrd="1" presId="urn:microsoft.com/office/officeart/2005/8/layout/list1"/>
    <dgm:cxn modelId="{F4290B2C-99F8-4295-9BE8-771D55DA95F3}" type="presOf" srcId="{9CBE6A8D-2C4C-4A40-9F8B-2EC4C7C10366}" destId="{ED98B5EC-B31A-4CC1-A103-377785298E81}" srcOrd="1" destOrd="0" presId="urn:microsoft.com/office/officeart/2005/8/layout/list1"/>
    <dgm:cxn modelId="{B5579B44-851A-43E7-97D7-B3C2710B4D62}" srcId="{EF89E7C6-CD74-4CC5-BDF2-4FCF53959F6E}" destId="{9CBE6A8D-2C4C-4A40-9F8B-2EC4C7C10366}" srcOrd="0" destOrd="0" parTransId="{26F02BB0-88CD-4460-8B4A-9B86819F7A0B}" sibTransId="{32CEA214-82C2-432E-99CC-0135FAAD439C}"/>
    <dgm:cxn modelId="{C4F40A92-B3C1-4F30-BC4E-09B2046BFBD5}" srcId="{9CBE6A8D-2C4C-4A40-9F8B-2EC4C7C10366}" destId="{332D31CD-4864-424C-A9E1-65ED6D6502D3}" srcOrd="2" destOrd="0" parTransId="{28F87783-3944-4CCC-B331-5644536A2837}" sibTransId="{9FE787B6-209B-4E5B-8B28-48591BE7DAA1}"/>
    <dgm:cxn modelId="{9A3C8997-0505-45A9-BFD5-914E58CBC80B}" srcId="{9CBE6A8D-2C4C-4A40-9F8B-2EC4C7C10366}" destId="{D8B890D7-87B9-412A-8141-ADD773A953CA}" srcOrd="4" destOrd="0" parTransId="{9FBE80FA-A062-4BDF-8566-8933D7CA2EB6}" sibTransId="{453CD975-8C3E-4166-AF09-C5BDB52AD051}"/>
    <dgm:cxn modelId="{FAC04FB5-7D4E-4E22-B525-C44E37542CC9}" type="presOf" srcId="{9CBE6A8D-2C4C-4A40-9F8B-2EC4C7C10366}" destId="{E5B48134-ECF0-490B-B8EE-3E1B8FC35B50}" srcOrd="0" destOrd="0" presId="urn:microsoft.com/office/officeart/2005/8/layout/list1"/>
    <dgm:cxn modelId="{57B361BB-D31D-493A-9765-86ACFDD96BDC}" type="presOf" srcId="{27AE82AF-EBAC-41FC-80AC-30BA63323CD0}" destId="{4B2D2E25-99FF-4309-9778-5D15F33E77BA}" srcOrd="0" destOrd="3" presId="urn:microsoft.com/office/officeart/2005/8/layout/list1"/>
    <dgm:cxn modelId="{AD0528BC-B988-4E9C-80D9-2F5A6A398CC2}" srcId="{9CBE6A8D-2C4C-4A40-9F8B-2EC4C7C10366}" destId="{27AE82AF-EBAC-41FC-80AC-30BA63323CD0}" srcOrd="3" destOrd="0" parTransId="{2E2712F9-F599-4AE5-BAF4-C299E0A93DF0}" sibTransId="{439F1985-9994-4093-8468-7982FC719820}"/>
    <dgm:cxn modelId="{CAF2BDC9-E293-4DF6-AF04-6B3F0E6FD2FA}" type="presOf" srcId="{332D31CD-4864-424C-A9E1-65ED6D6502D3}" destId="{4B2D2E25-99FF-4309-9778-5D15F33E77BA}" srcOrd="0" destOrd="2" presId="urn:microsoft.com/office/officeart/2005/8/layout/list1"/>
    <dgm:cxn modelId="{3486B6D8-4FA4-4120-902C-A58BCEED5B79}" type="presOf" srcId="{EF89E7C6-CD74-4CC5-BDF2-4FCF53959F6E}" destId="{731DDB77-1139-4C61-8F3C-6549F2D654A9}" srcOrd="0" destOrd="0" presId="urn:microsoft.com/office/officeart/2005/8/layout/list1"/>
    <dgm:cxn modelId="{91053FDD-BD73-4BAA-9056-6B71BD8A1366}" type="presOf" srcId="{D8B890D7-87B9-412A-8141-ADD773A953CA}" destId="{4B2D2E25-99FF-4309-9778-5D15F33E77BA}" srcOrd="0" destOrd="4" presId="urn:microsoft.com/office/officeart/2005/8/layout/list1"/>
    <dgm:cxn modelId="{CEF6A3F0-C790-4A83-AA26-769CE42485D3}" type="presOf" srcId="{7ED4259A-A17B-48EC-8882-B86874DFBDA5}" destId="{4B2D2E25-99FF-4309-9778-5D15F33E77BA}" srcOrd="0" destOrd="0" presId="urn:microsoft.com/office/officeart/2005/8/layout/list1"/>
    <dgm:cxn modelId="{E6A462D1-EEB9-4F38-84E6-FD502D27C558}" type="presParOf" srcId="{731DDB77-1139-4C61-8F3C-6549F2D654A9}" destId="{FCB98CDB-2CD0-473D-8D81-0EB5F84DFE74}" srcOrd="0" destOrd="0" presId="urn:microsoft.com/office/officeart/2005/8/layout/list1"/>
    <dgm:cxn modelId="{7A9BC4A3-2798-434F-839E-3F21888BB5B9}" type="presParOf" srcId="{FCB98CDB-2CD0-473D-8D81-0EB5F84DFE74}" destId="{E5B48134-ECF0-490B-B8EE-3E1B8FC35B50}" srcOrd="0" destOrd="0" presId="urn:microsoft.com/office/officeart/2005/8/layout/list1"/>
    <dgm:cxn modelId="{8634A386-6B00-4D9E-AF7E-6EF3011B3DB0}" type="presParOf" srcId="{FCB98CDB-2CD0-473D-8D81-0EB5F84DFE74}" destId="{ED98B5EC-B31A-4CC1-A103-377785298E81}" srcOrd="1" destOrd="0" presId="urn:microsoft.com/office/officeart/2005/8/layout/list1"/>
    <dgm:cxn modelId="{5A8E0679-EF0B-4926-AB82-FF9F18DBE6B4}" type="presParOf" srcId="{731DDB77-1139-4C61-8F3C-6549F2D654A9}" destId="{941E3BF2-C3F8-412D-BBA4-85147B396230}" srcOrd="1" destOrd="0" presId="urn:microsoft.com/office/officeart/2005/8/layout/list1"/>
    <dgm:cxn modelId="{4AC23518-33FC-4597-8B11-554058797880}" type="presParOf" srcId="{731DDB77-1139-4C61-8F3C-6549F2D654A9}" destId="{4B2D2E25-99FF-4309-9778-5D15F33E77BA}"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89E7C6-CD74-4CC5-BDF2-4FCF53959F6E}"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9CBE6A8D-2C4C-4A40-9F8B-2EC4C7C10366}">
      <dgm:prSet phldrT="[Text]" custT="1"/>
      <dgm:spPr/>
      <dgm:t>
        <a:bodyPr/>
        <a:lstStyle/>
        <a:p>
          <a:pPr algn="ctr"/>
          <a:r>
            <a:rPr lang="en-US" sz="1200" b="1" baseline="0" dirty="0">
              <a:effectLst>
                <a:outerShdw blurRad="38100" dist="38100" dir="2700000" algn="tl">
                  <a:srgbClr val="000000">
                    <a:alpha val="43137"/>
                  </a:srgbClr>
                </a:outerShdw>
              </a:effectLst>
            </a:rPr>
            <a:t>M3545P &amp; M3645P Line Regen</a:t>
          </a:r>
        </a:p>
      </dgm:t>
    </dgm:pt>
    <dgm:pt modelId="{26F02BB0-88CD-4460-8B4A-9B86819F7A0B}" type="parTrans" cxnId="{B5579B44-851A-43E7-97D7-B3C2710B4D62}">
      <dgm:prSet/>
      <dgm:spPr/>
      <dgm:t>
        <a:bodyPr/>
        <a:lstStyle/>
        <a:p>
          <a:endParaRPr lang="en-US"/>
        </a:p>
      </dgm:t>
    </dgm:pt>
    <dgm:pt modelId="{32CEA214-82C2-432E-99CC-0135FAAD439C}" type="sibTrans" cxnId="{B5579B44-851A-43E7-97D7-B3C2710B4D62}">
      <dgm:prSet/>
      <dgm:spPr/>
      <dgm:t>
        <a:bodyPr/>
        <a:lstStyle/>
        <a:p>
          <a:endParaRPr lang="en-US"/>
        </a:p>
      </dgm:t>
    </dgm:pt>
    <dgm:pt modelId="{9C7841C0-2A6F-4B68-96E8-643D00C65CB8}">
      <dgm:prSet custT="1"/>
      <dgm:spPr/>
      <dgm:t>
        <a:bodyPr/>
        <a:lstStyle/>
        <a:p>
          <a:r>
            <a:rPr lang="en-US" sz="1100" b="1" dirty="0">
              <a:effectLst>
                <a:outerShdw blurRad="38100" dist="38100" dir="2700000" algn="tl">
                  <a:srgbClr val="000000">
                    <a:alpha val="43137"/>
                  </a:srgbClr>
                </a:outerShdw>
              </a:effectLst>
            </a:rPr>
            <a:t>M3645P – 30A, 50A, 100A, 300A</a:t>
          </a:r>
        </a:p>
      </dgm:t>
    </dgm:pt>
    <dgm:pt modelId="{9E0D036F-98B2-468F-8BBD-F600694C0AA4}" type="parTrans" cxnId="{F8E0A24B-E114-424F-9BF5-0C3F92504361}">
      <dgm:prSet/>
      <dgm:spPr/>
      <dgm:t>
        <a:bodyPr/>
        <a:lstStyle/>
        <a:p>
          <a:endParaRPr lang="en-US"/>
        </a:p>
      </dgm:t>
    </dgm:pt>
    <dgm:pt modelId="{0443D95A-5DE5-47A1-8B62-656F26CBFA6F}" type="sibTrans" cxnId="{F8E0A24B-E114-424F-9BF5-0C3F92504361}">
      <dgm:prSet/>
      <dgm:spPr/>
      <dgm:t>
        <a:bodyPr/>
        <a:lstStyle/>
        <a:p>
          <a:endParaRPr lang="en-US"/>
        </a:p>
      </dgm:t>
    </dgm:pt>
    <dgm:pt modelId="{427ABA0A-D3BE-43E2-84DA-27FC43B00D77}">
      <dgm:prSet custT="1"/>
      <dgm:spPr/>
      <dgm:t>
        <a:bodyPr/>
        <a:lstStyle/>
        <a:p>
          <a:r>
            <a:rPr lang="en-US" sz="1100" b="1" dirty="0">
              <a:effectLst>
                <a:outerShdw blurRad="38100" dist="38100" dir="2700000" algn="tl">
                  <a:srgbClr val="000000">
                    <a:alpha val="43137"/>
                  </a:srgbClr>
                </a:outerShdw>
              </a:effectLst>
            </a:rPr>
            <a:t>Only Drives Inverter Section is Required</a:t>
          </a:r>
        </a:p>
      </dgm:t>
    </dgm:pt>
    <dgm:pt modelId="{AA20DFB7-44EE-4971-9588-0763BF3A42F1}" type="parTrans" cxnId="{9F9B60F6-8771-4D8F-BD32-45959A1A4107}">
      <dgm:prSet/>
      <dgm:spPr/>
      <dgm:t>
        <a:bodyPr/>
        <a:lstStyle/>
        <a:p>
          <a:endParaRPr lang="en-US"/>
        </a:p>
      </dgm:t>
    </dgm:pt>
    <dgm:pt modelId="{5220CD21-BDA3-42DD-BBE4-637FB5B624E5}" type="sibTrans" cxnId="{9F9B60F6-8771-4D8F-BD32-45959A1A4107}">
      <dgm:prSet/>
      <dgm:spPr/>
      <dgm:t>
        <a:bodyPr/>
        <a:lstStyle/>
        <a:p>
          <a:endParaRPr lang="en-US"/>
        </a:p>
      </dgm:t>
    </dgm:pt>
    <dgm:pt modelId="{F17AB773-1979-4AE1-84BA-313BAC94C9AA}">
      <dgm:prSet custT="1"/>
      <dgm:spPr/>
      <dgm:t>
        <a:bodyPr/>
        <a:lstStyle/>
        <a:p>
          <a:r>
            <a:rPr lang="en-US" sz="1100" b="1" dirty="0">
              <a:effectLst>
                <a:outerShdw blurRad="38100" dist="38100" dir="2700000" algn="tl">
                  <a:srgbClr val="000000">
                    <a:alpha val="43137"/>
                  </a:srgbClr>
                </a:outerShdw>
              </a:effectLst>
            </a:rPr>
            <a:t>Separate Pre-charge Module Option</a:t>
          </a:r>
        </a:p>
      </dgm:t>
    </dgm:pt>
    <dgm:pt modelId="{DB60F02B-3187-4FD6-9456-49F4516341E9}" type="parTrans" cxnId="{2D2DFBBC-9EE1-4F54-95B3-96B32C62A55B}">
      <dgm:prSet/>
      <dgm:spPr/>
      <dgm:t>
        <a:bodyPr/>
        <a:lstStyle/>
        <a:p>
          <a:endParaRPr lang="en-US"/>
        </a:p>
      </dgm:t>
    </dgm:pt>
    <dgm:pt modelId="{232FCB66-0C7E-48FE-9A73-B6123E26AB85}" type="sibTrans" cxnId="{2D2DFBBC-9EE1-4F54-95B3-96B32C62A55B}">
      <dgm:prSet/>
      <dgm:spPr/>
      <dgm:t>
        <a:bodyPr/>
        <a:lstStyle/>
        <a:p>
          <a:endParaRPr lang="en-US"/>
        </a:p>
      </dgm:t>
    </dgm:pt>
    <dgm:pt modelId="{4E7EE6E9-250C-4D84-9029-E34A10EA537E}">
      <dgm:prSet custT="1"/>
      <dgm:spPr/>
      <dgm:t>
        <a:bodyPr/>
        <a:lstStyle/>
        <a:p>
          <a:r>
            <a:rPr lang="en-US" sz="1100" b="1" dirty="0">
              <a:effectLst>
                <a:outerShdw blurRad="38100" dist="38100" dir="2700000" algn="tl">
                  <a:srgbClr val="000000">
                    <a:alpha val="43137"/>
                  </a:srgbClr>
                </a:outerShdw>
              </a:effectLst>
            </a:rPr>
            <a:t>No Diode Sharing is Required </a:t>
          </a:r>
        </a:p>
      </dgm:t>
    </dgm:pt>
    <dgm:pt modelId="{B8335DAF-CD52-4CD2-87FA-840A2FB1E0A8}" type="parTrans" cxnId="{C2B819EA-06BE-4E29-AA81-85BC92D4E61A}">
      <dgm:prSet/>
      <dgm:spPr/>
      <dgm:t>
        <a:bodyPr/>
        <a:lstStyle/>
        <a:p>
          <a:endParaRPr lang="en-US"/>
        </a:p>
      </dgm:t>
    </dgm:pt>
    <dgm:pt modelId="{30FD10EB-28CE-4ACA-998E-F184896DD750}" type="sibTrans" cxnId="{C2B819EA-06BE-4E29-AA81-85BC92D4E61A}">
      <dgm:prSet/>
      <dgm:spPr/>
      <dgm:t>
        <a:bodyPr/>
        <a:lstStyle/>
        <a:p>
          <a:endParaRPr lang="en-US"/>
        </a:p>
      </dgm:t>
    </dgm:pt>
    <dgm:pt modelId="{38B51708-E69B-4AC7-9F75-970D3E73E362}">
      <dgm:prSet custT="1"/>
      <dgm:spPr/>
      <dgm:t>
        <a:bodyPr/>
        <a:lstStyle/>
        <a:p>
          <a:r>
            <a:rPr lang="en-US" sz="1100" b="1" dirty="0">
              <a:effectLst>
                <a:outerShdw blurRad="38100" dist="38100" dir="2700000" algn="tl">
                  <a:srgbClr val="000000">
                    <a:alpha val="43137"/>
                  </a:srgbClr>
                </a:outerShdw>
              </a:effectLst>
            </a:rPr>
            <a:t>Internal Line Reactor 5% 30 to 100A Units</a:t>
          </a:r>
        </a:p>
      </dgm:t>
    </dgm:pt>
    <dgm:pt modelId="{23A044EE-B7A7-430E-90F1-6AB28252DC01}" type="parTrans" cxnId="{44A4D5B1-648E-4824-8145-79996A6C4844}">
      <dgm:prSet/>
      <dgm:spPr/>
      <dgm:t>
        <a:bodyPr/>
        <a:lstStyle/>
        <a:p>
          <a:endParaRPr lang="en-US"/>
        </a:p>
      </dgm:t>
    </dgm:pt>
    <dgm:pt modelId="{83ED092A-7D45-4B9B-8EAD-06F8E40D3F1F}" type="sibTrans" cxnId="{44A4D5B1-648E-4824-8145-79996A6C4844}">
      <dgm:prSet/>
      <dgm:spPr/>
      <dgm:t>
        <a:bodyPr/>
        <a:lstStyle/>
        <a:p>
          <a:endParaRPr lang="en-US"/>
        </a:p>
      </dgm:t>
    </dgm:pt>
    <dgm:pt modelId="{9B57C055-D1C5-4C2E-B75B-B3E08D1743B4}">
      <dgm:prSet custT="1"/>
      <dgm:spPr/>
      <dgm:t>
        <a:bodyPr/>
        <a:lstStyle/>
        <a:p>
          <a:r>
            <a:rPr lang="en-US" sz="1100" b="1" dirty="0">
              <a:effectLst>
                <a:outerShdw blurRad="38100" dist="38100" dir="2700000" algn="tl">
                  <a:srgbClr val="000000">
                    <a:alpha val="43137"/>
                  </a:srgbClr>
                </a:outerShdw>
              </a:effectLst>
            </a:rPr>
            <a:t>300A Separate Line Reactor, Choke </a:t>
          </a:r>
        </a:p>
      </dgm:t>
    </dgm:pt>
    <dgm:pt modelId="{88657326-C67C-4C02-AA39-7E20BB43425C}" type="parTrans" cxnId="{410B2A2C-BEA8-49BF-B181-A6E6052BA5AC}">
      <dgm:prSet/>
      <dgm:spPr/>
      <dgm:t>
        <a:bodyPr/>
        <a:lstStyle/>
        <a:p>
          <a:endParaRPr lang="en-US"/>
        </a:p>
      </dgm:t>
    </dgm:pt>
    <dgm:pt modelId="{FE2A493C-A13F-49D8-BEC3-E7CA9C107996}" type="sibTrans" cxnId="{410B2A2C-BEA8-49BF-B181-A6E6052BA5AC}">
      <dgm:prSet/>
      <dgm:spPr/>
      <dgm:t>
        <a:bodyPr/>
        <a:lstStyle/>
        <a:p>
          <a:endParaRPr lang="en-US"/>
        </a:p>
      </dgm:t>
    </dgm:pt>
    <dgm:pt modelId="{2798DAF0-3671-41FA-AAC4-FB3C6224716D}">
      <dgm:prSet custT="1"/>
      <dgm:spPr/>
      <dgm:t>
        <a:bodyPr/>
        <a:lstStyle/>
        <a:p>
          <a:r>
            <a:rPr lang="en-US" sz="1100" b="1" dirty="0">
              <a:effectLst>
                <a:outerShdw blurRad="38100" dist="38100" dir="2700000" algn="tl">
                  <a:srgbClr val="000000">
                    <a:alpha val="43137"/>
                  </a:srgbClr>
                </a:outerShdw>
              </a:effectLst>
            </a:rPr>
            <a:t>AC &amp; DC Fusing Kits (less $$)</a:t>
          </a:r>
        </a:p>
      </dgm:t>
    </dgm:pt>
    <dgm:pt modelId="{05A2760D-7D53-4DDC-8011-C2ACFEB6C7DC}" type="parTrans" cxnId="{BEAAAD73-310B-4068-B31F-1816EF659C8D}">
      <dgm:prSet/>
      <dgm:spPr/>
      <dgm:t>
        <a:bodyPr/>
        <a:lstStyle/>
        <a:p>
          <a:endParaRPr lang="en-US"/>
        </a:p>
      </dgm:t>
    </dgm:pt>
    <dgm:pt modelId="{16A992E9-3A6C-421C-BEB0-C45F1263D660}" type="sibTrans" cxnId="{BEAAAD73-310B-4068-B31F-1816EF659C8D}">
      <dgm:prSet/>
      <dgm:spPr/>
      <dgm:t>
        <a:bodyPr/>
        <a:lstStyle/>
        <a:p>
          <a:endParaRPr lang="en-US"/>
        </a:p>
      </dgm:t>
    </dgm:pt>
    <dgm:pt modelId="{29CB8AE5-918E-4DAE-A874-12D5C6800FB3}">
      <dgm:prSet phldrT="[Text]" custT="1"/>
      <dgm:spPr/>
      <dgm:t>
        <a:bodyPr/>
        <a:lstStyle/>
        <a:p>
          <a:pPr algn="l"/>
          <a:r>
            <a:rPr lang="en-US" sz="1100" b="1" dirty="0">
              <a:effectLst>
                <a:outerShdw blurRad="38100" dist="38100" dir="2700000" algn="tl">
                  <a:srgbClr val="000000">
                    <a:alpha val="43137"/>
                  </a:srgbClr>
                </a:outerShdw>
              </a:effectLst>
            </a:rPr>
            <a:t>M3545P – 15A 100%</a:t>
          </a:r>
          <a:endParaRPr lang="en-US" sz="1100" b="1" baseline="0" dirty="0">
            <a:effectLst>
              <a:outerShdw blurRad="38100" dist="38100" dir="2700000" algn="tl">
                <a:srgbClr val="000000">
                  <a:alpha val="43137"/>
                </a:srgbClr>
              </a:outerShdw>
            </a:effectLst>
          </a:endParaRPr>
        </a:p>
      </dgm:t>
    </dgm:pt>
    <dgm:pt modelId="{FAA1776A-21A9-45E4-B588-6DEBC116631C}" type="parTrans" cxnId="{BF3DEE6E-2B32-4F0D-AE59-3EE31068CB32}">
      <dgm:prSet/>
      <dgm:spPr/>
      <dgm:t>
        <a:bodyPr/>
        <a:lstStyle/>
        <a:p>
          <a:endParaRPr lang="en-US"/>
        </a:p>
      </dgm:t>
    </dgm:pt>
    <dgm:pt modelId="{F101C8CD-5D5D-4534-9770-41F8AB2B9C4F}" type="sibTrans" cxnId="{BF3DEE6E-2B32-4F0D-AE59-3EE31068CB32}">
      <dgm:prSet/>
      <dgm:spPr/>
      <dgm:t>
        <a:bodyPr/>
        <a:lstStyle/>
        <a:p>
          <a:endParaRPr lang="en-US"/>
        </a:p>
      </dgm:t>
    </dgm:pt>
    <dgm:pt modelId="{0D2C4AD4-07A9-409E-B808-CA0B30FAC56F}">
      <dgm:prSet custT="1"/>
      <dgm:spPr/>
      <dgm:t>
        <a:bodyPr/>
        <a:lstStyle/>
        <a:p>
          <a:r>
            <a:rPr lang="en-US" sz="1100" b="1" dirty="0">
              <a:effectLst>
                <a:outerShdw blurRad="38100" dist="38100" dir="2700000" algn="tl">
                  <a:srgbClr val="000000">
                    <a:alpha val="43137"/>
                  </a:srgbClr>
                </a:outerShdw>
              </a:effectLst>
            </a:rPr>
            <a:t>150% 60 Seconds</a:t>
          </a:r>
        </a:p>
      </dgm:t>
    </dgm:pt>
    <dgm:pt modelId="{D9E96A2E-181E-40C8-A70A-046D9100F5CE}" type="parTrans" cxnId="{EBCD27E4-268B-4A18-A769-724EDC4300FA}">
      <dgm:prSet/>
      <dgm:spPr/>
      <dgm:t>
        <a:bodyPr/>
        <a:lstStyle/>
        <a:p>
          <a:endParaRPr lang="en-US"/>
        </a:p>
      </dgm:t>
    </dgm:pt>
    <dgm:pt modelId="{24CDDD71-FA3C-4B09-99F0-FC53A61F3665}" type="sibTrans" cxnId="{EBCD27E4-268B-4A18-A769-724EDC4300FA}">
      <dgm:prSet/>
      <dgm:spPr/>
      <dgm:t>
        <a:bodyPr/>
        <a:lstStyle/>
        <a:p>
          <a:endParaRPr lang="en-US"/>
        </a:p>
      </dgm:t>
    </dgm:pt>
    <dgm:pt modelId="{7F0C3715-3614-4043-AE42-83AD4ABBAFF6}">
      <dgm:prSet phldrT="[Text]" custT="1"/>
      <dgm:spPr/>
      <dgm:t>
        <a:bodyPr/>
        <a:lstStyle/>
        <a:p>
          <a:pPr algn="l"/>
          <a:r>
            <a:rPr lang="en-US" sz="1100" b="1" dirty="0">
              <a:effectLst>
                <a:outerShdw blurRad="38100" dist="38100" dir="2700000" algn="tl">
                  <a:srgbClr val="000000">
                    <a:alpha val="43137"/>
                  </a:srgbClr>
                </a:outerShdw>
              </a:effectLst>
            </a:rPr>
            <a:t>22A Peak for 60 Seconds</a:t>
          </a:r>
          <a:endParaRPr lang="en-US" sz="1100" b="1" baseline="0" dirty="0">
            <a:effectLst>
              <a:outerShdw blurRad="38100" dist="38100" dir="2700000" algn="tl">
                <a:srgbClr val="000000">
                  <a:alpha val="43137"/>
                </a:srgbClr>
              </a:outerShdw>
            </a:effectLst>
          </a:endParaRPr>
        </a:p>
      </dgm:t>
    </dgm:pt>
    <dgm:pt modelId="{3904FBF4-2727-4633-B4CA-DEADED17792F}" type="parTrans" cxnId="{7D343B9F-13FB-4208-AA27-E3E80E3A647F}">
      <dgm:prSet/>
      <dgm:spPr/>
      <dgm:t>
        <a:bodyPr/>
        <a:lstStyle/>
        <a:p>
          <a:endParaRPr lang="en-US"/>
        </a:p>
      </dgm:t>
    </dgm:pt>
    <dgm:pt modelId="{796EA2BF-68F0-44F3-8130-40A79044FADE}" type="sibTrans" cxnId="{7D343B9F-13FB-4208-AA27-E3E80E3A647F}">
      <dgm:prSet/>
      <dgm:spPr/>
      <dgm:t>
        <a:bodyPr/>
        <a:lstStyle/>
        <a:p>
          <a:endParaRPr lang="en-US"/>
        </a:p>
      </dgm:t>
    </dgm:pt>
    <dgm:pt modelId="{EE9ED78A-B4EB-48BE-B1B8-D326759CBC02}">
      <dgm:prSet custT="1"/>
      <dgm:spPr/>
      <dgm:t>
        <a:bodyPr/>
        <a:lstStyle/>
        <a:p>
          <a:r>
            <a:rPr lang="en-US" sz="1100" b="1" dirty="0">
              <a:effectLst>
                <a:outerShdw blurRad="38100" dist="38100" dir="2700000" algn="tl">
                  <a:srgbClr val="000000">
                    <a:alpha val="43137"/>
                  </a:srgbClr>
                </a:outerShdw>
              </a:effectLst>
            </a:rPr>
            <a:t>MOV Module</a:t>
          </a:r>
        </a:p>
      </dgm:t>
    </dgm:pt>
    <dgm:pt modelId="{98AEE526-8587-4545-B7A5-3C0DA772DD91}" type="parTrans" cxnId="{3C2CBDDB-8F6F-4FB6-8BE3-739C07F9F18D}">
      <dgm:prSet/>
      <dgm:spPr/>
      <dgm:t>
        <a:bodyPr/>
        <a:lstStyle/>
        <a:p>
          <a:endParaRPr lang="en-US"/>
        </a:p>
      </dgm:t>
    </dgm:pt>
    <dgm:pt modelId="{6F63C949-8248-466C-9455-A5FEC279DDC3}" type="sibTrans" cxnId="{3C2CBDDB-8F6F-4FB6-8BE3-739C07F9F18D}">
      <dgm:prSet/>
      <dgm:spPr/>
      <dgm:t>
        <a:bodyPr/>
        <a:lstStyle/>
        <a:p>
          <a:endParaRPr lang="en-US"/>
        </a:p>
      </dgm:t>
    </dgm:pt>
    <dgm:pt modelId="{2BBCE4FF-06D0-4FD6-99AB-819DE1A62832}">
      <dgm:prSet phldrT="[Text]" custT="1"/>
      <dgm:spPr/>
      <dgm:t>
        <a:bodyPr/>
        <a:lstStyle/>
        <a:p>
          <a:pPr algn="l"/>
          <a:r>
            <a:rPr lang="en-US" sz="1100" b="1" baseline="0" dirty="0">
              <a:effectLst>
                <a:outerShdw blurRad="38100" dist="38100" dir="2700000" algn="tl">
                  <a:srgbClr val="000000">
                    <a:alpha val="43137"/>
                  </a:srgbClr>
                </a:outerShdw>
              </a:effectLst>
            </a:rPr>
            <a:t>Turns Standard Drive Regenerative</a:t>
          </a:r>
        </a:p>
      </dgm:t>
    </dgm:pt>
    <dgm:pt modelId="{C4E671F7-AC33-47D9-8126-2ADFE88DBD5E}" type="parTrans" cxnId="{7891D652-C2AF-40A6-A3BC-7E0EAEE0124E}">
      <dgm:prSet/>
      <dgm:spPr/>
      <dgm:t>
        <a:bodyPr/>
        <a:lstStyle/>
        <a:p>
          <a:endParaRPr lang="en-US"/>
        </a:p>
      </dgm:t>
    </dgm:pt>
    <dgm:pt modelId="{5494878B-6190-45FD-B129-B4AB82007A65}" type="sibTrans" cxnId="{7891D652-C2AF-40A6-A3BC-7E0EAEE0124E}">
      <dgm:prSet/>
      <dgm:spPr/>
      <dgm:t>
        <a:bodyPr/>
        <a:lstStyle/>
        <a:p>
          <a:endParaRPr lang="en-US"/>
        </a:p>
      </dgm:t>
    </dgm:pt>
    <dgm:pt modelId="{731DDB77-1139-4C61-8F3C-6549F2D654A9}" type="pres">
      <dgm:prSet presAssocID="{EF89E7C6-CD74-4CC5-BDF2-4FCF53959F6E}" presName="linear" presStyleCnt="0">
        <dgm:presLayoutVars>
          <dgm:dir/>
          <dgm:animLvl val="lvl"/>
          <dgm:resizeHandles val="exact"/>
        </dgm:presLayoutVars>
      </dgm:prSet>
      <dgm:spPr/>
    </dgm:pt>
    <dgm:pt modelId="{FCB98CDB-2CD0-473D-8D81-0EB5F84DFE74}" type="pres">
      <dgm:prSet presAssocID="{9CBE6A8D-2C4C-4A40-9F8B-2EC4C7C10366}" presName="parentLin" presStyleCnt="0"/>
      <dgm:spPr/>
    </dgm:pt>
    <dgm:pt modelId="{E5B48134-ECF0-490B-B8EE-3E1B8FC35B50}" type="pres">
      <dgm:prSet presAssocID="{9CBE6A8D-2C4C-4A40-9F8B-2EC4C7C10366}" presName="parentLeftMargin" presStyleLbl="node1" presStyleIdx="0" presStyleCnt="1"/>
      <dgm:spPr/>
    </dgm:pt>
    <dgm:pt modelId="{ED98B5EC-B31A-4CC1-A103-377785298E81}" type="pres">
      <dgm:prSet presAssocID="{9CBE6A8D-2C4C-4A40-9F8B-2EC4C7C10366}" presName="parentText" presStyleLbl="node1" presStyleIdx="0" presStyleCnt="1" custScaleX="98779" custScaleY="14794" custLinFactNeighborX="89336" custLinFactNeighborY="-50598">
        <dgm:presLayoutVars>
          <dgm:chMax val="0"/>
          <dgm:bulletEnabled val="1"/>
        </dgm:presLayoutVars>
      </dgm:prSet>
      <dgm:spPr/>
    </dgm:pt>
    <dgm:pt modelId="{941E3BF2-C3F8-412D-BBA4-85147B396230}" type="pres">
      <dgm:prSet presAssocID="{9CBE6A8D-2C4C-4A40-9F8B-2EC4C7C10366}" presName="negativeSpace" presStyleCnt="0"/>
      <dgm:spPr/>
    </dgm:pt>
    <dgm:pt modelId="{4B2D2E25-99FF-4309-9778-5D15F33E77BA}" type="pres">
      <dgm:prSet presAssocID="{9CBE6A8D-2C4C-4A40-9F8B-2EC4C7C10366}" presName="childText" presStyleLbl="conFgAcc1" presStyleIdx="0" presStyleCnt="1" custScaleX="85208" custScaleY="70291" custLinFactNeighborX="88" custLinFactNeighborY="-10618">
        <dgm:presLayoutVars>
          <dgm:bulletEnabled val="1"/>
        </dgm:presLayoutVars>
      </dgm:prSet>
      <dgm:spPr/>
    </dgm:pt>
  </dgm:ptLst>
  <dgm:cxnLst>
    <dgm:cxn modelId="{AC23B30C-51E2-4A2F-B2A0-E3CABC7AE8F4}" type="presOf" srcId="{9B57C055-D1C5-4C2E-B75B-B3E08D1743B4}" destId="{4B2D2E25-99FF-4309-9778-5D15F33E77BA}" srcOrd="0" destOrd="9" presId="urn:microsoft.com/office/officeart/2005/8/layout/list1"/>
    <dgm:cxn modelId="{1A674017-66D8-4F1D-959D-0AF4A2BD9184}" type="presOf" srcId="{0D2C4AD4-07A9-409E-B808-CA0B30FAC56F}" destId="{4B2D2E25-99FF-4309-9778-5D15F33E77BA}" srcOrd="0" destOrd="4" presId="urn:microsoft.com/office/officeart/2005/8/layout/list1"/>
    <dgm:cxn modelId="{410B2A2C-BEA8-49BF-B181-A6E6052BA5AC}" srcId="{9CBE6A8D-2C4C-4A40-9F8B-2EC4C7C10366}" destId="{9B57C055-D1C5-4C2E-B75B-B3E08D1743B4}" srcOrd="9" destOrd="0" parTransId="{88657326-C67C-4C02-AA39-7E20BB43425C}" sibTransId="{FE2A493C-A13F-49D8-BEC3-E7CA9C107996}"/>
    <dgm:cxn modelId="{E9F36B35-76F7-4B17-AC08-F486DF064DE1}" type="presOf" srcId="{29CB8AE5-918E-4DAE-A874-12D5C6800FB3}" destId="{4B2D2E25-99FF-4309-9778-5D15F33E77BA}" srcOrd="0" destOrd="1" presId="urn:microsoft.com/office/officeart/2005/8/layout/list1"/>
    <dgm:cxn modelId="{B5579B44-851A-43E7-97D7-B3C2710B4D62}" srcId="{EF89E7C6-CD74-4CC5-BDF2-4FCF53959F6E}" destId="{9CBE6A8D-2C4C-4A40-9F8B-2EC4C7C10366}" srcOrd="0" destOrd="0" parTransId="{26F02BB0-88CD-4460-8B4A-9B86819F7A0B}" sibTransId="{32CEA214-82C2-432E-99CC-0135FAAD439C}"/>
    <dgm:cxn modelId="{F8E0A24B-E114-424F-9BF5-0C3F92504361}" srcId="{9CBE6A8D-2C4C-4A40-9F8B-2EC4C7C10366}" destId="{9C7841C0-2A6F-4B68-96E8-643D00C65CB8}" srcOrd="3" destOrd="0" parTransId="{9E0D036F-98B2-468F-8BBD-F600694C0AA4}" sibTransId="{0443D95A-5DE5-47A1-8B62-656F26CBFA6F}"/>
    <dgm:cxn modelId="{BF3DEE6E-2B32-4F0D-AE59-3EE31068CB32}" srcId="{9CBE6A8D-2C4C-4A40-9F8B-2EC4C7C10366}" destId="{29CB8AE5-918E-4DAE-A874-12D5C6800FB3}" srcOrd="1" destOrd="0" parTransId="{FAA1776A-21A9-45E4-B588-6DEBC116631C}" sibTransId="{F101C8CD-5D5D-4534-9770-41F8AB2B9C4F}"/>
    <dgm:cxn modelId="{7891D652-C2AF-40A6-A3BC-7E0EAEE0124E}" srcId="{9CBE6A8D-2C4C-4A40-9F8B-2EC4C7C10366}" destId="{2BBCE4FF-06D0-4FD6-99AB-819DE1A62832}" srcOrd="0" destOrd="0" parTransId="{C4E671F7-AC33-47D9-8126-2ADFE88DBD5E}" sibTransId="{5494878B-6190-45FD-B129-B4AB82007A65}"/>
    <dgm:cxn modelId="{263B9773-AE95-4169-9D78-F62424A6CD9B}" type="presOf" srcId="{2BBCE4FF-06D0-4FD6-99AB-819DE1A62832}" destId="{4B2D2E25-99FF-4309-9778-5D15F33E77BA}" srcOrd="0" destOrd="0" presId="urn:microsoft.com/office/officeart/2005/8/layout/list1"/>
    <dgm:cxn modelId="{BEAAAD73-310B-4068-B31F-1816EF659C8D}" srcId="{9CBE6A8D-2C4C-4A40-9F8B-2EC4C7C10366}" destId="{2798DAF0-3671-41FA-AAC4-FB3C6224716D}" srcOrd="11" destOrd="0" parTransId="{05A2760D-7D53-4DDC-8011-C2ACFEB6C7DC}" sibTransId="{16A992E9-3A6C-421C-BEB0-C45F1263D660}"/>
    <dgm:cxn modelId="{7D343B9F-13FB-4208-AA27-E3E80E3A647F}" srcId="{9CBE6A8D-2C4C-4A40-9F8B-2EC4C7C10366}" destId="{7F0C3715-3614-4043-AE42-83AD4ABBAFF6}" srcOrd="2" destOrd="0" parTransId="{3904FBF4-2727-4633-B4CA-DEADED17792F}" sibTransId="{796EA2BF-68F0-44F3-8130-40A79044FADE}"/>
    <dgm:cxn modelId="{719ED9A9-F4E0-4446-B165-E72BDE7923F8}" type="presOf" srcId="{9CBE6A8D-2C4C-4A40-9F8B-2EC4C7C10366}" destId="{E5B48134-ECF0-490B-B8EE-3E1B8FC35B50}" srcOrd="0" destOrd="0" presId="urn:microsoft.com/office/officeart/2005/8/layout/list1"/>
    <dgm:cxn modelId="{D93557AC-FA4F-44B9-83D2-520053D6B760}" type="presOf" srcId="{EE9ED78A-B4EB-48BE-B1B8-D326759CBC02}" destId="{4B2D2E25-99FF-4309-9778-5D15F33E77BA}" srcOrd="0" destOrd="10" presId="urn:microsoft.com/office/officeart/2005/8/layout/list1"/>
    <dgm:cxn modelId="{9F243AAF-B0CA-4BB6-B2FA-D21A95F18A88}" type="presOf" srcId="{2798DAF0-3671-41FA-AAC4-FB3C6224716D}" destId="{4B2D2E25-99FF-4309-9778-5D15F33E77BA}" srcOrd="0" destOrd="11" presId="urn:microsoft.com/office/officeart/2005/8/layout/list1"/>
    <dgm:cxn modelId="{44A4D5B1-648E-4824-8145-79996A6C4844}" srcId="{9CBE6A8D-2C4C-4A40-9F8B-2EC4C7C10366}" destId="{38B51708-E69B-4AC7-9F75-970D3E73E362}" srcOrd="8" destOrd="0" parTransId="{23A044EE-B7A7-430E-90F1-6AB28252DC01}" sibTransId="{83ED092A-7D45-4B9B-8EAD-06F8E40D3F1F}"/>
    <dgm:cxn modelId="{CAF5BDB4-5269-4602-90E9-4D0905610C5A}" type="presOf" srcId="{9CBE6A8D-2C4C-4A40-9F8B-2EC4C7C10366}" destId="{ED98B5EC-B31A-4CC1-A103-377785298E81}" srcOrd="1" destOrd="0" presId="urn:microsoft.com/office/officeart/2005/8/layout/list1"/>
    <dgm:cxn modelId="{6E1FF8B8-F90D-412C-875C-2C242DF4675E}" type="presOf" srcId="{9C7841C0-2A6F-4B68-96E8-643D00C65CB8}" destId="{4B2D2E25-99FF-4309-9778-5D15F33E77BA}" srcOrd="0" destOrd="3" presId="urn:microsoft.com/office/officeart/2005/8/layout/list1"/>
    <dgm:cxn modelId="{2D2DFBBC-9EE1-4F54-95B3-96B32C62A55B}" srcId="{9CBE6A8D-2C4C-4A40-9F8B-2EC4C7C10366}" destId="{F17AB773-1979-4AE1-84BA-313BAC94C9AA}" srcOrd="6" destOrd="0" parTransId="{DB60F02B-3187-4FD6-9456-49F4516341E9}" sibTransId="{232FCB66-0C7E-48FE-9A73-B6123E26AB85}"/>
    <dgm:cxn modelId="{A64FB3CB-38DD-422D-B136-24E3BF7B6B0F}" type="presOf" srcId="{F17AB773-1979-4AE1-84BA-313BAC94C9AA}" destId="{4B2D2E25-99FF-4309-9778-5D15F33E77BA}" srcOrd="0" destOrd="6" presId="urn:microsoft.com/office/officeart/2005/8/layout/list1"/>
    <dgm:cxn modelId="{12C4A6D7-2CD2-4982-99BB-0FD6B87FAAB4}" type="presOf" srcId="{38B51708-E69B-4AC7-9F75-970D3E73E362}" destId="{4B2D2E25-99FF-4309-9778-5D15F33E77BA}" srcOrd="0" destOrd="8" presId="urn:microsoft.com/office/officeart/2005/8/layout/list1"/>
    <dgm:cxn modelId="{3C2CBDDB-8F6F-4FB6-8BE3-739C07F9F18D}" srcId="{9CBE6A8D-2C4C-4A40-9F8B-2EC4C7C10366}" destId="{EE9ED78A-B4EB-48BE-B1B8-D326759CBC02}" srcOrd="10" destOrd="0" parTransId="{98AEE526-8587-4545-B7A5-3C0DA772DD91}" sibTransId="{6F63C949-8248-466C-9455-A5FEC279DDC3}"/>
    <dgm:cxn modelId="{FCBFFADE-AA27-4FAA-A1AA-A11C9BC41177}" type="presOf" srcId="{427ABA0A-D3BE-43E2-84DA-27FC43B00D77}" destId="{4B2D2E25-99FF-4309-9778-5D15F33E77BA}" srcOrd="0" destOrd="5" presId="urn:microsoft.com/office/officeart/2005/8/layout/list1"/>
    <dgm:cxn modelId="{EBCD27E4-268B-4A18-A769-724EDC4300FA}" srcId="{9CBE6A8D-2C4C-4A40-9F8B-2EC4C7C10366}" destId="{0D2C4AD4-07A9-409E-B808-CA0B30FAC56F}" srcOrd="4" destOrd="0" parTransId="{D9E96A2E-181E-40C8-A70A-046D9100F5CE}" sibTransId="{24CDDD71-FA3C-4B09-99F0-FC53A61F3665}"/>
    <dgm:cxn modelId="{C2B819EA-06BE-4E29-AA81-85BC92D4E61A}" srcId="{9CBE6A8D-2C4C-4A40-9F8B-2EC4C7C10366}" destId="{4E7EE6E9-250C-4D84-9029-E34A10EA537E}" srcOrd="7" destOrd="0" parTransId="{B8335DAF-CD52-4CD2-87FA-840A2FB1E0A8}" sibTransId="{30FD10EB-28CE-4ACA-998E-F184896DD750}"/>
    <dgm:cxn modelId="{35500EF1-02AC-4352-9895-E922FEC95448}" type="presOf" srcId="{EF89E7C6-CD74-4CC5-BDF2-4FCF53959F6E}" destId="{731DDB77-1139-4C61-8F3C-6549F2D654A9}" srcOrd="0" destOrd="0" presId="urn:microsoft.com/office/officeart/2005/8/layout/list1"/>
    <dgm:cxn modelId="{25E735F4-AE10-4B39-9BEF-7FCE88FF383A}" type="presOf" srcId="{7F0C3715-3614-4043-AE42-83AD4ABBAFF6}" destId="{4B2D2E25-99FF-4309-9778-5D15F33E77BA}" srcOrd="0" destOrd="2" presId="urn:microsoft.com/office/officeart/2005/8/layout/list1"/>
    <dgm:cxn modelId="{9F9B60F6-8771-4D8F-BD32-45959A1A4107}" srcId="{9CBE6A8D-2C4C-4A40-9F8B-2EC4C7C10366}" destId="{427ABA0A-D3BE-43E2-84DA-27FC43B00D77}" srcOrd="5" destOrd="0" parTransId="{AA20DFB7-44EE-4971-9588-0763BF3A42F1}" sibTransId="{5220CD21-BDA3-42DD-BBE4-637FB5B624E5}"/>
    <dgm:cxn modelId="{06516DF6-3601-4EC3-B036-1649C300109A}" type="presOf" srcId="{4E7EE6E9-250C-4D84-9029-E34A10EA537E}" destId="{4B2D2E25-99FF-4309-9778-5D15F33E77BA}" srcOrd="0" destOrd="7" presId="urn:microsoft.com/office/officeart/2005/8/layout/list1"/>
    <dgm:cxn modelId="{957DDC68-A718-4448-BB56-2E6081011836}" type="presParOf" srcId="{731DDB77-1139-4C61-8F3C-6549F2D654A9}" destId="{FCB98CDB-2CD0-473D-8D81-0EB5F84DFE74}" srcOrd="0" destOrd="0" presId="urn:microsoft.com/office/officeart/2005/8/layout/list1"/>
    <dgm:cxn modelId="{7BCE2956-0D92-4CA9-8CA8-04128A9095AE}" type="presParOf" srcId="{FCB98CDB-2CD0-473D-8D81-0EB5F84DFE74}" destId="{E5B48134-ECF0-490B-B8EE-3E1B8FC35B50}" srcOrd="0" destOrd="0" presId="urn:microsoft.com/office/officeart/2005/8/layout/list1"/>
    <dgm:cxn modelId="{42DDECF0-7031-46D9-82C1-4CFF192C8618}" type="presParOf" srcId="{FCB98CDB-2CD0-473D-8D81-0EB5F84DFE74}" destId="{ED98B5EC-B31A-4CC1-A103-377785298E81}" srcOrd="1" destOrd="0" presId="urn:microsoft.com/office/officeart/2005/8/layout/list1"/>
    <dgm:cxn modelId="{16C60901-A727-4FBA-8BDB-2C5382A5AEA1}" type="presParOf" srcId="{731DDB77-1139-4C61-8F3C-6549F2D654A9}" destId="{941E3BF2-C3F8-412D-BBA4-85147B396230}" srcOrd="1" destOrd="0" presId="urn:microsoft.com/office/officeart/2005/8/layout/list1"/>
    <dgm:cxn modelId="{42D04ECD-A2F8-464F-874E-840A1C5C597D}" type="presParOf" srcId="{731DDB77-1139-4C61-8F3C-6549F2D654A9}" destId="{4B2D2E25-99FF-4309-9778-5D15F33E77BA}"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13BACB-2C5E-4C4F-A798-A2A6EE65961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9EE87C1C-DDF4-4FB0-978D-FFD5DC1740DF}">
      <dgm:prSet custT="1"/>
      <dgm:spPr/>
      <dgm:t>
        <a:bodyPr/>
        <a:lstStyle/>
        <a:p>
          <a:pPr algn="ctr"/>
          <a:r>
            <a:rPr lang="en-US" sz="1600" b="1" dirty="0">
              <a:effectLst>
                <a:outerShdw blurRad="38100" dist="38100" dir="2700000" algn="tl">
                  <a:srgbClr val="000000">
                    <a:alpha val="43137"/>
                  </a:srgbClr>
                </a:outerShdw>
              </a:effectLst>
            </a:rPr>
            <a:t>M3712 Single Phase Power Supply</a:t>
          </a:r>
        </a:p>
      </dgm:t>
    </dgm:pt>
    <dgm:pt modelId="{9E016051-6E83-4494-AB63-175271BA5F18}" type="parTrans" cxnId="{8AA434FC-6F3E-490F-8A4D-D56C82101D22}">
      <dgm:prSet/>
      <dgm:spPr/>
      <dgm:t>
        <a:bodyPr/>
        <a:lstStyle/>
        <a:p>
          <a:endParaRPr lang="en-US"/>
        </a:p>
      </dgm:t>
    </dgm:pt>
    <dgm:pt modelId="{D3B53DAC-055D-4B90-80C1-8A5C0DE701E9}" type="sibTrans" cxnId="{8AA434FC-6F3E-490F-8A4D-D56C82101D22}">
      <dgm:prSet/>
      <dgm:spPr/>
      <dgm:t>
        <a:bodyPr/>
        <a:lstStyle/>
        <a:p>
          <a:endParaRPr lang="en-US"/>
        </a:p>
      </dgm:t>
    </dgm:pt>
    <dgm:pt modelId="{02FA47D7-7E20-405A-9658-8E8EBEB25A46}">
      <dgm:prSet custT="1"/>
      <dgm:spPr/>
      <dgm:t>
        <a:bodyPr/>
        <a:lstStyle/>
        <a:p>
          <a:pPr algn="l"/>
          <a:r>
            <a:rPr lang="en-US" sz="1200" b="1" dirty="0">
              <a:effectLst>
                <a:outerShdw blurRad="38100" dist="38100" dir="2700000" algn="tl">
                  <a:srgbClr val="000000">
                    <a:alpha val="43137"/>
                  </a:srgbClr>
                </a:outerShdw>
              </a:effectLst>
            </a:rPr>
            <a:t>3-phase Drives/Motors Must Be De-rated 50-70% for Use With Single Phase Power</a:t>
          </a:r>
        </a:p>
      </dgm:t>
    </dgm:pt>
    <dgm:pt modelId="{8C5D5083-7DA0-4C53-B320-CA40C5AB5CC4}" type="parTrans" cxnId="{12C1757F-53CC-45CD-B7ED-293EAA6A8582}">
      <dgm:prSet/>
      <dgm:spPr/>
      <dgm:t>
        <a:bodyPr/>
        <a:lstStyle/>
        <a:p>
          <a:endParaRPr lang="en-US"/>
        </a:p>
      </dgm:t>
    </dgm:pt>
    <dgm:pt modelId="{90F20358-2F5B-4A16-8C5B-2C6E3F783021}" type="sibTrans" cxnId="{12C1757F-53CC-45CD-B7ED-293EAA6A8582}">
      <dgm:prSet/>
      <dgm:spPr/>
      <dgm:t>
        <a:bodyPr/>
        <a:lstStyle/>
        <a:p>
          <a:endParaRPr lang="en-US"/>
        </a:p>
      </dgm:t>
    </dgm:pt>
    <dgm:pt modelId="{8FA6AA2F-6315-496A-882E-4133D55A9FE5}">
      <dgm:prSet custT="1"/>
      <dgm:spPr/>
      <dgm:t>
        <a:bodyPr/>
        <a:lstStyle/>
        <a:p>
          <a:pPr algn="l"/>
          <a:r>
            <a:rPr lang="en-US" sz="1200" b="1" dirty="0">
              <a:effectLst>
                <a:outerShdw blurRad="38100" dist="38100" dir="2700000" algn="tl">
                  <a:srgbClr val="000000">
                    <a:alpha val="43137"/>
                  </a:srgbClr>
                </a:outerShdw>
              </a:effectLst>
            </a:rPr>
            <a:t>Output Drive DC Bus Power</a:t>
          </a:r>
        </a:p>
      </dgm:t>
    </dgm:pt>
    <dgm:pt modelId="{8BC55826-D86C-4E55-8E53-EBD84100A18A}" type="parTrans" cxnId="{6426C8B1-D4C9-4EF5-8787-BDF0A7E9C7C6}">
      <dgm:prSet/>
      <dgm:spPr/>
      <dgm:t>
        <a:bodyPr/>
        <a:lstStyle/>
        <a:p>
          <a:endParaRPr lang="en-US"/>
        </a:p>
      </dgm:t>
    </dgm:pt>
    <dgm:pt modelId="{5ED3AB94-129C-41D9-8064-DDB3D44A5685}" type="sibTrans" cxnId="{6426C8B1-D4C9-4EF5-8787-BDF0A7E9C7C6}">
      <dgm:prSet/>
      <dgm:spPr/>
      <dgm:t>
        <a:bodyPr/>
        <a:lstStyle/>
        <a:p>
          <a:endParaRPr lang="en-US"/>
        </a:p>
      </dgm:t>
    </dgm:pt>
    <dgm:pt modelId="{3E16EC24-BF30-4D76-93C6-7C82919A08CA}">
      <dgm:prSet custT="1"/>
      <dgm:spPr/>
      <dgm:t>
        <a:bodyPr/>
        <a:lstStyle/>
        <a:p>
          <a:pPr algn="l"/>
          <a:r>
            <a:rPr lang="en-US" sz="1200" b="1" dirty="0">
              <a:effectLst>
                <a:outerShdw blurRad="38100" dist="38100" dir="2700000" algn="tl">
                  <a:srgbClr val="000000">
                    <a:alpha val="43137"/>
                  </a:srgbClr>
                </a:outerShdw>
              </a:effectLst>
            </a:rPr>
            <a:t>Can Parallel</a:t>
          </a:r>
        </a:p>
      </dgm:t>
    </dgm:pt>
    <dgm:pt modelId="{568A8B5A-6C2E-40E2-B4B8-D6BF190121FB}" type="parTrans" cxnId="{526006A4-2B2D-4E95-B945-E579115DA768}">
      <dgm:prSet/>
      <dgm:spPr/>
      <dgm:t>
        <a:bodyPr/>
        <a:lstStyle/>
        <a:p>
          <a:endParaRPr lang="en-US"/>
        </a:p>
      </dgm:t>
    </dgm:pt>
    <dgm:pt modelId="{F96A67D7-FC02-4A9A-844E-AD5FC46BDE99}" type="sibTrans" cxnId="{526006A4-2B2D-4E95-B945-E579115DA768}">
      <dgm:prSet/>
      <dgm:spPr/>
      <dgm:t>
        <a:bodyPr/>
        <a:lstStyle/>
        <a:p>
          <a:endParaRPr lang="en-US"/>
        </a:p>
      </dgm:t>
    </dgm:pt>
    <dgm:pt modelId="{9A259EFF-8D31-47F1-BC08-48F48EC841F7}">
      <dgm:prSet custT="1"/>
      <dgm:spPr/>
      <dgm:t>
        <a:bodyPr/>
        <a:lstStyle/>
        <a:p>
          <a:pPr algn="l"/>
          <a:r>
            <a:rPr lang="en-US" sz="1200" b="1" dirty="0">
              <a:effectLst>
                <a:outerShdw blurRad="38100" dist="38100" dir="2700000" algn="tl">
                  <a:srgbClr val="000000">
                    <a:alpha val="43137"/>
                  </a:srgbClr>
                </a:outerShdw>
              </a:effectLst>
            </a:rPr>
            <a:t>Input 230VAC and 460VAC</a:t>
          </a:r>
        </a:p>
      </dgm:t>
    </dgm:pt>
    <dgm:pt modelId="{53F7F289-A8D9-4ED3-8816-C0D375965252}" type="parTrans" cxnId="{927E55D7-0118-43BF-9838-437F74442398}">
      <dgm:prSet/>
      <dgm:spPr/>
      <dgm:t>
        <a:bodyPr/>
        <a:lstStyle/>
        <a:p>
          <a:endParaRPr lang="en-US"/>
        </a:p>
      </dgm:t>
    </dgm:pt>
    <dgm:pt modelId="{63A0897C-A9BB-4359-AD69-196ED202B617}" type="sibTrans" cxnId="{927E55D7-0118-43BF-9838-437F74442398}">
      <dgm:prSet/>
      <dgm:spPr/>
      <dgm:t>
        <a:bodyPr/>
        <a:lstStyle/>
        <a:p>
          <a:endParaRPr lang="en-US"/>
        </a:p>
      </dgm:t>
    </dgm:pt>
    <dgm:pt modelId="{6730E98D-27E5-466C-AC7D-B8EC1D2F90FC}">
      <dgm:prSet phldrT="[Text]" custT="1"/>
      <dgm:spPr/>
      <dgm:t>
        <a:bodyPr/>
        <a:lstStyle/>
        <a:p>
          <a:pPr algn="l"/>
          <a:r>
            <a:rPr lang="en-US" sz="1200" b="1" dirty="0">
              <a:effectLst>
                <a:outerShdw blurRad="38100" dist="38100" dir="2700000" algn="tl">
                  <a:srgbClr val="000000">
                    <a:alpha val="43137"/>
                  </a:srgbClr>
                </a:outerShdw>
              </a:effectLst>
            </a:rPr>
            <a:t>Multiple DC Bus Connected Drive One M3712</a:t>
          </a:r>
        </a:p>
      </dgm:t>
    </dgm:pt>
    <dgm:pt modelId="{3A743E1C-53AA-4BF3-96B3-913F73B4AB53}" type="parTrans" cxnId="{3472A1E7-A78E-409A-9595-652E9034365F}">
      <dgm:prSet/>
      <dgm:spPr/>
      <dgm:t>
        <a:bodyPr/>
        <a:lstStyle/>
        <a:p>
          <a:endParaRPr lang="en-US"/>
        </a:p>
      </dgm:t>
    </dgm:pt>
    <dgm:pt modelId="{DD6FB393-BC60-43DB-A116-60002EE76F19}" type="sibTrans" cxnId="{3472A1E7-A78E-409A-9595-652E9034365F}">
      <dgm:prSet/>
      <dgm:spPr/>
      <dgm:t>
        <a:bodyPr/>
        <a:lstStyle/>
        <a:p>
          <a:endParaRPr lang="en-US"/>
        </a:p>
      </dgm:t>
    </dgm:pt>
    <dgm:pt modelId="{06666212-EA88-496F-B9E1-3C288529F9E5}">
      <dgm:prSet custT="1"/>
      <dgm:spPr/>
      <dgm:t>
        <a:bodyPr/>
        <a:lstStyle/>
        <a:p>
          <a:pPr algn="l"/>
          <a:r>
            <a:rPr lang="en-US" sz="1200" b="1" dirty="0">
              <a:effectLst>
                <a:outerShdw blurRad="38100" dist="38100" dir="2700000" algn="tl">
                  <a:srgbClr val="000000">
                    <a:alpha val="43137"/>
                  </a:srgbClr>
                </a:outerShdw>
              </a:effectLst>
            </a:rPr>
            <a:t>With the M3712 Single Phase Power Supply, NO Drive or Motor De-rate Needed</a:t>
          </a:r>
        </a:p>
      </dgm:t>
    </dgm:pt>
    <dgm:pt modelId="{BDA82579-89BA-4315-8394-7DCD9DF91F43}" type="parTrans" cxnId="{0CF537B1-4724-441E-9629-37639FCD26EA}">
      <dgm:prSet/>
      <dgm:spPr/>
      <dgm:t>
        <a:bodyPr/>
        <a:lstStyle/>
        <a:p>
          <a:endParaRPr lang="en-US"/>
        </a:p>
      </dgm:t>
    </dgm:pt>
    <dgm:pt modelId="{2BE0EAC9-4EE5-4193-ACA6-A0B5D978355B}" type="sibTrans" cxnId="{0CF537B1-4724-441E-9629-37639FCD26EA}">
      <dgm:prSet/>
      <dgm:spPr/>
      <dgm:t>
        <a:bodyPr/>
        <a:lstStyle/>
        <a:p>
          <a:endParaRPr lang="en-US"/>
        </a:p>
      </dgm:t>
    </dgm:pt>
    <dgm:pt modelId="{63109757-AC35-4085-B506-77737E40EE73}">
      <dgm:prSet custT="1"/>
      <dgm:spPr/>
      <dgm:t>
        <a:bodyPr/>
        <a:lstStyle/>
        <a:p>
          <a:pPr algn="l"/>
          <a:r>
            <a:rPr lang="en-US" sz="1200" b="1" dirty="0">
              <a:effectLst>
                <a:outerShdw blurRad="38100" dist="38100" dir="2700000" algn="tl">
                  <a:srgbClr val="000000">
                    <a:alpha val="43137"/>
                  </a:srgbClr>
                </a:outerShdw>
              </a:effectLst>
            </a:rPr>
            <a:t>30, 50, 75, 125Hp</a:t>
          </a:r>
        </a:p>
      </dgm:t>
    </dgm:pt>
    <dgm:pt modelId="{92552027-820B-4710-AB48-80FB2EFD3B35}" type="parTrans" cxnId="{A760696C-ADEB-4523-85AC-29D90FEC2949}">
      <dgm:prSet/>
      <dgm:spPr/>
      <dgm:t>
        <a:bodyPr/>
        <a:lstStyle/>
        <a:p>
          <a:endParaRPr lang="en-US"/>
        </a:p>
      </dgm:t>
    </dgm:pt>
    <dgm:pt modelId="{EB2220B8-CF3E-4AC4-A5C7-B93C86144A77}" type="sibTrans" cxnId="{A760696C-ADEB-4523-85AC-29D90FEC2949}">
      <dgm:prSet/>
      <dgm:spPr/>
      <dgm:t>
        <a:bodyPr/>
        <a:lstStyle/>
        <a:p>
          <a:endParaRPr lang="en-US"/>
        </a:p>
      </dgm:t>
    </dgm:pt>
    <dgm:pt modelId="{1CB03D19-10A4-4A2D-969A-4E256C3ABAAF}" type="pres">
      <dgm:prSet presAssocID="{7713BACB-2C5E-4C4F-A798-A2A6EE659613}" presName="linear" presStyleCnt="0">
        <dgm:presLayoutVars>
          <dgm:dir/>
          <dgm:animLvl val="lvl"/>
          <dgm:resizeHandles val="exact"/>
        </dgm:presLayoutVars>
      </dgm:prSet>
      <dgm:spPr/>
    </dgm:pt>
    <dgm:pt modelId="{56435551-BE92-4A40-BE27-90DF45F18BC3}" type="pres">
      <dgm:prSet presAssocID="{9EE87C1C-DDF4-4FB0-978D-FFD5DC1740DF}" presName="parentLin" presStyleCnt="0"/>
      <dgm:spPr/>
    </dgm:pt>
    <dgm:pt modelId="{5F83043D-7F46-4E88-9B74-AA15304D0E04}" type="pres">
      <dgm:prSet presAssocID="{9EE87C1C-DDF4-4FB0-978D-FFD5DC1740DF}" presName="parentLeftMargin" presStyleLbl="node1" presStyleIdx="0" presStyleCnt="1"/>
      <dgm:spPr/>
    </dgm:pt>
    <dgm:pt modelId="{A521F728-A42F-41A1-92CD-AB48231F9B0A}" type="pres">
      <dgm:prSet presAssocID="{9EE87C1C-DDF4-4FB0-978D-FFD5DC1740DF}" presName="parentText" presStyleLbl="node1" presStyleIdx="0" presStyleCnt="1" custScaleX="93371" custScaleY="22262" custLinFactX="8434" custLinFactNeighborX="100000" custLinFactNeighborY="-31090">
        <dgm:presLayoutVars>
          <dgm:chMax val="0"/>
          <dgm:bulletEnabled val="1"/>
        </dgm:presLayoutVars>
      </dgm:prSet>
      <dgm:spPr/>
    </dgm:pt>
    <dgm:pt modelId="{7286E9BE-385D-4ED8-848B-0500C32830BC}" type="pres">
      <dgm:prSet presAssocID="{9EE87C1C-DDF4-4FB0-978D-FFD5DC1740DF}" presName="negativeSpace" presStyleCnt="0"/>
      <dgm:spPr/>
    </dgm:pt>
    <dgm:pt modelId="{4796304F-5FF2-4DE6-B30A-AD151F240F16}" type="pres">
      <dgm:prSet presAssocID="{9EE87C1C-DDF4-4FB0-978D-FFD5DC1740DF}" presName="childText" presStyleLbl="conFgAcc1" presStyleIdx="0" presStyleCnt="1" custScaleX="99638" custScaleY="70280" custLinFactNeighborX="366" custLinFactNeighborY="7333">
        <dgm:presLayoutVars>
          <dgm:bulletEnabled val="1"/>
        </dgm:presLayoutVars>
      </dgm:prSet>
      <dgm:spPr/>
    </dgm:pt>
  </dgm:ptLst>
  <dgm:cxnLst>
    <dgm:cxn modelId="{F1640114-1E09-40EB-80C5-015B027D13CD}" type="presOf" srcId="{9EE87C1C-DDF4-4FB0-978D-FFD5DC1740DF}" destId="{5F83043D-7F46-4E88-9B74-AA15304D0E04}" srcOrd="0" destOrd="0" presId="urn:microsoft.com/office/officeart/2005/8/layout/list1"/>
    <dgm:cxn modelId="{D01EB71C-958C-4860-B721-C591B309D888}" type="presOf" srcId="{3E16EC24-BF30-4D76-93C6-7C82919A08CA}" destId="{4796304F-5FF2-4DE6-B30A-AD151F240F16}" srcOrd="0" destOrd="5" presId="urn:microsoft.com/office/officeart/2005/8/layout/list1"/>
    <dgm:cxn modelId="{6082C423-84E2-4544-8E08-1EEE2E266303}" type="presOf" srcId="{9EE87C1C-DDF4-4FB0-978D-FFD5DC1740DF}" destId="{A521F728-A42F-41A1-92CD-AB48231F9B0A}" srcOrd="1" destOrd="0" presId="urn:microsoft.com/office/officeart/2005/8/layout/list1"/>
    <dgm:cxn modelId="{A760696C-ADEB-4523-85AC-29D90FEC2949}" srcId="{9EE87C1C-DDF4-4FB0-978D-FFD5DC1740DF}" destId="{63109757-AC35-4085-B506-77737E40EE73}" srcOrd="4" destOrd="0" parTransId="{92552027-820B-4710-AB48-80FB2EFD3B35}" sibTransId="{EB2220B8-CF3E-4AC4-A5C7-B93C86144A77}"/>
    <dgm:cxn modelId="{A1325572-5EEA-435B-820F-6FE0008AD342}" type="presOf" srcId="{9A259EFF-8D31-47F1-BC08-48F48EC841F7}" destId="{4796304F-5FF2-4DE6-B30A-AD151F240F16}" srcOrd="0" destOrd="2" presId="urn:microsoft.com/office/officeart/2005/8/layout/list1"/>
    <dgm:cxn modelId="{12C1757F-53CC-45CD-B7ED-293EAA6A8582}" srcId="{9EE87C1C-DDF4-4FB0-978D-FFD5DC1740DF}" destId="{02FA47D7-7E20-405A-9658-8E8EBEB25A46}" srcOrd="0" destOrd="0" parTransId="{8C5D5083-7DA0-4C53-B320-CA40C5AB5CC4}" sibTransId="{90F20358-2F5B-4A16-8C5B-2C6E3F783021}"/>
    <dgm:cxn modelId="{4ECAF381-53DD-41A6-AC3F-A4CBCE8109A0}" type="presOf" srcId="{06666212-EA88-496F-B9E1-3C288529F9E5}" destId="{4796304F-5FF2-4DE6-B30A-AD151F240F16}" srcOrd="0" destOrd="1" presId="urn:microsoft.com/office/officeart/2005/8/layout/list1"/>
    <dgm:cxn modelId="{D8BD0DA1-E1EA-4F90-B324-20D17C296EFF}" type="presOf" srcId="{8FA6AA2F-6315-496A-882E-4133D55A9FE5}" destId="{4796304F-5FF2-4DE6-B30A-AD151F240F16}" srcOrd="0" destOrd="3" presId="urn:microsoft.com/office/officeart/2005/8/layout/list1"/>
    <dgm:cxn modelId="{526006A4-2B2D-4E95-B945-E579115DA768}" srcId="{9EE87C1C-DDF4-4FB0-978D-FFD5DC1740DF}" destId="{3E16EC24-BF30-4D76-93C6-7C82919A08CA}" srcOrd="5" destOrd="0" parTransId="{568A8B5A-6C2E-40E2-B4B8-D6BF190121FB}" sibTransId="{F96A67D7-FC02-4A9A-844E-AD5FC46BDE99}"/>
    <dgm:cxn modelId="{2579C5AE-3138-4A68-8A40-31AB0C2F84E2}" type="presOf" srcId="{63109757-AC35-4085-B506-77737E40EE73}" destId="{4796304F-5FF2-4DE6-B30A-AD151F240F16}" srcOrd="0" destOrd="4" presId="urn:microsoft.com/office/officeart/2005/8/layout/list1"/>
    <dgm:cxn modelId="{0CF537B1-4724-441E-9629-37639FCD26EA}" srcId="{9EE87C1C-DDF4-4FB0-978D-FFD5DC1740DF}" destId="{06666212-EA88-496F-B9E1-3C288529F9E5}" srcOrd="1" destOrd="0" parTransId="{BDA82579-89BA-4315-8394-7DCD9DF91F43}" sibTransId="{2BE0EAC9-4EE5-4193-ACA6-A0B5D978355B}"/>
    <dgm:cxn modelId="{6426C8B1-D4C9-4EF5-8787-BDF0A7E9C7C6}" srcId="{9EE87C1C-DDF4-4FB0-978D-FFD5DC1740DF}" destId="{8FA6AA2F-6315-496A-882E-4133D55A9FE5}" srcOrd="3" destOrd="0" parTransId="{8BC55826-D86C-4E55-8E53-EBD84100A18A}" sibTransId="{5ED3AB94-129C-41D9-8064-DDB3D44A5685}"/>
    <dgm:cxn modelId="{A8B48ACA-8909-49C5-987B-5D2AD1A04951}" type="presOf" srcId="{02FA47D7-7E20-405A-9658-8E8EBEB25A46}" destId="{4796304F-5FF2-4DE6-B30A-AD151F240F16}" srcOrd="0" destOrd="0" presId="urn:microsoft.com/office/officeart/2005/8/layout/list1"/>
    <dgm:cxn modelId="{DCB246CB-BC42-447B-AA88-0813B9B5FA9B}" type="presOf" srcId="{6730E98D-27E5-466C-AC7D-B8EC1D2F90FC}" destId="{4796304F-5FF2-4DE6-B30A-AD151F240F16}" srcOrd="0" destOrd="6" presId="urn:microsoft.com/office/officeart/2005/8/layout/list1"/>
    <dgm:cxn modelId="{927E55D7-0118-43BF-9838-437F74442398}" srcId="{9EE87C1C-DDF4-4FB0-978D-FFD5DC1740DF}" destId="{9A259EFF-8D31-47F1-BC08-48F48EC841F7}" srcOrd="2" destOrd="0" parTransId="{53F7F289-A8D9-4ED3-8816-C0D375965252}" sibTransId="{63A0897C-A9BB-4359-AD69-196ED202B617}"/>
    <dgm:cxn modelId="{3472A1E7-A78E-409A-9595-652E9034365F}" srcId="{9EE87C1C-DDF4-4FB0-978D-FFD5DC1740DF}" destId="{6730E98D-27E5-466C-AC7D-B8EC1D2F90FC}" srcOrd="6" destOrd="0" parTransId="{3A743E1C-53AA-4BF3-96B3-913F73B4AB53}" sibTransId="{DD6FB393-BC60-43DB-A116-60002EE76F19}"/>
    <dgm:cxn modelId="{72BA42E8-03AA-4E2A-84E7-8BD9ADA53C29}" type="presOf" srcId="{7713BACB-2C5E-4C4F-A798-A2A6EE659613}" destId="{1CB03D19-10A4-4A2D-969A-4E256C3ABAAF}" srcOrd="0" destOrd="0" presId="urn:microsoft.com/office/officeart/2005/8/layout/list1"/>
    <dgm:cxn modelId="{8AA434FC-6F3E-490F-8A4D-D56C82101D22}" srcId="{7713BACB-2C5E-4C4F-A798-A2A6EE659613}" destId="{9EE87C1C-DDF4-4FB0-978D-FFD5DC1740DF}" srcOrd="0" destOrd="0" parTransId="{9E016051-6E83-4494-AB63-175271BA5F18}" sibTransId="{D3B53DAC-055D-4B90-80C1-8A5C0DE701E9}"/>
    <dgm:cxn modelId="{CBFCA9F5-3F7C-45B3-B71F-3FD3AF57FE68}" type="presParOf" srcId="{1CB03D19-10A4-4A2D-969A-4E256C3ABAAF}" destId="{56435551-BE92-4A40-BE27-90DF45F18BC3}" srcOrd="0" destOrd="0" presId="urn:microsoft.com/office/officeart/2005/8/layout/list1"/>
    <dgm:cxn modelId="{DB13DB8E-2AAC-4A00-95E3-45EADA84E46E}" type="presParOf" srcId="{56435551-BE92-4A40-BE27-90DF45F18BC3}" destId="{5F83043D-7F46-4E88-9B74-AA15304D0E04}" srcOrd="0" destOrd="0" presId="urn:microsoft.com/office/officeart/2005/8/layout/list1"/>
    <dgm:cxn modelId="{C77D900D-AEAC-4199-8BDC-510E1E5C238D}" type="presParOf" srcId="{56435551-BE92-4A40-BE27-90DF45F18BC3}" destId="{A521F728-A42F-41A1-92CD-AB48231F9B0A}" srcOrd="1" destOrd="0" presId="urn:microsoft.com/office/officeart/2005/8/layout/list1"/>
    <dgm:cxn modelId="{7388982B-61E1-4B8C-A955-F6BD9869B9ED}" type="presParOf" srcId="{1CB03D19-10A4-4A2D-969A-4E256C3ABAAF}" destId="{7286E9BE-385D-4ED8-848B-0500C32830BC}" srcOrd="1" destOrd="0" presId="urn:microsoft.com/office/officeart/2005/8/layout/list1"/>
    <dgm:cxn modelId="{FD004DC7-7FCE-4C59-8560-B861D55E6D07}" type="presParOf" srcId="{1CB03D19-10A4-4A2D-969A-4E256C3ABAAF}" destId="{4796304F-5FF2-4DE6-B30A-AD151F240F16}"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89E7C6-CD74-4CC5-BDF2-4FCF53959F6E}"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9CBE6A8D-2C4C-4A40-9F8B-2EC4C7C10366}">
      <dgm:prSet phldrT="[Text]" custT="1"/>
      <dgm:spPr/>
      <dgm:t>
        <a:bodyPr/>
        <a:lstStyle/>
        <a:p>
          <a:pPr algn="ctr"/>
          <a:r>
            <a:rPr lang="en-US" sz="2400" b="1" dirty="0">
              <a:effectLst>
                <a:outerShdw blurRad="38100" dist="38100" dir="2700000" algn="tl">
                  <a:srgbClr val="000000">
                    <a:alpha val="43137"/>
                  </a:srgbClr>
                </a:outerShdw>
              </a:effectLst>
            </a:rPr>
            <a:t>Sharing Diodes</a:t>
          </a:r>
        </a:p>
      </dgm:t>
    </dgm:pt>
    <dgm:pt modelId="{26F02BB0-88CD-4460-8B4A-9B86819F7A0B}" type="parTrans" cxnId="{B5579B44-851A-43E7-97D7-B3C2710B4D62}">
      <dgm:prSet/>
      <dgm:spPr/>
      <dgm:t>
        <a:bodyPr/>
        <a:lstStyle/>
        <a:p>
          <a:endParaRPr lang="en-US"/>
        </a:p>
      </dgm:t>
    </dgm:pt>
    <dgm:pt modelId="{32CEA214-82C2-432E-99CC-0135FAAD439C}" type="sibTrans" cxnId="{B5579B44-851A-43E7-97D7-B3C2710B4D62}">
      <dgm:prSet/>
      <dgm:spPr/>
      <dgm:t>
        <a:bodyPr/>
        <a:lstStyle/>
        <a:p>
          <a:endParaRPr lang="en-US"/>
        </a:p>
      </dgm:t>
    </dgm:pt>
    <dgm:pt modelId="{A88F0FF1-5AB5-4595-896D-70D3E2D0A327}">
      <dgm:prSet phldrT="[Text]" custT="1"/>
      <dgm:spPr/>
      <dgm:t>
        <a:bodyPr/>
        <a:lstStyle/>
        <a:p>
          <a:r>
            <a:rPr lang="en-US" sz="1100" b="1" dirty="0">
              <a:effectLst>
                <a:outerShdw blurRad="38100" dist="38100" dir="2700000" algn="tl">
                  <a:srgbClr val="000000">
                    <a:alpha val="43137"/>
                  </a:srgbClr>
                </a:outerShdw>
              </a:effectLst>
            </a:rPr>
            <a:t>Common Drive DC Bus</a:t>
          </a:r>
        </a:p>
      </dgm:t>
    </dgm:pt>
    <dgm:pt modelId="{E758ADBB-B8FF-4685-9C94-C7B81BBE565D}" type="parTrans" cxnId="{9B60D9CA-BFF0-42E9-B85F-9C93D1040A82}">
      <dgm:prSet/>
      <dgm:spPr/>
      <dgm:t>
        <a:bodyPr/>
        <a:lstStyle/>
        <a:p>
          <a:endParaRPr lang="en-US"/>
        </a:p>
      </dgm:t>
    </dgm:pt>
    <dgm:pt modelId="{BC71701D-3F03-4982-B67C-A3FE53B1DDF1}" type="sibTrans" cxnId="{9B60D9CA-BFF0-42E9-B85F-9C93D1040A82}">
      <dgm:prSet/>
      <dgm:spPr/>
      <dgm:t>
        <a:bodyPr/>
        <a:lstStyle/>
        <a:p>
          <a:endParaRPr lang="en-US"/>
        </a:p>
      </dgm:t>
    </dgm:pt>
    <dgm:pt modelId="{7419945A-D50E-451F-915D-8399DE8727CF}">
      <dgm:prSet phldrT="[Text]" custT="1"/>
      <dgm:spPr/>
      <dgm:t>
        <a:bodyPr/>
        <a:lstStyle/>
        <a:p>
          <a:r>
            <a:rPr lang="en-US" sz="1100" b="1" dirty="0">
              <a:effectLst>
                <a:outerShdw blurRad="38100" dist="38100" dir="2700000" algn="tl">
                  <a:srgbClr val="000000">
                    <a:alpha val="43137"/>
                  </a:srgbClr>
                </a:outerShdw>
              </a:effectLst>
            </a:rPr>
            <a:t>M3345CBM</a:t>
          </a:r>
        </a:p>
      </dgm:t>
    </dgm:pt>
    <dgm:pt modelId="{FD800B46-AAA4-417B-801B-6D090E8E76AF}" type="parTrans" cxnId="{15DD5716-47E4-43F9-BD47-FF5CD41A2B25}">
      <dgm:prSet/>
      <dgm:spPr/>
      <dgm:t>
        <a:bodyPr/>
        <a:lstStyle/>
        <a:p>
          <a:endParaRPr lang="en-US"/>
        </a:p>
      </dgm:t>
    </dgm:pt>
    <dgm:pt modelId="{905502F4-D680-493B-8E10-6A0B53BD17CE}" type="sibTrans" cxnId="{15DD5716-47E4-43F9-BD47-FF5CD41A2B25}">
      <dgm:prSet/>
      <dgm:spPr/>
      <dgm:t>
        <a:bodyPr/>
        <a:lstStyle/>
        <a:p>
          <a:endParaRPr lang="en-US"/>
        </a:p>
      </dgm:t>
    </dgm:pt>
    <dgm:pt modelId="{BC111BDA-0467-4C4D-94BA-4C2CCDBD57B7}">
      <dgm:prSet phldrT="[Text]" custT="1"/>
      <dgm:spPr/>
      <dgm:t>
        <a:bodyPr/>
        <a:lstStyle/>
        <a:p>
          <a:r>
            <a:rPr lang="en-US" sz="1100" b="1" dirty="0">
              <a:effectLst>
                <a:outerShdw blurRad="38100" dist="38100" dir="2700000" algn="tl">
                  <a:srgbClr val="000000">
                    <a:alpha val="43137"/>
                  </a:srgbClr>
                </a:outerShdw>
              </a:effectLst>
            </a:rPr>
            <a:t>Separate AC Feeds For Each Drive Rectifier </a:t>
          </a:r>
        </a:p>
      </dgm:t>
    </dgm:pt>
    <dgm:pt modelId="{70901821-AB8F-425D-B7A4-F85FACA80A9B}" type="parTrans" cxnId="{DDB4C783-9ACE-4CDA-9BD6-73D763CA86A0}">
      <dgm:prSet/>
      <dgm:spPr/>
      <dgm:t>
        <a:bodyPr/>
        <a:lstStyle/>
        <a:p>
          <a:endParaRPr lang="en-US"/>
        </a:p>
      </dgm:t>
    </dgm:pt>
    <dgm:pt modelId="{38220131-60F9-4F07-862D-DA7E43CA208A}" type="sibTrans" cxnId="{DDB4C783-9ACE-4CDA-9BD6-73D763CA86A0}">
      <dgm:prSet/>
      <dgm:spPr/>
      <dgm:t>
        <a:bodyPr/>
        <a:lstStyle/>
        <a:p>
          <a:endParaRPr lang="en-US"/>
        </a:p>
      </dgm:t>
    </dgm:pt>
    <dgm:pt modelId="{B0897007-7027-4B5F-BA63-2722639187A2}">
      <dgm:prSet phldrT="[Text]" custT="1"/>
      <dgm:spPr/>
      <dgm:t>
        <a:bodyPr/>
        <a:lstStyle/>
        <a:p>
          <a:r>
            <a:rPr lang="en-US" sz="1100" b="1" dirty="0">
              <a:effectLst>
                <a:outerShdw blurRad="38100" dist="38100" dir="2700000" algn="tl">
                  <a:srgbClr val="000000">
                    <a:alpha val="43137"/>
                  </a:srgbClr>
                </a:outerShdw>
              </a:effectLst>
            </a:rPr>
            <a:t>Diode Drops on DC+ and DC</a:t>
          </a:r>
        </a:p>
      </dgm:t>
    </dgm:pt>
    <dgm:pt modelId="{C08C4C81-190E-468A-899B-EF64F54BCDBE}" type="parTrans" cxnId="{5FA56243-6491-4EE5-8FA8-378BE397502C}">
      <dgm:prSet/>
      <dgm:spPr/>
      <dgm:t>
        <a:bodyPr/>
        <a:lstStyle/>
        <a:p>
          <a:endParaRPr lang="en-US"/>
        </a:p>
      </dgm:t>
    </dgm:pt>
    <dgm:pt modelId="{CBAA1530-F193-4316-9A96-91667A6F0872}" type="sibTrans" cxnId="{5FA56243-6491-4EE5-8FA8-378BE397502C}">
      <dgm:prSet/>
      <dgm:spPr/>
      <dgm:t>
        <a:bodyPr/>
        <a:lstStyle/>
        <a:p>
          <a:endParaRPr lang="en-US"/>
        </a:p>
      </dgm:t>
    </dgm:pt>
    <dgm:pt modelId="{3343DCBE-CA81-4F4D-8B66-A9FBC88DB417}">
      <dgm:prSet phldrT="[Text]" custT="1"/>
      <dgm:spPr/>
      <dgm:t>
        <a:bodyPr/>
        <a:lstStyle/>
        <a:p>
          <a:r>
            <a:rPr lang="en-US" sz="1100" b="1" dirty="0">
              <a:effectLst>
                <a:outerShdw blurRad="38100" dist="38100" dir="2700000" algn="tl">
                  <a:srgbClr val="000000">
                    <a:alpha val="43137"/>
                  </a:srgbClr>
                </a:outerShdw>
              </a:effectLst>
            </a:rPr>
            <a:t>Diodes Help Control Circulating Currents From Larger Drives For Protecting Smaller Drives on DC Bus During Pre-charge</a:t>
          </a:r>
        </a:p>
      </dgm:t>
    </dgm:pt>
    <dgm:pt modelId="{7813CEE5-8469-4570-845B-F5114D32E954}" type="parTrans" cxnId="{297A8E43-9E88-49F0-B79E-EEB2AE692684}">
      <dgm:prSet/>
      <dgm:spPr/>
      <dgm:t>
        <a:bodyPr/>
        <a:lstStyle/>
        <a:p>
          <a:endParaRPr lang="en-US"/>
        </a:p>
      </dgm:t>
    </dgm:pt>
    <dgm:pt modelId="{1B6F8F1A-61C8-481F-9AC8-FC0EC24B992D}" type="sibTrans" cxnId="{297A8E43-9E88-49F0-B79E-EEB2AE692684}">
      <dgm:prSet/>
      <dgm:spPr/>
      <dgm:t>
        <a:bodyPr/>
        <a:lstStyle/>
        <a:p>
          <a:endParaRPr lang="en-US"/>
        </a:p>
      </dgm:t>
    </dgm:pt>
    <dgm:pt modelId="{D99A6A3C-E20E-4150-88C5-FF3A98FA5E8C}">
      <dgm:prSet phldrT="[Text]" custT="1"/>
      <dgm:spPr/>
      <dgm:t>
        <a:bodyPr/>
        <a:lstStyle/>
        <a:p>
          <a:r>
            <a:rPr lang="en-US" sz="1100" b="1" dirty="0">
              <a:effectLst>
                <a:outerShdw blurRad="38100" dist="38100" dir="2700000" algn="tl">
                  <a:srgbClr val="000000">
                    <a:alpha val="43137"/>
                  </a:srgbClr>
                </a:outerShdw>
              </a:effectLst>
            </a:rPr>
            <a:t>Single Over Voltage or Under Voltage Solution Can Cover Total Of Drives On The Common Bus</a:t>
          </a:r>
        </a:p>
      </dgm:t>
    </dgm:pt>
    <dgm:pt modelId="{9A8A77E2-6FC4-4365-BD7A-28E2BE05C2C7}" type="parTrans" cxnId="{D0A2E38C-7B5B-4AC8-AF45-1F68BB47457D}">
      <dgm:prSet/>
      <dgm:spPr/>
      <dgm:t>
        <a:bodyPr/>
        <a:lstStyle/>
        <a:p>
          <a:endParaRPr lang="en-US"/>
        </a:p>
      </dgm:t>
    </dgm:pt>
    <dgm:pt modelId="{2B1935EB-8013-4BAE-A64E-A6E05E334E0F}" type="sibTrans" cxnId="{D0A2E38C-7B5B-4AC8-AF45-1F68BB47457D}">
      <dgm:prSet/>
      <dgm:spPr/>
      <dgm:t>
        <a:bodyPr/>
        <a:lstStyle/>
        <a:p>
          <a:endParaRPr lang="en-US"/>
        </a:p>
      </dgm:t>
    </dgm:pt>
    <dgm:pt modelId="{731DDB77-1139-4C61-8F3C-6549F2D654A9}" type="pres">
      <dgm:prSet presAssocID="{EF89E7C6-CD74-4CC5-BDF2-4FCF53959F6E}" presName="linear" presStyleCnt="0">
        <dgm:presLayoutVars>
          <dgm:dir/>
          <dgm:animLvl val="lvl"/>
          <dgm:resizeHandles val="exact"/>
        </dgm:presLayoutVars>
      </dgm:prSet>
      <dgm:spPr/>
    </dgm:pt>
    <dgm:pt modelId="{FCB98CDB-2CD0-473D-8D81-0EB5F84DFE74}" type="pres">
      <dgm:prSet presAssocID="{9CBE6A8D-2C4C-4A40-9F8B-2EC4C7C10366}" presName="parentLin" presStyleCnt="0"/>
      <dgm:spPr/>
    </dgm:pt>
    <dgm:pt modelId="{E5B48134-ECF0-490B-B8EE-3E1B8FC35B50}" type="pres">
      <dgm:prSet presAssocID="{9CBE6A8D-2C4C-4A40-9F8B-2EC4C7C10366}" presName="parentLeftMargin" presStyleLbl="node1" presStyleIdx="0" presStyleCnt="1"/>
      <dgm:spPr/>
    </dgm:pt>
    <dgm:pt modelId="{ED98B5EC-B31A-4CC1-A103-377785298E81}" type="pres">
      <dgm:prSet presAssocID="{9CBE6A8D-2C4C-4A40-9F8B-2EC4C7C10366}" presName="parentText" presStyleLbl="node1" presStyleIdx="0" presStyleCnt="1" custScaleY="20496" custLinFactX="2703" custLinFactNeighborX="100000" custLinFactNeighborY="-32109">
        <dgm:presLayoutVars>
          <dgm:chMax val="0"/>
          <dgm:bulletEnabled val="1"/>
        </dgm:presLayoutVars>
      </dgm:prSet>
      <dgm:spPr/>
    </dgm:pt>
    <dgm:pt modelId="{941E3BF2-C3F8-412D-BBA4-85147B396230}" type="pres">
      <dgm:prSet presAssocID="{9CBE6A8D-2C4C-4A40-9F8B-2EC4C7C10366}" presName="negativeSpace" presStyleCnt="0"/>
      <dgm:spPr/>
    </dgm:pt>
    <dgm:pt modelId="{4B2D2E25-99FF-4309-9778-5D15F33E77BA}" type="pres">
      <dgm:prSet presAssocID="{9CBE6A8D-2C4C-4A40-9F8B-2EC4C7C10366}" presName="childText" presStyleLbl="conFgAcc1" presStyleIdx="0" presStyleCnt="1" custScaleY="68668" custLinFactNeighborX="-3635" custLinFactNeighborY="2758">
        <dgm:presLayoutVars>
          <dgm:bulletEnabled val="1"/>
        </dgm:presLayoutVars>
      </dgm:prSet>
      <dgm:spPr/>
    </dgm:pt>
  </dgm:ptLst>
  <dgm:cxnLst>
    <dgm:cxn modelId="{EDC48306-2809-48EE-A395-889D8DD5414F}" type="presOf" srcId="{B0897007-7027-4B5F-BA63-2722639187A2}" destId="{4B2D2E25-99FF-4309-9778-5D15F33E77BA}" srcOrd="0" destOrd="3" presId="urn:microsoft.com/office/officeart/2005/8/layout/list1"/>
    <dgm:cxn modelId="{15DD5716-47E4-43F9-BD47-FF5CD41A2B25}" srcId="{9CBE6A8D-2C4C-4A40-9F8B-2EC4C7C10366}" destId="{7419945A-D50E-451F-915D-8399DE8727CF}" srcOrd="0" destOrd="0" parTransId="{FD800B46-AAA4-417B-801B-6D090E8E76AF}" sibTransId="{905502F4-D680-493B-8E10-6A0B53BD17CE}"/>
    <dgm:cxn modelId="{5FA56243-6491-4EE5-8FA8-378BE397502C}" srcId="{9CBE6A8D-2C4C-4A40-9F8B-2EC4C7C10366}" destId="{B0897007-7027-4B5F-BA63-2722639187A2}" srcOrd="3" destOrd="0" parTransId="{C08C4C81-190E-468A-899B-EF64F54BCDBE}" sibTransId="{CBAA1530-F193-4316-9A96-91667A6F0872}"/>
    <dgm:cxn modelId="{297A8E43-9E88-49F0-B79E-EEB2AE692684}" srcId="{9CBE6A8D-2C4C-4A40-9F8B-2EC4C7C10366}" destId="{3343DCBE-CA81-4F4D-8B66-A9FBC88DB417}" srcOrd="4" destOrd="0" parTransId="{7813CEE5-8469-4570-845B-F5114D32E954}" sibTransId="{1B6F8F1A-61C8-481F-9AC8-FC0EC24B992D}"/>
    <dgm:cxn modelId="{B5579B44-851A-43E7-97D7-B3C2710B4D62}" srcId="{EF89E7C6-CD74-4CC5-BDF2-4FCF53959F6E}" destId="{9CBE6A8D-2C4C-4A40-9F8B-2EC4C7C10366}" srcOrd="0" destOrd="0" parTransId="{26F02BB0-88CD-4460-8B4A-9B86819F7A0B}" sibTransId="{32CEA214-82C2-432E-99CC-0135FAAD439C}"/>
    <dgm:cxn modelId="{F399044D-1186-40BD-B2CD-F3044CEA7542}" type="presOf" srcId="{3343DCBE-CA81-4F4D-8B66-A9FBC88DB417}" destId="{4B2D2E25-99FF-4309-9778-5D15F33E77BA}" srcOrd="0" destOrd="4" presId="urn:microsoft.com/office/officeart/2005/8/layout/list1"/>
    <dgm:cxn modelId="{4B00E054-CBF6-4AD3-ABA5-3BA73E1B9D7A}" type="presOf" srcId="{BC111BDA-0467-4C4D-94BA-4C2CCDBD57B7}" destId="{4B2D2E25-99FF-4309-9778-5D15F33E77BA}" srcOrd="0" destOrd="1" presId="urn:microsoft.com/office/officeart/2005/8/layout/list1"/>
    <dgm:cxn modelId="{646B0C58-8477-4AB0-A77B-ACE3E910E4F8}" type="presOf" srcId="{EF89E7C6-CD74-4CC5-BDF2-4FCF53959F6E}" destId="{731DDB77-1139-4C61-8F3C-6549F2D654A9}" srcOrd="0" destOrd="0" presId="urn:microsoft.com/office/officeart/2005/8/layout/list1"/>
    <dgm:cxn modelId="{DDB4C783-9ACE-4CDA-9BD6-73D763CA86A0}" srcId="{9CBE6A8D-2C4C-4A40-9F8B-2EC4C7C10366}" destId="{BC111BDA-0467-4C4D-94BA-4C2CCDBD57B7}" srcOrd="1" destOrd="0" parTransId="{70901821-AB8F-425D-B7A4-F85FACA80A9B}" sibTransId="{38220131-60F9-4F07-862D-DA7E43CA208A}"/>
    <dgm:cxn modelId="{D0A2E38C-7B5B-4AC8-AF45-1F68BB47457D}" srcId="{9CBE6A8D-2C4C-4A40-9F8B-2EC4C7C10366}" destId="{D99A6A3C-E20E-4150-88C5-FF3A98FA5E8C}" srcOrd="5" destOrd="0" parTransId="{9A8A77E2-6FC4-4365-BD7A-28E2BE05C2C7}" sibTransId="{2B1935EB-8013-4BAE-A64E-A6E05E334E0F}"/>
    <dgm:cxn modelId="{E4F4A191-2E7A-4702-82A1-81255437B7F4}" type="presOf" srcId="{A88F0FF1-5AB5-4595-896D-70D3E2D0A327}" destId="{4B2D2E25-99FF-4309-9778-5D15F33E77BA}" srcOrd="0" destOrd="2" presId="urn:microsoft.com/office/officeart/2005/8/layout/list1"/>
    <dgm:cxn modelId="{E4AD92C5-84EB-4ACD-A108-A52C3561194B}" type="presOf" srcId="{7419945A-D50E-451F-915D-8399DE8727CF}" destId="{4B2D2E25-99FF-4309-9778-5D15F33E77BA}" srcOrd="0" destOrd="0" presId="urn:microsoft.com/office/officeart/2005/8/layout/list1"/>
    <dgm:cxn modelId="{9B60D9CA-BFF0-42E9-B85F-9C93D1040A82}" srcId="{9CBE6A8D-2C4C-4A40-9F8B-2EC4C7C10366}" destId="{A88F0FF1-5AB5-4595-896D-70D3E2D0A327}" srcOrd="2" destOrd="0" parTransId="{E758ADBB-B8FF-4685-9C94-C7B81BBE565D}" sibTransId="{BC71701D-3F03-4982-B67C-A3FE53B1DDF1}"/>
    <dgm:cxn modelId="{86F1A1DF-4885-49EB-91F5-F0681890554E}" type="presOf" srcId="{9CBE6A8D-2C4C-4A40-9F8B-2EC4C7C10366}" destId="{ED98B5EC-B31A-4CC1-A103-377785298E81}" srcOrd="1" destOrd="0" presId="urn:microsoft.com/office/officeart/2005/8/layout/list1"/>
    <dgm:cxn modelId="{6AB2ECE9-3B58-494E-ADC5-BD835A67B7E9}" type="presOf" srcId="{D99A6A3C-E20E-4150-88C5-FF3A98FA5E8C}" destId="{4B2D2E25-99FF-4309-9778-5D15F33E77BA}" srcOrd="0" destOrd="5" presId="urn:microsoft.com/office/officeart/2005/8/layout/list1"/>
    <dgm:cxn modelId="{D7C202EF-4C8D-4CC6-8A08-16D33273D999}" type="presOf" srcId="{9CBE6A8D-2C4C-4A40-9F8B-2EC4C7C10366}" destId="{E5B48134-ECF0-490B-B8EE-3E1B8FC35B50}" srcOrd="0" destOrd="0" presId="urn:microsoft.com/office/officeart/2005/8/layout/list1"/>
    <dgm:cxn modelId="{D403B9E4-713F-4C00-806B-060E9442715A}" type="presParOf" srcId="{731DDB77-1139-4C61-8F3C-6549F2D654A9}" destId="{FCB98CDB-2CD0-473D-8D81-0EB5F84DFE74}" srcOrd="0" destOrd="0" presId="urn:microsoft.com/office/officeart/2005/8/layout/list1"/>
    <dgm:cxn modelId="{B3304CD6-1C92-41E6-94DC-C51F70D5B603}" type="presParOf" srcId="{FCB98CDB-2CD0-473D-8D81-0EB5F84DFE74}" destId="{E5B48134-ECF0-490B-B8EE-3E1B8FC35B50}" srcOrd="0" destOrd="0" presId="urn:microsoft.com/office/officeart/2005/8/layout/list1"/>
    <dgm:cxn modelId="{A348642B-63AF-46D7-9457-492B1F51527A}" type="presParOf" srcId="{FCB98CDB-2CD0-473D-8D81-0EB5F84DFE74}" destId="{ED98B5EC-B31A-4CC1-A103-377785298E81}" srcOrd="1" destOrd="0" presId="urn:microsoft.com/office/officeart/2005/8/layout/list1"/>
    <dgm:cxn modelId="{1A3F6422-A840-4B4D-B044-9C919B6D184C}" type="presParOf" srcId="{731DDB77-1139-4C61-8F3C-6549F2D654A9}" destId="{941E3BF2-C3F8-412D-BBA4-85147B396230}" srcOrd="1" destOrd="0" presId="urn:microsoft.com/office/officeart/2005/8/layout/list1"/>
    <dgm:cxn modelId="{CA7942A8-67F0-4A38-8872-CCF0896FEEE6}" type="presParOf" srcId="{731DDB77-1139-4C61-8F3C-6549F2D654A9}" destId="{4B2D2E25-99FF-4309-9778-5D15F33E77BA}"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13BACB-2C5E-4C4F-A798-A2A6EE65961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9EE87C1C-DDF4-4FB0-978D-FFD5DC1740DF}">
      <dgm:prSet custT="1"/>
      <dgm:spPr/>
      <dgm:t>
        <a:bodyPr/>
        <a:lstStyle/>
        <a:p>
          <a:pPr algn="ctr"/>
          <a:r>
            <a:rPr lang="en-US" sz="1200" b="1" dirty="0">
              <a:effectLst>
                <a:outerShdw blurRad="38100" dist="38100" dir="2700000" algn="tl">
                  <a:srgbClr val="000000">
                    <a:alpha val="43137"/>
                  </a:srgbClr>
                </a:outerShdw>
              </a:effectLst>
            </a:rPr>
            <a:t>What Bonitron Needs To Know for a DC Bus Over Voltage Management Solution</a:t>
          </a:r>
        </a:p>
      </dgm:t>
    </dgm:pt>
    <dgm:pt modelId="{9E016051-6E83-4494-AB63-175271BA5F18}" type="parTrans" cxnId="{8AA434FC-6F3E-490F-8A4D-D56C82101D22}">
      <dgm:prSet/>
      <dgm:spPr/>
      <dgm:t>
        <a:bodyPr/>
        <a:lstStyle/>
        <a:p>
          <a:endParaRPr lang="en-US"/>
        </a:p>
      </dgm:t>
    </dgm:pt>
    <dgm:pt modelId="{D3B53DAC-055D-4B90-80C1-8A5C0DE701E9}" type="sibTrans" cxnId="{8AA434FC-6F3E-490F-8A4D-D56C82101D22}">
      <dgm:prSet/>
      <dgm:spPr/>
      <dgm:t>
        <a:bodyPr/>
        <a:lstStyle/>
        <a:p>
          <a:endParaRPr lang="en-US"/>
        </a:p>
      </dgm:t>
    </dgm:pt>
    <dgm:pt modelId="{5CFC068F-BA36-4397-86D1-3C4BB488F241}">
      <dgm:prSet custT="1"/>
      <dgm:spPr/>
      <dgm:t>
        <a:bodyPr/>
        <a:lstStyle/>
        <a:p>
          <a:pPr algn="l"/>
          <a:r>
            <a:rPr lang="en-US" sz="1400" b="1" dirty="0">
              <a:effectLst>
                <a:outerShdw blurRad="38100" dist="38100" dir="2700000" algn="tl">
                  <a:srgbClr val="000000">
                    <a:alpha val="43137"/>
                  </a:srgbClr>
                </a:outerShdw>
              </a:effectLst>
            </a:rPr>
            <a:t>AC Line Voltage</a:t>
          </a:r>
          <a:endParaRPr lang="en-US" sz="1600" b="1" dirty="0">
            <a:effectLst>
              <a:outerShdw blurRad="38100" dist="38100" dir="2700000" algn="tl">
                <a:srgbClr val="000000">
                  <a:alpha val="43137"/>
                </a:srgbClr>
              </a:outerShdw>
            </a:effectLst>
          </a:endParaRPr>
        </a:p>
      </dgm:t>
    </dgm:pt>
    <dgm:pt modelId="{61A68DA4-6D0A-473B-AB6C-88FD17D62264}" type="parTrans" cxnId="{213F0ED8-2167-414A-BAEE-E93B9B06D04D}">
      <dgm:prSet/>
      <dgm:spPr/>
      <dgm:t>
        <a:bodyPr/>
        <a:lstStyle/>
        <a:p>
          <a:endParaRPr lang="en-US"/>
        </a:p>
      </dgm:t>
    </dgm:pt>
    <dgm:pt modelId="{FBA9F70E-7D03-4687-B98D-785066E7D924}" type="sibTrans" cxnId="{213F0ED8-2167-414A-BAEE-E93B9B06D04D}">
      <dgm:prSet/>
      <dgm:spPr/>
      <dgm:t>
        <a:bodyPr/>
        <a:lstStyle/>
        <a:p>
          <a:endParaRPr lang="en-US"/>
        </a:p>
      </dgm:t>
    </dgm:pt>
    <dgm:pt modelId="{0764518D-DB53-4AE8-A2BD-AB2B0396E6B8}">
      <dgm:prSet custT="1"/>
      <dgm:spPr/>
      <dgm:t>
        <a:bodyPr/>
        <a:lstStyle/>
        <a:p>
          <a:pPr algn="l"/>
          <a:r>
            <a:rPr lang="en-US" sz="1400" b="1" dirty="0">
              <a:effectLst>
                <a:outerShdw blurRad="38100" dist="38100" dir="2700000" algn="tl">
                  <a:srgbClr val="000000">
                    <a:alpha val="43137"/>
                  </a:srgbClr>
                </a:outerShdw>
              </a:effectLst>
            </a:rPr>
            <a:t>Drive Hp or Hps or kW</a:t>
          </a:r>
        </a:p>
      </dgm:t>
    </dgm:pt>
    <dgm:pt modelId="{6DB4EDE2-A8FC-49B0-9E60-07AEF9E2A659}" type="parTrans" cxnId="{4C3B5842-F1F8-4EEA-ACC2-2B608A78AFA2}">
      <dgm:prSet/>
      <dgm:spPr/>
      <dgm:t>
        <a:bodyPr/>
        <a:lstStyle/>
        <a:p>
          <a:endParaRPr lang="en-US"/>
        </a:p>
      </dgm:t>
    </dgm:pt>
    <dgm:pt modelId="{35313395-91E9-47A7-AB7F-63D67EF9C5E2}" type="sibTrans" cxnId="{4C3B5842-F1F8-4EEA-ACC2-2B608A78AFA2}">
      <dgm:prSet/>
      <dgm:spPr/>
      <dgm:t>
        <a:bodyPr/>
        <a:lstStyle/>
        <a:p>
          <a:endParaRPr lang="en-US"/>
        </a:p>
      </dgm:t>
    </dgm:pt>
    <dgm:pt modelId="{413D5A61-94EE-4CAA-816A-C824E08DD405}">
      <dgm:prSet custT="1"/>
      <dgm:spPr/>
      <dgm:t>
        <a:bodyPr/>
        <a:lstStyle/>
        <a:p>
          <a:pPr algn="l"/>
          <a:r>
            <a:rPr lang="en-US" sz="1400" b="1" dirty="0">
              <a:effectLst>
                <a:outerShdw blurRad="38100" dist="38100" dir="2700000" algn="tl">
                  <a:srgbClr val="000000">
                    <a:alpha val="43137"/>
                  </a:srgbClr>
                </a:outerShdw>
              </a:effectLst>
            </a:rPr>
            <a:t>Braking Duty Cycle or Overhauling Period Time In Relation to One Process Cycle in Percentage? </a:t>
          </a:r>
        </a:p>
      </dgm:t>
    </dgm:pt>
    <dgm:pt modelId="{E1FC83D9-A57A-4B4A-92B8-07D85F687FF5}" type="parTrans" cxnId="{67AC2AEF-C228-492D-9F68-D83E8F922B33}">
      <dgm:prSet/>
      <dgm:spPr/>
      <dgm:t>
        <a:bodyPr/>
        <a:lstStyle/>
        <a:p>
          <a:endParaRPr lang="en-US"/>
        </a:p>
      </dgm:t>
    </dgm:pt>
    <dgm:pt modelId="{4F6C1346-01F2-4903-A5BD-FE61F9943625}" type="sibTrans" cxnId="{67AC2AEF-C228-492D-9F68-D83E8F922B33}">
      <dgm:prSet/>
      <dgm:spPr/>
      <dgm:t>
        <a:bodyPr/>
        <a:lstStyle/>
        <a:p>
          <a:endParaRPr lang="en-US"/>
        </a:p>
      </dgm:t>
    </dgm:pt>
    <dgm:pt modelId="{BF55B8EB-3025-4299-9590-13307A5F8993}">
      <dgm:prSet custT="1"/>
      <dgm:spPr/>
      <dgm:t>
        <a:bodyPr/>
        <a:lstStyle/>
        <a:p>
          <a:pPr algn="l"/>
          <a:r>
            <a:rPr lang="en-US" sz="1400" b="1" dirty="0">
              <a:effectLst>
                <a:outerShdw blurRad="38100" dist="38100" dir="2700000" algn="tl">
                  <a:srgbClr val="000000">
                    <a:alpha val="43137"/>
                  </a:srgbClr>
                </a:outerShdw>
              </a:effectLst>
            </a:rPr>
            <a:t>Common Bus Drives or Stand Alone?</a:t>
          </a:r>
        </a:p>
      </dgm:t>
    </dgm:pt>
    <dgm:pt modelId="{A5945EAC-9801-4027-836F-843072EE4237}" type="parTrans" cxnId="{F5494C3C-A599-4B34-951C-F2AFBB7478D6}">
      <dgm:prSet/>
      <dgm:spPr/>
      <dgm:t>
        <a:bodyPr/>
        <a:lstStyle/>
        <a:p>
          <a:endParaRPr lang="en-US"/>
        </a:p>
      </dgm:t>
    </dgm:pt>
    <dgm:pt modelId="{2364F409-BD5F-4952-9071-77A5EDC3D150}" type="sibTrans" cxnId="{F5494C3C-A599-4B34-951C-F2AFBB7478D6}">
      <dgm:prSet/>
      <dgm:spPr/>
      <dgm:t>
        <a:bodyPr/>
        <a:lstStyle/>
        <a:p>
          <a:endParaRPr lang="en-US"/>
        </a:p>
      </dgm:t>
    </dgm:pt>
    <dgm:pt modelId="{C5871FE9-2406-4767-A158-D667C8DF04E9}">
      <dgm:prSet custT="1"/>
      <dgm:spPr/>
      <dgm:t>
        <a:bodyPr/>
        <a:lstStyle/>
        <a:p>
          <a:pPr algn="l"/>
          <a:r>
            <a:rPr lang="en-US" sz="1400" b="1" dirty="0">
              <a:effectLst>
                <a:outerShdw blurRad="38100" dist="38100" dir="2700000" algn="tl">
                  <a:srgbClr val="000000">
                    <a:alpha val="43137"/>
                  </a:srgbClr>
                </a:outerShdw>
              </a:effectLst>
            </a:rPr>
            <a:t>Peak Braking Power (Braking Torque)?</a:t>
          </a:r>
        </a:p>
      </dgm:t>
    </dgm:pt>
    <dgm:pt modelId="{B5078F28-A3BE-4764-86CE-1E6AFAC6674D}" type="parTrans" cxnId="{4D8BEE3A-8157-4B6A-8770-F2E978A15056}">
      <dgm:prSet/>
      <dgm:spPr/>
      <dgm:t>
        <a:bodyPr/>
        <a:lstStyle/>
        <a:p>
          <a:endParaRPr lang="en-US"/>
        </a:p>
      </dgm:t>
    </dgm:pt>
    <dgm:pt modelId="{64FABACE-A9C6-491F-9A7D-DAAC40AD7D2A}" type="sibTrans" cxnId="{4D8BEE3A-8157-4B6A-8770-F2E978A15056}">
      <dgm:prSet/>
      <dgm:spPr/>
      <dgm:t>
        <a:bodyPr/>
        <a:lstStyle/>
        <a:p>
          <a:endParaRPr lang="en-US"/>
        </a:p>
      </dgm:t>
    </dgm:pt>
    <dgm:pt modelId="{A6A29CE1-3A1D-497B-A629-CC780550F90F}">
      <dgm:prSet custT="1"/>
      <dgm:spPr/>
      <dgm:t>
        <a:bodyPr/>
        <a:lstStyle/>
        <a:p>
          <a:pPr algn="l"/>
          <a:r>
            <a:rPr lang="en-US" sz="1400" b="1" dirty="0">
              <a:effectLst>
                <a:outerShdw blurRad="38100" dist="38100" dir="2700000" algn="tl">
                  <a:srgbClr val="000000">
                    <a:alpha val="43137"/>
                  </a:srgbClr>
                </a:outerShdw>
              </a:effectLst>
            </a:rPr>
            <a:t>Internal Braking Transistors Minimum Ohm Value?</a:t>
          </a:r>
        </a:p>
      </dgm:t>
    </dgm:pt>
    <dgm:pt modelId="{959EC985-C83C-49B6-823E-F248D108677C}" type="parTrans" cxnId="{E0B75CFC-5DB5-4638-BD99-FE8DAEC3AE71}">
      <dgm:prSet/>
      <dgm:spPr/>
      <dgm:t>
        <a:bodyPr/>
        <a:lstStyle/>
        <a:p>
          <a:endParaRPr lang="en-US"/>
        </a:p>
      </dgm:t>
    </dgm:pt>
    <dgm:pt modelId="{10F3C638-CE14-45DD-A96E-04648656EFDC}" type="sibTrans" cxnId="{E0B75CFC-5DB5-4638-BD99-FE8DAEC3AE71}">
      <dgm:prSet/>
      <dgm:spPr/>
      <dgm:t>
        <a:bodyPr/>
        <a:lstStyle/>
        <a:p>
          <a:endParaRPr lang="en-US"/>
        </a:p>
      </dgm:t>
    </dgm:pt>
    <dgm:pt modelId="{57E8E788-473D-4E51-9C52-9410A6B86A73}">
      <dgm:prSet custT="1"/>
      <dgm:spPr/>
      <dgm:t>
        <a:bodyPr/>
        <a:lstStyle/>
        <a:p>
          <a:pPr algn="l"/>
          <a:r>
            <a:rPr lang="en-US" sz="1400" b="1" dirty="0">
              <a:effectLst>
                <a:outerShdw blurRad="38100" dist="38100" dir="2700000" algn="tl">
                  <a:srgbClr val="000000">
                    <a:alpha val="43137"/>
                  </a:srgbClr>
                </a:outerShdw>
              </a:effectLst>
            </a:rPr>
            <a:t>Common Bus Drives All Fed AC Separately?</a:t>
          </a:r>
        </a:p>
      </dgm:t>
    </dgm:pt>
    <dgm:pt modelId="{6089FE9B-E4E3-4C40-A6B3-1FD8577865FC}" type="parTrans" cxnId="{6FE955E5-0B14-4C1F-9BE7-FB8DBC109C02}">
      <dgm:prSet/>
      <dgm:spPr/>
      <dgm:t>
        <a:bodyPr/>
        <a:lstStyle/>
        <a:p>
          <a:endParaRPr lang="en-US"/>
        </a:p>
      </dgm:t>
    </dgm:pt>
    <dgm:pt modelId="{38854262-AB99-4D6A-8EA2-2C07B48B66DE}" type="sibTrans" cxnId="{6FE955E5-0B14-4C1F-9BE7-FB8DBC109C02}">
      <dgm:prSet/>
      <dgm:spPr/>
      <dgm:t>
        <a:bodyPr/>
        <a:lstStyle/>
        <a:p>
          <a:endParaRPr lang="en-US"/>
        </a:p>
      </dgm:t>
    </dgm:pt>
    <dgm:pt modelId="{1CB03D19-10A4-4A2D-969A-4E256C3ABAAF}" type="pres">
      <dgm:prSet presAssocID="{7713BACB-2C5E-4C4F-A798-A2A6EE659613}" presName="linear" presStyleCnt="0">
        <dgm:presLayoutVars>
          <dgm:dir/>
          <dgm:animLvl val="lvl"/>
          <dgm:resizeHandles val="exact"/>
        </dgm:presLayoutVars>
      </dgm:prSet>
      <dgm:spPr/>
    </dgm:pt>
    <dgm:pt modelId="{56435551-BE92-4A40-BE27-90DF45F18BC3}" type="pres">
      <dgm:prSet presAssocID="{9EE87C1C-DDF4-4FB0-978D-FFD5DC1740DF}" presName="parentLin" presStyleCnt="0"/>
      <dgm:spPr/>
    </dgm:pt>
    <dgm:pt modelId="{5F83043D-7F46-4E88-9B74-AA15304D0E04}" type="pres">
      <dgm:prSet presAssocID="{9EE87C1C-DDF4-4FB0-978D-FFD5DC1740DF}" presName="parentLeftMargin" presStyleLbl="node1" presStyleIdx="0" presStyleCnt="1"/>
      <dgm:spPr/>
    </dgm:pt>
    <dgm:pt modelId="{A521F728-A42F-41A1-92CD-AB48231F9B0A}" type="pres">
      <dgm:prSet presAssocID="{9EE87C1C-DDF4-4FB0-978D-FFD5DC1740DF}" presName="parentText" presStyleLbl="node1" presStyleIdx="0" presStyleCnt="1" custScaleX="93371" custScaleY="19437" custLinFactX="9679" custLinFactNeighborX="100000" custLinFactNeighborY="-35891">
        <dgm:presLayoutVars>
          <dgm:chMax val="0"/>
          <dgm:bulletEnabled val="1"/>
        </dgm:presLayoutVars>
      </dgm:prSet>
      <dgm:spPr/>
    </dgm:pt>
    <dgm:pt modelId="{7286E9BE-385D-4ED8-848B-0500C32830BC}" type="pres">
      <dgm:prSet presAssocID="{9EE87C1C-DDF4-4FB0-978D-FFD5DC1740DF}" presName="negativeSpace" presStyleCnt="0"/>
      <dgm:spPr/>
    </dgm:pt>
    <dgm:pt modelId="{4796304F-5FF2-4DE6-B30A-AD151F240F16}" type="pres">
      <dgm:prSet presAssocID="{9EE87C1C-DDF4-4FB0-978D-FFD5DC1740DF}" presName="childText" presStyleLbl="conFgAcc1" presStyleIdx="0" presStyleCnt="1" custScaleX="99638" custScaleY="67895" custLinFactNeighborX="-918" custLinFactNeighborY="3562">
        <dgm:presLayoutVars>
          <dgm:bulletEnabled val="1"/>
        </dgm:presLayoutVars>
      </dgm:prSet>
      <dgm:spPr/>
    </dgm:pt>
  </dgm:ptLst>
  <dgm:cxnLst>
    <dgm:cxn modelId="{72F6D407-E9C7-4589-8AE3-4F860FBA833A}" type="presOf" srcId="{0764518D-DB53-4AE8-A2BD-AB2B0396E6B8}" destId="{4796304F-5FF2-4DE6-B30A-AD151F240F16}" srcOrd="0" destOrd="1" presId="urn:microsoft.com/office/officeart/2005/8/layout/list1"/>
    <dgm:cxn modelId="{F1640114-1E09-40EB-80C5-015B027D13CD}" type="presOf" srcId="{9EE87C1C-DDF4-4FB0-978D-FFD5DC1740DF}" destId="{5F83043D-7F46-4E88-9B74-AA15304D0E04}" srcOrd="0" destOrd="0" presId="urn:microsoft.com/office/officeart/2005/8/layout/list1"/>
    <dgm:cxn modelId="{70545423-C696-4AA6-BA87-9B04F70B3ABE}" type="presOf" srcId="{5CFC068F-BA36-4397-86D1-3C4BB488F241}" destId="{4796304F-5FF2-4DE6-B30A-AD151F240F16}" srcOrd="0" destOrd="0" presId="urn:microsoft.com/office/officeart/2005/8/layout/list1"/>
    <dgm:cxn modelId="{6082C423-84E2-4544-8E08-1EEE2E266303}" type="presOf" srcId="{9EE87C1C-DDF4-4FB0-978D-FFD5DC1740DF}" destId="{A521F728-A42F-41A1-92CD-AB48231F9B0A}" srcOrd="1" destOrd="0" presId="urn:microsoft.com/office/officeart/2005/8/layout/list1"/>
    <dgm:cxn modelId="{4D8BEE3A-8157-4B6A-8770-F2E978A15056}" srcId="{9EE87C1C-DDF4-4FB0-978D-FFD5DC1740DF}" destId="{C5871FE9-2406-4767-A158-D667C8DF04E9}" srcOrd="3" destOrd="0" parTransId="{B5078F28-A3BE-4764-86CE-1E6AFAC6674D}" sibTransId="{64FABACE-A9C6-491F-9A7D-DAAC40AD7D2A}"/>
    <dgm:cxn modelId="{F5494C3C-A599-4B34-951C-F2AFBB7478D6}" srcId="{9EE87C1C-DDF4-4FB0-978D-FFD5DC1740DF}" destId="{BF55B8EB-3025-4299-9590-13307A5F8993}" srcOrd="4" destOrd="0" parTransId="{A5945EAC-9801-4027-836F-843072EE4237}" sibTransId="{2364F409-BD5F-4952-9071-77A5EDC3D150}"/>
    <dgm:cxn modelId="{4E242241-8E41-4AC1-BB7D-216FD4E85164}" type="presOf" srcId="{C5871FE9-2406-4767-A158-D667C8DF04E9}" destId="{4796304F-5FF2-4DE6-B30A-AD151F240F16}" srcOrd="0" destOrd="3" presId="urn:microsoft.com/office/officeart/2005/8/layout/list1"/>
    <dgm:cxn modelId="{4C3B5842-F1F8-4EEA-ACC2-2B608A78AFA2}" srcId="{9EE87C1C-DDF4-4FB0-978D-FFD5DC1740DF}" destId="{0764518D-DB53-4AE8-A2BD-AB2B0396E6B8}" srcOrd="1" destOrd="0" parTransId="{6DB4EDE2-A8FC-49B0-9E60-07AEF9E2A659}" sibTransId="{35313395-91E9-47A7-AB7F-63D67EF9C5E2}"/>
    <dgm:cxn modelId="{DC164889-BBAE-4612-86D3-701307440B2F}" type="presOf" srcId="{413D5A61-94EE-4CAA-816A-C824E08DD405}" destId="{4796304F-5FF2-4DE6-B30A-AD151F240F16}" srcOrd="0" destOrd="2" presId="urn:microsoft.com/office/officeart/2005/8/layout/list1"/>
    <dgm:cxn modelId="{D8FAA095-5E3D-4AB6-A841-ACC8F5C454BC}" type="presOf" srcId="{57E8E788-473D-4E51-9C52-9410A6B86A73}" destId="{4796304F-5FF2-4DE6-B30A-AD151F240F16}" srcOrd="0" destOrd="5" presId="urn:microsoft.com/office/officeart/2005/8/layout/list1"/>
    <dgm:cxn modelId="{AE05CEA1-1EE5-499D-B34A-C804A11BFB66}" type="presOf" srcId="{A6A29CE1-3A1D-497B-A629-CC780550F90F}" destId="{4796304F-5FF2-4DE6-B30A-AD151F240F16}" srcOrd="0" destOrd="6" presId="urn:microsoft.com/office/officeart/2005/8/layout/list1"/>
    <dgm:cxn modelId="{213F0ED8-2167-414A-BAEE-E93B9B06D04D}" srcId="{9EE87C1C-DDF4-4FB0-978D-FFD5DC1740DF}" destId="{5CFC068F-BA36-4397-86D1-3C4BB488F241}" srcOrd="0" destOrd="0" parTransId="{61A68DA4-6D0A-473B-AB6C-88FD17D62264}" sibTransId="{FBA9F70E-7D03-4687-B98D-785066E7D924}"/>
    <dgm:cxn modelId="{6FE955E5-0B14-4C1F-9BE7-FB8DBC109C02}" srcId="{9EE87C1C-DDF4-4FB0-978D-FFD5DC1740DF}" destId="{57E8E788-473D-4E51-9C52-9410A6B86A73}" srcOrd="5" destOrd="0" parTransId="{6089FE9B-E4E3-4C40-A6B3-1FD8577865FC}" sibTransId="{38854262-AB99-4D6A-8EA2-2C07B48B66DE}"/>
    <dgm:cxn modelId="{72BA42E8-03AA-4E2A-84E7-8BD9ADA53C29}" type="presOf" srcId="{7713BACB-2C5E-4C4F-A798-A2A6EE659613}" destId="{1CB03D19-10A4-4A2D-969A-4E256C3ABAAF}" srcOrd="0" destOrd="0" presId="urn:microsoft.com/office/officeart/2005/8/layout/list1"/>
    <dgm:cxn modelId="{67AC2AEF-C228-492D-9F68-D83E8F922B33}" srcId="{9EE87C1C-DDF4-4FB0-978D-FFD5DC1740DF}" destId="{413D5A61-94EE-4CAA-816A-C824E08DD405}" srcOrd="2" destOrd="0" parTransId="{E1FC83D9-A57A-4B4A-92B8-07D85F687FF5}" sibTransId="{4F6C1346-01F2-4903-A5BD-FE61F9943625}"/>
    <dgm:cxn modelId="{9CF1D6F3-CEC7-4600-B7BB-5045B2C42552}" type="presOf" srcId="{BF55B8EB-3025-4299-9590-13307A5F8993}" destId="{4796304F-5FF2-4DE6-B30A-AD151F240F16}" srcOrd="0" destOrd="4" presId="urn:microsoft.com/office/officeart/2005/8/layout/list1"/>
    <dgm:cxn modelId="{8AA434FC-6F3E-490F-8A4D-D56C82101D22}" srcId="{7713BACB-2C5E-4C4F-A798-A2A6EE659613}" destId="{9EE87C1C-DDF4-4FB0-978D-FFD5DC1740DF}" srcOrd="0" destOrd="0" parTransId="{9E016051-6E83-4494-AB63-175271BA5F18}" sibTransId="{D3B53DAC-055D-4B90-80C1-8A5C0DE701E9}"/>
    <dgm:cxn modelId="{E0B75CFC-5DB5-4638-BD99-FE8DAEC3AE71}" srcId="{9EE87C1C-DDF4-4FB0-978D-FFD5DC1740DF}" destId="{A6A29CE1-3A1D-497B-A629-CC780550F90F}" srcOrd="6" destOrd="0" parTransId="{959EC985-C83C-49B6-823E-F248D108677C}" sibTransId="{10F3C638-CE14-45DD-A96E-04648656EFDC}"/>
    <dgm:cxn modelId="{CBFCA9F5-3F7C-45B3-B71F-3FD3AF57FE68}" type="presParOf" srcId="{1CB03D19-10A4-4A2D-969A-4E256C3ABAAF}" destId="{56435551-BE92-4A40-BE27-90DF45F18BC3}" srcOrd="0" destOrd="0" presId="urn:microsoft.com/office/officeart/2005/8/layout/list1"/>
    <dgm:cxn modelId="{DB13DB8E-2AAC-4A00-95E3-45EADA84E46E}" type="presParOf" srcId="{56435551-BE92-4A40-BE27-90DF45F18BC3}" destId="{5F83043D-7F46-4E88-9B74-AA15304D0E04}" srcOrd="0" destOrd="0" presId="urn:microsoft.com/office/officeart/2005/8/layout/list1"/>
    <dgm:cxn modelId="{C77D900D-AEAC-4199-8BDC-510E1E5C238D}" type="presParOf" srcId="{56435551-BE92-4A40-BE27-90DF45F18BC3}" destId="{A521F728-A42F-41A1-92CD-AB48231F9B0A}" srcOrd="1" destOrd="0" presId="urn:microsoft.com/office/officeart/2005/8/layout/list1"/>
    <dgm:cxn modelId="{7388982B-61E1-4B8C-A955-F6BD9869B9ED}" type="presParOf" srcId="{1CB03D19-10A4-4A2D-969A-4E256C3ABAAF}" destId="{7286E9BE-385D-4ED8-848B-0500C32830BC}" srcOrd="1" destOrd="0" presId="urn:microsoft.com/office/officeart/2005/8/layout/list1"/>
    <dgm:cxn modelId="{FD004DC7-7FCE-4C59-8560-B861D55E6D07}" type="presParOf" srcId="{1CB03D19-10A4-4A2D-969A-4E256C3ABAAF}" destId="{4796304F-5FF2-4DE6-B30A-AD151F240F16}"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D5347-6793-4F93-9243-43477B1D0AD1}">
      <dsp:nvSpPr>
        <dsp:cNvPr id="0" name=""/>
        <dsp:cNvSpPr/>
      </dsp:nvSpPr>
      <dsp:spPr>
        <a:xfrm rot="10800000">
          <a:off x="183186" y="1020"/>
          <a:ext cx="3908116" cy="884943"/>
        </a:xfrm>
        <a:prstGeom prst="homePlate">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prst="slope"/>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2026" tIns="68580" rIns="128016" bIns="68580" numCol="1" spcCol="1270" anchor="ctr" anchorCtr="0">
          <a:noAutofit/>
        </a:bodyPr>
        <a:lstStyle/>
        <a:p>
          <a:pPr marL="0" lvl="0" indent="0" algn="ctr" defTabSz="800100">
            <a:lnSpc>
              <a:spcPct val="90000"/>
            </a:lnSpc>
            <a:spcBef>
              <a:spcPct val="0"/>
            </a:spcBef>
            <a:spcAft>
              <a:spcPct val="35000"/>
            </a:spcAft>
            <a:buNone/>
          </a:pPr>
          <a:r>
            <a:rPr lang="en-US" altLang="en-US" sz="1800" b="1" kern="1200" dirty="0">
              <a:effectLst>
                <a:outerShdw blurRad="38100" dist="38100" dir="2700000" algn="tl">
                  <a:srgbClr val="000000">
                    <a:alpha val="43137"/>
                  </a:srgbClr>
                </a:outerShdw>
              </a:effectLst>
            </a:rPr>
            <a:t>Standard Product Power - 3 AC Line and 2 DC Bus Connections</a:t>
          </a:r>
        </a:p>
      </dsp:txBody>
      <dsp:txXfrm rot="10800000">
        <a:off x="404422" y="1020"/>
        <a:ext cx="3686880" cy="884943"/>
      </dsp:txXfrm>
    </dsp:sp>
    <dsp:sp modelId="{6152FBAA-D7C8-4698-9D29-4C9B6BE44AAA}">
      <dsp:nvSpPr>
        <dsp:cNvPr id="0" name=""/>
        <dsp:cNvSpPr/>
      </dsp:nvSpPr>
      <dsp:spPr>
        <a:xfrm>
          <a:off x="0" y="119325"/>
          <a:ext cx="707586" cy="707586"/>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9533A8C-243C-4A1C-AC46-1B5DAB4A4195}">
      <dsp:nvSpPr>
        <dsp:cNvPr id="0" name=""/>
        <dsp:cNvSpPr/>
      </dsp:nvSpPr>
      <dsp:spPr>
        <a:xfrm rot="10800000">
          <a:off x="192339" y="1097183"/>
          <a:ext cx="3889810" cy="955956"/>
        </a:xfrm>
        <a:prstGeom prst="homePlate">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prst="slope"/>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2026" tIns="53340" rIns="99568" bIns="53340" numCol="1" spcCol="1270" anchor="ctr" anchorCtr="0">
          <a:noAutofit/>
        </a:bodyPr>
        <a:lstStyle/>
        <a:p>
          <a:pPr marL="0" lvl="0" indent="0" algn="ctr" defTabSz="622300">
            <a:lnSpc>
              <a:spcPct val="90000"/>
            </a:lnSpc>
            <a:spcBef>
              <a:spcPct val="0"/>
            </a:spcBef>
            <a:spcAft>
              <a:spcPts val="0"/>
            </a:spcAft>
            <a:buNone/>
          </a:pPr>
          <a:r>
            <a:rPr lang="en-US" altLang="en-US" sz="1400" b="1" kern="1200" dirty="0">
              <a:effectLst>
                <a:outerShdw blurRad="38100" dist="38100" dir="2700000" algn="tl">
                  <a:srgbClr val="000000">
                    <a:alpha val="43137"/>
                  </a:srgbClr>
                </a:outerShdw>
              </a:effectLst>
            </a:rPr>
            <a:t>Standard Unit Connectivity Make’s New Installations or Retrofits Easy and Non-Invasive to The Drive…</a:t>
          </a:r>
        </a:p>
        <a:p>
          <a:pPr marL="0" lvl="0" indent="0" algn="ctr" defTabSz="622300">
            <a:lnSpc>
              <a:spcPct val="90000"/>
            </a:lnSpc>
            <a:spcBef>
              <a:spcPct val="0"/>
            </a:spcBef>
            <a:spcAft>
              <a:spcPts val="0"/>
            </a:spcAft>
            <a:buNone/>
          </a:pPr>
          <a:r>
            <a:rPr lang="en-US" altLang="en-US" sz="1400" b="1" kern="1200" dirty="0">
              <a:effectLst>
                <a:outerShdw blurRad="38100" dist="38100" dir="2700000" algn="tl">
                  <a:srgbClr val="000000">
                    <a:alpha val="43137"/>
                  </a:srgbClr>
                </a:outerShdw>
              </a:effectLst>
            </a:rPr>
            <a:t>WE WON”T VOID A DRIVES WARRANTY!</a:t>
          </a:r>
        </a:p>
      </dsp:txBody>
      <dsp:txXfrm rot="10800000">
        <a:off x="431328" y="1097183"/>
        <a:ext cx="3650821" cy="955956"/>
      </dsp:txXfrm>
    </dsp:sp>
    <dsp:sp modelId="{6692EC0C-B3BD-4D9E-9B08-FE2B3CF35C98}">
      <dsp:nvSpPr>
        <dsp:cNvPr id="0" name=""/>
        <dsp:cNvSpPr/>
      </dsp:nvSpPr>
      <dsp:spPr>
        <a:xfrm>
          <a:off x="25602" y="1163604"/>
          <a:ext cx="709688" cy="795079"/>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6772397-6198-447D-A11E-A5BCD555CC29}">
      <dsp:nvSpPr>
        <dsp:cNvPr id="0" name=""/>
        <dsp:cNvSpPr/>
      </dsp:nvSpPr>
      <dsp:spPr>
        <a:xfrm rot="10800000">
          <a:off x="183186" y="2264359"/>
          <a:ext cx="3908116" cy="707586"/>
        </a:xfrm>
        <a:prstGeom prst="homePlate">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prst="slope"/>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2026" tIns="60960" rIns="113792" bIns="60960" numCol="1" spcCol="1270" anchor="ctr" anchorCtr="0">
          <a:noAutofit/>
        </a:bodyPr>
        <a:lstStyle/>
        <a:p>
          <a:pPr marL="0" lvl="0" indent="0" algn="ctr" defTabSz="711200">
            <a:lnSpc>
              <a:spcPct val="90000"/>
            </a:lnSpc>
            <a:spcBef>
              <a:spcPct val="0"/>
            </a:spcBef>
            <a:spcAft>
              <a:spcPct val="35000"/>
            </a:spcAft>
            <a:buNone/>
          </a:pPr>
          <a:r>
            <a:rPr lang="en-US" altLang="en-US" sz="1600" b="1" kern="1200" dirty="0">
              <a:effectLst>
                <a:outerShdw blurRad="38100" dist="38100" dir="2700000" algn="tl">
                  <a:srgbClr val="000000">
                    <a:alpha val="43137"/>
                  </a:srgbClr>
                </a:outerShdw>
              </a:effectLst>
            </a:rPr>
            <a:t>Our Products Support all Line Voltages Worldwide</a:t>
          </a:r>
        </a:p>
      </dsp:txBody>
      <dsp:txXfrm rot="10800000">
        <a:off x="360082" y="2264359"/>
        <a:ext cx="3731220" cy="707586"/>
      </dsp:txXfrm>
    </dsp:sp>
    <dsp:sp modelId="{2BEB4D17-A7A1-4E75-B91E-918787755A52}">
      <dsp:nvSpPr>
        <dsp:cNvPr id="0" name=""/>
        <dsp:cNvSpPr/>
      </dsp:nvSpPr>
      <dsp:spPr>
        <a:xfrm>
          <a:off x="0" y="2238270"/>
          <a:ext cx="707586" cy="707586"/>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6701B67-EB71-45E9-BBCE-AF7DC11315CB}">
      <dsp:nvSpPr>
        <dsp:cNvPr id="0" name=""/>
        <dsp:cNvSpPr/>
      </dsp:nvSpPr>
      <dsp:spPr>
        <a:xfrm rot="10800000">
          <a:off x="183186" y="3184186"/>
          <a:ext cx="3908116" cy="707586"/>
        </a:xfrm>
        <a:prstGeom prst="homePlate">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prst="slope"/>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2026" tIns="53340" rIns="99568" bIns="53340" numCol="1" spcCol="1270" anchor="ctr" anchorCtr="0">
          <a:noAutofit/>
        </a:bodyPr>
        <a:lstStyle/>
        <a:p>
          <a:pPr marL="0" lvl="0" indent="0" algn="ctr" defTabSz="622300">
            <a:lnSpc>
              <a:spcPct val="90000"/>
            </a:lnSpc>
            <a:spcBef>
              <a:spcPct val="0"/>
            </a:spcBef>
            <a:spcAft>
              <a:spcPct val="35000"/>
            </a:spcAft>
            <a:buNone/>
          </a:pPr>
          <a:r>
            <a:rPr lang="en-US" altLang="en-US" sz="1400" b="1" kern="1200" dirty="0">
              <a:effectLst>
                <a:outerShdw blurRad="38100" dist="38100" dir="2700000" algn="tl">
                  <a:srgbClr val="000000">
                    <a:alpha val="43137"/>
                  </a:srgbClr>
                </a:outerShdw>
              </a:effectLst>
            </a:rPr>
            <a:t>Enable Circuits, Ethernet Comms. or Control Power Options May Add a Few More Connections for Some Products</a:t>
          </a:r>
        </a:p>
      </dsp:txBody>
      <dsp:txXfrm rot="10800000">
        <a:off x="360082" y="3184186"/>
        <a:ext cx="3731220" cy="707586"/>
      </dsp:txXfrm>
    </dsp:sp>
    <dsp:sp modelId="{686C763C-5EBE-42C6-942B-6467DF8EF38F}">
      <dsp:nvSpPr>
        <dsp:cNvPr id="0" name=""/>
        <dsp:cNvSpPr/>
      </dsp:nvSpPr>
      <dsp:spPr>
        <a:xfrm>
          <a:off x="0" y="3184186"/>
          <a:ext cx="707586" cy="707586"/>
        </a:xfrm>
        <a:prstGeom prst="ellipse">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1F7D0-5F57-45AB-B593-BD872D6C8615}">
      <dsp:nvSpPr>
        <dsp:cNvPr id="0" name=""/>
        <dsp:cNvSpPr/>
      </dsp:nvSpPr>
      <dsp:spPr>
        <a:xfrm>
          <a:off x="0" y="569283"/>
          <a:ext cx="8229600" cy="131397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208280" rIns="638708" bIns="71120" numCol="1" spcCol="1270" anchor="t" anchorCtr="0">
          <a:noAutofit/>
        </a:bodyPr>
        <a:lstStyle/>
        <a:p>
          <a:pPr marL="57150" lvl="1" indent="-57150" algn="l" defTabSz="444500">
            <a:lnSpc>
              <a:spcPct val="90000"/>
            </a:lnSpc>
            <a:spcBef>
              <a:spcPct val="0"/>
            </a:spcBef>
            <a:spcAft>
              <a:spcPct val="15000"/>
            </a:spcAft>
            <a:buChar char="•"/>
          </a:pPr>
          <a:r>
            <a:rPr lang="en-US" altLang="ja-JP" sz="1000" b="1" kern="1200" dirty="0">
              <a:effectLst>
                <a:outerShdw blurRad="38100" dist="38100" dir="2700000" algn="tl">
                  <a:srgbClr val="000000">
                    <a:alpha val="43137"/>
                  </a:srgbClr>
                </a:outerShdw>
              </a:effectLst>
            </a:rPr>
            <a:t>Personnel Safety Can Be Compromised if the Associated Process Motor Losses Power and Becomes Erratic </a:t>
          </a:r>
        </a:p>
        <a:p>
          <a:pPr marL="57150" lvl="1" indent="-57150" algn="l" defTabSz="444500">
            <a:lnSpc>
              <a:spcPct val="90000"/>
            </a:lnSpc>
            <a:spcBef>
              <a:spcPct val="0"/>
            </a:spcBef>
            <a:spcAft>
              <a:spcPct val="15000"/>
            </a:spcAft>
            <a:buChar char="•"/>
          </a:pPr>
          <a:r>
            <a:rPr lang="en-US" altLang="ja-JP" sz="1000" b="1" kern="1200" dirty="0">
              <a:effectLst>
                <a:outerShdw blurRad="38100" dist="38100" dir="2700000" algn="tl">
                  <a:srgbClr val="000000">
                    <a:alpha val="43137"/>
                  </a:srgbClr>
                </a:outerShdw>
              </a:effectLst>
            </a:rPr>
            <a:t>Any Slight Deviation in Motor Speed or Torque Can Create Scrap Product and Expensive Production Loses or Cleanup </a:t>
          </a:r>
        </a:p>
        <a:p>
          <a:pPr marL="57150" lvl="1" indent="-57150" algn="l" defTabSz="444500">
            <a:lnSpc>
              <a:spcPct val="90000"/>
            </a:lnSpc>
            <a:spcBef>
              <a:spcPct val="0"/>
            </a:spcBef>
            <a:spcAft>
              <a:spcPct val="15000"/>
            </a:spcAft>
            <a:buChar char="•"/>
          </a:pPr>
          <a:r>
            <a:rPr lang="en-US" altLang="ja-JP" sz="1000" b="1" kern="1200" dirty="0">
              <a:effectLst>
                <a:outerShdw blurRad="38100" dist="38100" dir="2700000" algn="tl">
                  <a:srgbClr val="000000">
                    <a:alpha val="43137"/>
                  </a:srgbClr>
                </a:outerShdw>
              </a:effectLst>
            </a:rPr>
            <a:t>Loss of Security System Power Can Allow Intrusion Into High Security Areas </a:t>
          </a:r>
        </a:p>
        <a:p>
          <a:pPr marL="57150" lvl="1" indent="-57150" algn="l" defTabSz="444500">
            <a:lnSpc>
              <a:spcPct val="90000"/>
            </a:lnSpc>
            <a:spcBef>
              <a:spcPct val="0"/>
            </a:spcBef>
            <a:spcAft>
              <a:spcPct val="15000"/>
            </a:spcAft>
            <a:buChar char="•"/>
          </a:pPr>
          <a:r>
            <a:rPr lang="en-US" altLang="ja-JP" sz="1000" b="1" kern="1200" dirty="0">
              <a:effectLst>
                <a:outerShdw blurRad="38100" dist="38100" dir="2700000" algn="tl">
                  <a:srgbClr val="000000">
                    <a:alpha val="43137"/>
                  </a:srgbClr>
                </a:outerShdw>
              </a:effectLst>
            </a:rPr>
            <a:t>Loss of Power to Equipment’s Personnel Safety Features Can Create Hazzard to Workers</a:t>
          </a:r>
        </a:p>
        <a:p>
          <a:pPr marL="57150" lvl="1" indent="-57150" algn="l" defTabSz="444500">
            <a:lnSpc>
              <a:spcPct val="90000"/>
            </a:lnSpc>
            <a:spcBef>
              <a:spcPct val="0"/>
            </a:spcBef>
            <a:spcAft>
              <a:spcPct val="15000"/>
            </a:spcAft>
            <a:buChar char="•"/>
          </a:pPr>
          <a:r>
            <a:rPr lang="en-US" altLang="ja-JP" sz="1000" b="1" kern="1200" dirty="0">
              <a:effectLst>
                <a:outerShdw blurRad="38100" dist="38100" dir="2700000" algn="tl">
                  <a:srgbClr val="000000">
                    <a:alpha val="43137"/>
                  </a:srgbClr>
                </a:outerShdw>
              </a:effectLst>
            </a:rPr>
            <a:t>Perishable Products can Be Lost During AC Line Loss that Can Trip Refrigeration Compressor VFDs/Motors </a:t>
          </a:r>
        </a:p>
      </dsp:txBody>
      <dsp:txXfrm>
        <a:off x="0" y="569283"/>
        <a:ext cx="8229600" cy="1313972"/>
      </dsp:txXfrm>
    </dsp:sp>
    <dsp:sp modelId="{D2DF6A5C-A510-4FA4-83D6-B63E98D0F35A}">
      <dsp:nvSpPr>
        <dsp:cNvPr id="0" name=""/>
        <dsp:cNvSpPr/>
      </dsp:nvSpPr>
      <dsp:spPr>
        <a:xfrm>
          <a:off x="1371610" y="357423"/>
          <a:ext cx="4765901" cy="37233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ctr" defTabSz="711200">
            <a:lnSpc>
              <a:spcPct val="90000"/>
            </a:lnSpc>
            <a:spcBef>
              <a:spcPct val="0"/>
            </a:spcBef>
            <a:spcAft>
              <a:spcPct val="35000"/>
            </a:spcAft>
            <a:buNone/>
          </a:pPr>
          <a:r>
            <a:rPr lang="en-US" altLang="ja-JP" sz="1600" b="1" kern="1200" dirty="0">
              <a:effectLst>
                <a:outerShdw blurRad="38100" dist="38100" dir="2700000" algn="tl">
                  <a:srgbClr val="000000">
                    <a:alpha val="43137"/>
                  </a:srgbClr>
                </a:outerShdw>
              </a:effectLst>
            </a:rPr>
            <a:t>Critical Process Backup Reasons</a:t>
          </a:r>
          <a:endParaRPr lang="en-US" sz="1600" kern="1200" dirty="0">
            <a:effectLst>
              <a:outerShdw blurRad="38100" dist="38100" dir="2700000" algn="tl">
                <a:srgbClr val="000000">
                  <a:alpha val="43137"/>
                </a:srgbClr>
              </a:outerShdw>
            </a:effectLst>
          </a:endParaRPr>
        </a:p>
      </dsp:txBody>
      <dsp:txXfrm>
        <a:off x="1389786" y="375599"/>
        <a:ext cx="4729549" cy="335987"/>
      </dsp:txXfrm>
    </dsp:sp>
    <dsp:sp modelId="{07D02675-7B0B-4B39-A4B3-F4F168705769}">
      <dsp:nvSpPr>
        <dsp:cNvPr id="0" name=""/>
        <dsp:cNvSpPr/>
      </dsp:nvSpPr>
      <dsp:spPr>
        <a:xfrm>
          <a:off x="0" y="2024212"/>
          <a:ext cx="8229600" cy="207606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208280" rIns="638708" bIns="56896" numCol="1" spcCol="1270" anchor="t" anchorCtr="0">
          <a:noAutofit/>
        </a:bodyPr>
        <a:lstStyle/>
        <a:p>
          <a:pPr marL="57150" lvl="1" indent="-57150" algn="l" defTabSz="355600">
            <a:lnSpc>
              <a:spcPct val="90000"/>
            </a:lnSpc>
            <a:spcBef>
              <a:spcPct val="0"/>
            </a:spcBef>
            <a:spcAft>
              <a:spcPct val="15000"/>
            </a:spcAft>
            <a:buChar char="•"/>
          </a:pPr>
          <a:r>
            <a:rPr lang="en-US" altLang="ja-JP" sz="800" b="1" kern="1200" dirty="0">
              <a:effectLst>
                <a:outerShdw blurRad="38100" dist="38100" dir="2700000" algn="tl">
                  <a:srgbClr val="000000">
                    <a:alpha val="43137"/>
                  </a:srgbClr>
                </a:outerShdw>
              </a:effectLst>
            </a:rPr>
            <a:t>Data Centers – Environmental Systems Backup</a:t>
          </a:r>
        </a:p>
        <a:p>
          <a:pPr marL="114300" lvl="2" indent="-57150" algn="l" defTabSz="355600">
            <a:lnSpc>
              <a:spcPct val="90000"/>
            </a:lnSpc>
            <a:spcBef>
              <a:spcPct val="0"/>
            </a:spcBef>
            <a:spcAft>
              <a:spcPct val="15000"/>
            </a:spcAft>
            <a:buChar char="•"/>
          </a:pPr>
          <a:r>
            <a:rPr lang="en-US" altLang="ja-JP" sz="800" b="0" kern="1200" dirty="0">
              <a:effectLst>
                <a:outerShdw blurRad="38100" dist="38100" dir="2700000" algn="tl">
                  <a:srgbClr val="000000">
                    <a:alpha val="43137"/>
                  </a:srgbClr>
                </a:outerShdw>
              </a:effectLst>
            </a:rPr>
            <a:t>Critical Data Can Be Lost if Environmental Systems Are Lost and Data Servers Overheat</a:t>
          </a:r>
        </a:p>
        <a:p>
          <a:pPr marL="57150" lvl="1" indent="-57150" algn="l" defTabSz="355600">
            <a:lnSpc>
              <a:spcPct val="90000"/>
            </a:lnSpc>
            <a:spcBef>
              <a:spcPct val="0"/>
            </a:spcBef>
            <a:spcAft>
              <a:spcPct val="15000"/>
            </a:spcAft>
            <a:buChar char="•"/>
          </a:pPr>
          <a:r>
            <a:rPr lang="en-US" altLang="ja-JP" sz="800" b="1" kern="1200" dirty="0">
              <a:effectLst>
                <a:outerShdw blurRad="38100" dist="38100" dir="2700000" algn="tl">
                  <a:srgbClr val="000000">
                    <a:alpha val="43137"/>
                  </a:srgbClr>
                </a:outerShdw>
              </a:effectLst>
            </a:rPr>
            <a:t>Semiconductor – Cleanroom Air Handlers &amp; Machine Tool Chill Water</a:t>
          </a:r>
        </a:p>
        <a:p>
          <a:pPr marL="114300" lvl="2" indent="-57150" algn="l" defTabSz="355600">
            <a:lnSpc>
              <a:spcPct val="90000"/>
            </a:lnSpc>
            <a:spcBef>
              <a:spcPct val="0"/>
            </a:spcBef>
            <a:spcAft>
              <a:spcPct val="15000"/>
            </a:spcAft>
            <a:buFontTx/>
            <a:buChar char="*"/>
          </a:pPr>
          <a:r>
            <a:rPr lang="en-US" altLang="ja-JP" sz="800" b="0" kern="1200" dirty="0">
              <a:effectLst>
                <a:outerShdw blurRad="38100" dist="38100" dir="2700000" algn="tl">
                  <a:srgbClr val="000000">
                    <a:alpha val="43137"/>
                  </a:srgbClr>
                </a:outerShdw>
              </a:effectLst>
            </a:rPr>
            <a:t>Cleans Rooms Must Remain Free of Environmental Particulates or Expensive Semiconductor Wafers are Discarded</a:t>
          </a:r>
        </a:p>
        <a:p>
          <a:pPr marL="114300" lvl="2" indent="-57150" algn="l" defTabSz="355600">
            <a:lnSpc>
              <a:spcPct val="90000"/>
            </a:lnSpc>
            <a:spcBef>
              <a:spcPct val="0"/>
            </a:spcBef>
            <a:spcAft>
              <a:spcPct val="15000"/>
            </a:spcAft>
            <a:buFontTx/>
            <a:buChar char="*"/>
          </a:pPr>
          <a:r>
            <a:rPr lang="en-US" altLang="ja-JP" sz="800" b="0" kern="1200" dirty="0">
              <a:effectLst>
                <a:outerShdw blurRad="38100" dist="38100" dir="2700000" algn="tl">
                  <a:srgbClr val="000000">
                    <a:alpha val="43137"/>
                  </a:srgbClr>
                </a:outerShdw>
              </a:effectLst>
            </a:rPr>
            <a:t>Machine Tools for Wafer Etching Must maintain Constant Chill Water Cooling Due to High Speed Operation</a:t>
          </a:r>
        </a:p>
        <a:p>
          <a:pPr marL="57150" lvl="1" indent="-57150" algn="l" defTabSz="355600">
            <a:lnSpc>
              <a:spcPct val="90000"/>
            </a:lnSpc>
            <a:spcBef>
              <a:spcPct val="0"/>
            </a:spcBef>
            <a:spcAft>
              <a:spcPct val="15000"/>
            </a:spcAft>
            <a:buChar char="•"/>
          </a:pPr>
          <a:r>
            <a:rPr lang="en-US" altLang="ja-JP" sz="800" b="1" kern="1200" dirty="0">
              <a:effectLst>
                <a:outerShdw blurRad="38100" dist="38100" dir="2700000" algn="tl">
                  <a:srgbClr val="000000">
                    <a:alpha val="43137"/>
                  </a:srgbClr>
                </a:outerShdw>
              </a:effectLst>
            </a:rPr>
            <a:t>Lubrication Systems</a:t>
          </a:r>
        </a:p>
        <a:p>
          <a:pPr marL="114300" lvl="2" indent="-57150" algn="l" defTabSz="355600">
            <a:lnSpc>
              <a:spcPct val="90000"/>
            </a:lnSpc>
            <a:spcBef>
              <a:spcPct val="0"/>
            </a:spcBef>
            <a:spcAft>
              <a:spcPct val="15000"/>
            </a:spcAft>
            <a:buFontTx/>
            <a:buChar char="*"/>
          </a:pPr>
          <a:r>
            <a:rPr lang="en-US" altLang="ja-JP" sz="800" b="0" kern="1200" dirty="0">
              <a:effectLst>
                <a:outerShdw blurRad="38100" dist="38100" dir="2700000" algn="tl">
                  <a:srgbClr val="000000">
                    <a:alpha val="43137"/>
                  </a:srgbClr>
                </a:outerShdw>
              </a:effectLst>
            </a:rPr>
            <a:t>High Speed Turbines Can Burn up Without Constant Lubrication</a:t>
          </a:r>
        </a:p>
        <a:p>
          <a:pPr marL="57150" lvl="1" indent="-57150" algn="l" defTabSz="355600">
            <a:lnSpc>
              <a:spcPct val="90000"/>
            </a:lnSpc>
            <a:spcBef>
              <a:spcPct val="0"/>
            </a:spcBef>
            <a:spcAft>
              <a:spcPct val="15000"/>
            </a:spcAft>
            <a:buChar char="•"/>
          </a:pPr>
          <a:r>
            <a:rPr lang="en-US" altLang="ja-JP" sz="800" b="1" kern="1200" dirty="0">
              <a:effectLst>
                <a:outerShdw blurRad="38100" dist="38100" dir="2700000" algn="tl">
                  <a:srgbClr val="000000">
                    <a:alpha val="43137"/>
                  </a:srgbClr>
                </a:outerShdw>
              </a:effectLst>
            </a:rPr>
            <a:t>Safety Systems</a:t>
          </a:r>
        </a:p>
        <a:p>
          <a:pPr marL="114300" lvl="2" indent="-57150" algn="l" defTabSz="355600">
            <a:lnSpc>
              <a:spcPct val="90000"/>
            </a:lnSpc>
            <a:spcBef>
              <a:spcPct val="0"/>
            </a:spcBef>
            <a:spcAft>
              <a:spcPct val="15000"/>
            </a:spcAft>
            <a:buFontTx/>
            <a:buChar char="*"/>
          </a:pPr>
          <a:r>
            <a:rPr lang="en-US" altLang="ja-JP" sz="800" b="0" kern="1200" dirty="0">
              <a:effectLst>
                <a:outerShdw blurRad="38100" dist="38100" dir="2700000" algn="tl">
                  <a:srgbClr val="000000">
                    <a:alpha val="43137"/>
                  </a:srgbClr>
                </a:outerShdw>
              </a:effectLst>
            </a:rPr>
            <a:t>Robotics Multi Axis Systems Lose Reference Causing Damage to Mechanical Components or Surrounding Equipment</a:t>
          </a:r>
        </a:p>
        <a:p>
          <a:pPr marL="114300" lvl="2" indent="-57150" algn="l" defTabSz="355600">
            <a:lnSpc>
              <a:spcPct val="90000"/>
            </a:lnSpc>
            <a:spcBef>
              <a:spcPct val="0"/>
            </a:spcBef>
            <a:spcAft>
              <a:spcPct val="15000"/>
            </a:spcAft>
            <a:buFontTx/>
            <a:buChar char="*"/>
          </a:pPr>
          <a:r>
            <a:rPr lang="en-US" altLang="ja-JP" sz="800" b="0" kern="1200" dirty="0">
              <a:effectLst>
                <a:outerShdw blurRad="38100" dist="38100" dir="2700000" algn="tl">
                  <a:srgbClr val="000000">
                    <a:alpha val="43137"/>
                  </a:srgbClr>
                </a:outerShdw>
              </a:effectLst>
            </a:rPr>
            <a:t>Hoists &amp; Cranes Can Drop Load</a:t>
          </a:r>
        </a:p>
        <a:p>
          <a:pPr marL="57150" lvl="1" indent="-57150" algn="l" defTabSz="355600">
            <a:lnSpc>
              <a:spcPct val="90000"/>
            </a:lnSpc>
            <a:spcBef>
              <a:spcPct val="0"/>
            </a:spcBef>
            <a:spcAft>
              <a:spcPct val="15000"/>
            </a:spcAft>
            <a:buChar char="•"/>
          </a:pPr>
          <a:r>
            <a:rPr lang="en-US" altLang="ja-JP" sz="800" b="1" kern="1200" dirty="0">
              <a:effectLst>
                <a:outerShdw blurRad="38100" dist="38100" dir="2700000" algn="tl">
                  <a:srgbClr val="000000">
                    <a:alpha val="43137"/>
                  </a:srgbClr>
                </a:outerShdw>
              </a:effectLst>
            </a:rPr>
            <a:t>Security Gates</a:t>
          </a:r>
        </a:p>
        <a:p>
          <a:pPr marL="114300" lvl="2" indent="-57150" algn="l" defTabSz="355600">
            <a:lnSpc>
              <a:spcPct val="90000"/>
            </a:lnSpc>
            <a:spcBef>
              <a:spcPct val="0"/>
            </a:spcBef>
            <a:spcAft>
              <a:spcPct val="15000"/>
            </a:spcAft>
            <a:buFontTx/>
            <a:buChar char="*"/>
          </a:pPr>
          <a:r>
            <a:rPr lang="en-US" altLang="ja-JP" sz="800" b="0" kern="1200" dirty="0">
              <a:effectLst>
                <a:outerShdw blurRad="38100" dist="38100" dir="2700000" algn="tl">
                  <a:srgbClr val="000000">
                    <a:alpha val="43137"/>
                  </a:srgbClr>
                </a:outerShdw>
              </a:effectLst>
            </a:rPr>
            <a:t>Power to Security Access Areas is Cut During Breach Attempts</a:t>
          </a:r>
        </a:p>
        <a:p>
          <a:pPr marL="57150" lvl="1" indent="-57150" algn="l" defTabSz="355600">
            <a:lnSpc>
              <a:spcPct val="90000"/>
            </a:lnSpc>
            <a:spcBef>
              <a:spcPct val="0"/>
            </a:spcBef>
            <a:spcAft>
              <a:spcPct val="15000"/>
            </a:spcAft>
            <a:buFontTx/>
            <a:buChar char="*"/>
          </a:pPr>
          <a:r>
            <a:rPr lang="en-US" altLang="ja-JP" sz="800" b="1" kern="1200" dirty="0">
              <a:effectLst>
                <a:outerShdw blurRad="38100" dist="38100" dir="2700000" algn="tl">
                  <a:srgbClr val="000000">
                    <a:alpha val="43137"/>
                  </a:srgbClr>
                </a:outerShdw>
              </a:effectLst>
            </a:rPr>
            <a:t>Chemical and Toxic Exhaust Ventilation</a:t>
          </a:r>
        </a:p>
        <a:p>
          <a:pPr marL="114300" lvl="2" indent="-57150" algn="l" defTabSz="355600">
            <a:lnSpc>
              <a:spcPct val="90000"/>
            </a:lnSpc>
            <a:spcBef>
              <a:spcPct val="0"/>
            </a:spcBef>
            <a:spcAft>
              <a:spcPct val="15000"/>
            </a:spcAft>
            <a:buFontTx/>
            <a:buChar char="*"/>
          </a:pPr>
          <a:r>
            <a:rPr lang="en-US" altLang="ja-JP" sz="800" b="0" kern="1200" dirty="0">
              <a:effectLst>
                <a:outerShdw blurRad="38100" dist="38100" dir="2700000" algn="tl">
                  <a:srgbClr val="000000">
                    <a:alpha val="43137"/>
                  </a:srgbClr>
                </a:outerShdw>
              </a:effectLst>
            </a:rPr>
            <a:t>Loss of Ventilation and Exhaust Fans can Create Personnel Hazzard from Toxic Gases  </a:t>
          </a:r>
        </a:p>
      </dsp:txBody>
      <dsp:txXfrm>
        <a:off x="0" y="2024212"/>
        <a:ext cx="8229600" cy="2076060"/>
      </dsp:txXfrm>
    </dsp:sp>
    <dsp:sp modelId="{F43F564C-7B26-47CE-9233-71E24EA7F1DE}">
      <dsp:nvSpPr>
        <dsp:cNvPr id="0" name=""/>
        <dsp:cNvSpPr/>
      </dsp:nvSpPr>
      <dsp:spPr>
        <a:xfrm>
          <a:off x="1347012" y="1824458"/>
          <a:ext cx="4747812" cy="3662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ctr" defTabSz="622300">
            <a:lnSpc>
              <a:spcPct val="90000"/>
            </a:lnSpc>
            <a:spcBef>
              <a:spcPct val="0"/>
            </a:spcBef>
            <a:spcAft>
              <a:spcPct val="35000"/>
            </a:spcAft>
            <a:buNone/>
          </a:pPr>
          <a:r>
            <a:rPr lang="en-US" altLang="ja-JP" sz="1400" b="1" kern="1200" dirty="0">
              <a:effectLst>
                <a:outerShdw blurRad="38100" dist="38100" dir="2700000" algn="tl">
                  <a:srgbClr val="000000">
                    <a:alpha val="43137"/>
                  </a:srgbClr>
                </a:outerShdw>
              </a:effectLst>
            </a:rPr>
            <a:t>Critical Process Examples</a:t>
          </a:r>
        </a:p>
      </dsp:txBody>
      <dsp:txXfrm>
        <a:off x="1364893" y="1842339"/>
        <a:ext cx="4712050" cy="3305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F1714-E8F8-44F7-A42F-5AB50352ADF6}">
      <dsp:nvSpPr>
        <dsp:cNvPr id="0" name=""/>
        <dsp:cNvSpPr/>
      </dsp:nvSpPr>
      <dsp:spPr>
        <a:xfrm>
          <a:off x="0" y="705400"/>
          <a:ext cx="4386530" cy="153100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40443" tIns="145796" rIns="340443"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effectLst>
                <a:outerShdw blurRad="38100" dist="38100" dir="2700000" algn="tl">
                  <a:srgbClr val="000000">
                    <a:alpha val="43137"/>
                  </a:srgbClr>
                </a:outerShdw>
              </a:effectLst>
            </a:rPr>
            <a:t>Sags Are a Partial AC Line Loss</a:t>
          </a:r>
        </a:p>
        <a:p>
          <a:pPr marL="114300" lvl="1" indent="-114300" algn="l" defTabSz="533400">
            <a:lnSpc>
              <a:spcPct val="90000"/>
            </a:lnSpc>
            <a:spcBef>
              <a:spcPct val="0"/>
            </a:spcBef>
            <a:spcAft>
              <a:spcPct val="15000"/>
            </a:spcAft>
            <a:buChar char="•"/>
          </a:pPr>
          <a:r>
            <a:rPr lang="en-US" sz="1200" b="1" kern="1200" dirty="0">
              <a:effectLst>
                <a:outerShdw blurRad="38100" dist="38100" dir="2700000" algn="tl">
                  <a:srgbClr val="000000">
                    <a:alpha val="43137"/>
                  </a:srgbClr>
                </a:outerShdw>
              </a:effectLst>
            </a:rPr>
            <a:t>A Single Voltage Regulator Booster Can Cover 60% Sags/40% Remaining 3 Phase AC Line for 2-3 Seconds</a:t>
          </a:r>
        </a:p>
        <a:p>
          <a:pPr marL="114300" lvl="1" indent="-114300" algn="l" defTabSz="533400">
            <a:lnSpc>
              <a:spcPct val="90000"/>
            </a:lnSpc>
            <a:spcBef>
              <a:spcPct val="0"/>
            </a:spcBef>
            <a:spcAft>
              <a:spcPct val="15000"/>
            </a:spcAft>
            <a:buChar char="•"/>
          </a:pPr>
          <a:r>
            <a:rPr lang="en-US" sz="1200" b="1" kern="1200" dirty="0">
              <a:effectLst>
                <a:outerShdw blurRad="38100" dist="38100" dir="2700000" algn="tl">
                  <a:srgbClr val="000000">
                    <a:alpha val="43137"/>
                  </a:srgbClr>
                </a:outerShdw>
              </a:effectLst>
            </a:rPr>
            <a:t>100% Single Phase AC Line Loss with 40% Total AC Line Remaining 2 Phases</a:t>
          </a:r>
        </a:p>
        <a:p>
          <a:pPr marL="114300" lvl="1" indent="-114300" algn="l" defTabSz="533400">
            <a:lnSpc>
              <a:spcPct val="90000"/>
            </a:lnSpc>
            <a:spcBef>
              <a:spcPct val="0"/>
            </a:spcBef>
            <a:spcAft>
              <a:spcPct val="15000"/>
            </a:spcAft>
            <a:buChar char="•"/>
          </a:pPr>
          <a:r>
            <a:rPr lang="en-US" sz="1200" b="1" kern="1200" dirty="0">
              <a:effectLst>
                <a:outerShdw blurRad="38100" dist="38100" dir="2700000" algn="tl">
                  <a:srgbClr val="000000">
                    <a:alpha val="43137"/>
                  </a:srgbClr>
                </a:outerShdw>
              </a:effectLst>
            </a:rPr>
            <a:t>100% 3 Phase AC Line Loss Requires Additional Energy Storage</a:t>
          </a:r>
        </a:p>
      </dsp:txBody>
      <dsp:txXfrm>
        <a:off x="0" y="705400"/>
        <a:ext cx="4386530" cy="1531008"/>
      </dsp:txXfrm>
    </dsp:sp>
    <dsp:sp modelId="{F37363C5-2497-42CD-BA53-4C07A0D597B9}">
      <dsp:nvSpPr>
        <dsp:cNvPr id="0" name=""/>
        <dsp:cNvSpPr/>
      </dsp:nvSpPr>
      <dsp:spPr>
        <a:xfrm>
          <a:off x="506174" y="437721"/>
          <a:ext cx="3070571" cy="36396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6060" tIns="0" rIns="116060" bIns="0"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outerShdw blurRad="38100" dist="38100" dir="2700000" algn="tl">
                  <a:srgbClr val="000000">
                    <a:alpha val="43137"/>
                  </a:srgbClr>
                </a:outerShdw>
              </a:effectLst>
            </a:rPr>
            <a:t>AC Input To VFD During Sag </a:t>
          </a:r>
        </a:p>
      </dsp:txBody>
      <dsp:txXfrm>
        <a:off x="523942" y="455489"/>
        <a:ext cx="3035035" cy="328433"/>
      </dsp:txXfrm>
    </dsp:sp>
    <dsp:sp modelId="{26427CB4-A76A-4C02-AC88-DF0558352629}">
      <dsp:nvSpPr>
        <dsp:cNvPr id="0" name=""/>
        <dsp:cNvSpPr/>
      </dsp:nvSpPr>
      <dsp:spPr>
        <a:xfrm>
          <a:off x="0" y="2541138"/>
          <a:ext cx="4386530" cy="96444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40443" tIns="145796" rIns="340443"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effectLst>
                <a:outerShdw blurRad="38100" dist="38100" dir="2700000" algn="tl">
                  <a:srgbClr val="000000">
                    <a:alpha val="43137"/>
                  </a:srgbClr>
                </a:outerShdw>
              </a:effectLst>
            </a:rPr>
            <a:t>VFD Does Not See Change In Motor Speed or Torque </a:t>
          </a:r>
        </a:p>
        <a:p>
          <a:pPr marL="114300" lvl="1" indent="-114300" algn="l" defTabSz="533400">
            <a:lnSpc>
              <a:spcPct val="90000"/>
            </a:lnSpc>
            <a:spcBef>
              <a:spcPct val="0"/>
            </a:spcBef>
            <a:spcAft>
              <a:spcPct val="15000"/>
            </a:spcAft>
            <a:buChar char="•"/>
          </a:pPr>
          <a:r>
            <a:rPr lang="en-US" sz="1200" b="1" kern="1200" dirty="0">
              <a:effectLst>
                <a:outerShdw blurRad="38100" dist="38100" dir="2700000" algn="tl">
                  <a:srgbClr val="000000">
                    <a:alpha val="43137"/>
                  </a:srgbClr>
                </a:outerShdw>
              </a:effectLst>
            </a:rPr>
            <a:t>No Affect Seen By Process Flow Meters Or Sensors</a:t>
          </a:r>
        </a:p>
        <a:p>
          <a:pPr marL="114300" lvl="1" indent="-114300" algn="l" defTabSz="533400">
            <a:lnSpc>
              <a:spcPct val="90000"/>
            </a:lnSpc>
            <a:spcBef>
              <a:spcPct val="0"/>
            </a:spcBef>
            <a:spcAft>
              <a:spcPct val="15000"/>
            </a:spcAft>
            <a:buChar char="•"/>
          </a:pPr>
          <a:r>
            <a:rPr lang="en-US" sz="1200" b="1" kern="1200" dirty="0">
              <a:effectLst>
                <a:outerShdw blurRad="38100" dist="38100" dir="2700000" algn="tl">
                  <a:srgbClr val="000000">
                    <a:alpha val="43137"/>
                  </a:srgbClr>
                </a:outerShdw>
              </a:effectLst>
            </a:rPr>
            <a:t>Sags Are Not The Whole Problem. Returning AC Can Create Surges.  </a:t>
          </a:r>
        </a:p>
      </dsp:txBody>
      <dsp:txXfrm>
        <a:off x="0" y="2541138"/>
        <a:ext cx="4386530" cy="964447"/>
      </dsp:txXfrm>
    </dsp:sp>
    <dsp:sp modelId="{0A6EAB15-C144-4D2B-89F6-0927276AA39F}">
      <dsp:nvSpPr>
        <dsp:cNvPr id="0" name=""/>
        <dsp:cNvSpPr/>
      </dsp:nvSpPr>
      <dsp:spPr>
        <a:xfrm>
          <a:off x="565989" y="2283232"/>
          <a:ext cx="3070571" cy="38919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6060" tIns="0" rIns="116060" bIns="0"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outerShdw blurRad="38100" dist="38100" dir="2700000" algn="tl">
                  <a:srgbClr val="000000">
                    <a:alpha val="43137"/>
                  </a:srgbClr>
                </a:outerShdw>
              </a:effectLst>
            </a:rPr>
            <a:t>VFD DC Bus With Ride Thru</a:t>
          </a:r>
        </a:p>
      </dsp:txBody>
      <dsp:txXfrm>
        <a:off x="584988" y="2302231"/>
        <a:ext cx="3032573" cy="3511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534A1-63BD-41E6-B9A8-7B6C845FD644}">
      <dsp:nvSpPr>
        <dsp:cNvPr id="0" name=""/>
        <dsp:cNvSpPr/>
      </dsp:nvSpPr>
      <dsp:spPr>
        <a:xfrm>
          <a:off x="0" y="313484"/>
          <a:ext cx="3352799" cy="146469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60214" tIns="166624" rIns="260214"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baseline="0" dirty="0">
              <a:effectLst>
                <a:outerShdw blurRad="38100" dist="38100" dir="2700000" algn="tl">
                  <a:srgbClr val="000000">
                    <a:alpha val="43137"/>
                  </a:srgbClr>
                </a:outerShdw>
              </a:effectLst>
            </a:rPr>
            <a:t>View Ride Thru Event Statistics Or Individual Event Records</a:t>
          </a:r>
        </a:p>
        <a:p>
          <a:pPr marL="114300" lvl="1" indent="-114300" algn="l" defTabSz="533400">
            <a:lnSpc>
              <a:spcPct val="90000"/>
            </a:lnSpc>
            <a:spcBef>
              <a:spcPct val="0"/>
            </a:spcBef>
            <a:spcAft>
              <a:spcPct val="15000"/>
            </a:spcAft>
            <a:buChar char="•"/>
          </a:pPr>
          <a:r>
            <a:rPr lang="en-US" sz="1200" b="1" kern="1200" baseline="0" dirty="0">
              <a:effectLst>
                <a:outerShdw blurRad="38100" dist="38100" dir="2700000" algn="tl">
                  <a:srgbClr val="000000">
                    <a:alpha val="43137"/>
                  </a:srgbClr>
                </a:outerShdw>
              </a:effectLst>
            </a:rPr>
            <a:t>The System Ships With Records Of A Single Event  Initiated During Checkout</a:t>
          </a:r>
        </a:p>
        <a:p>
          <a:pPr marL="114300" lvl="1" indent="-114300" algn="l" defTabSz="533400">
            <a:lnSpc>
              <a:spcPct val="90000"/>
            </a:lnSpc>
            <a:spcBef>
              <a:spcPct val="0"/>
            </a:spcBef>
            <a:spcAft>
              <a:spcPct val="15000"/>
            </a:spcAft>
            <a:buChar char="•"/>
          </a:pPr>
          <a:r>
            <a:rPr lang="en-US" sz="1200" b="1" kern="1200" baseline="0" dirty="0">
              <a:effectLst>
                <a:outerShdw blurRad="38100" dist="38100" dir="2700000" algn="tl">
                  <a:srgbClr val="000000">
                    <a:alpha val="43137"/>
                  </a:srgbClr>
                </a:outerShdw>
              </a:effectLst>
            </a:rPr>
            <a:t>RT Event Parameters</a:t>
          </a:r>
        </a:p>
        <a:p>
          <a:pPr marL="114300" lvl="1" indent="-114300" algn="l" defTabSz="533400">
            <a:lnSpc>
              <a:spcPct val="90000"/>
            </a:lnSpc>
            <a:spcBef>
              <a:spcPct val="0"/>
            </a:spcBef>
            <a:spcAft>
              <a:spcPct val="15000"/>
            </a:spcAft>
            <a:buChar char="•"/>
          </a:pPr>
          <a:r>
            <a:rPr lang="en-US" sz="1200" b="1" kern="1200" baseline="0" dirty="0">
              <a:effectLst>
                <a:outerShdw blurRad="38100" dist="38100" dir="2700000" algn="tl">
                  <a:srgbClr val="000000">
                    <a:alpha val="43137"/>
                  </a:srgbClr>
                </a:outerShdw>
              </a:effectLst>
            </a:rPr>
            <a:t>100 Most Recent  Fault States</a:t>
          </a:r>
        </a:p>
      </dsp:txBody>
      <dsp:txXfrm>
        <a:off x="0" y="313484"/>
        <a:ext cx="3352799" cy="1464699"/>
      </dsp:txXfrm>
    </dsp:sp>
    <dsp:sp modelId="{4413009E-FC1F-44AA-B5D9-8CCF717EE812}">
      <dsp:nvSpPr>
        <dsp:cNvPr id="0" name=""/>
        <dsp:cNvSpPr/>
      </dsp:nvSpPr>
      <dsp:spPr>
        <a:xfrm>
          <a:off x="391630" y="128764"/>
          <a:ext cx="2346959" cy="3573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709" tIns="0" rIns="88709" bIns="0"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outerShdw blurRad="38100" dist="38100" dir="2700000" algn="tl">
                  <a:srgbClr val="000000">
                    <a:alpha val="43137"/>
                  </a:srgbClr>
                </a:outerShdw>
              </a:effectLst>
            </a:rPr>
            <a:t>Records Menu</a:t>
          </a:r>
        </a:p>
      </dsp:txBody>
      <dsp:txXfrm>
        <a:off x="409072" y="146206"/>
        <a:ext cx="2312075" cy="322416"/>
      </dsp:txXfrm>
    </dsp:sp>
    <dsp:sp modelId="{322E69CF-3BCE-4728-8447-3061BD597B42}">
      <dsp:nvSpPr>
        <dsp:cNvPr id="0" name=""/>
        <dsp:cNvSpPr/>
      </dsp:nvSpPr>
      <dsp:spPr>
        <a:xfrm>
          <a:off x="0" y="2097897"/>
          <a:ext cx="3352799" cy="81172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60214" tIns="166624" rIns="260214"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baseline="0" dirty="0">
              <a:effectLst>
                <a:outerShdw blurRad="38100" dist="38100" dir="2700000" algn="tl">
                  <a:srgbClr val="000000">
                    <a:alpha val="43137"/>
                  </a:srgbClr>
                </a:outerShdw>
              </a:effectLst>
            </a:rPr>
            <a:t>TEST Initiate</a:t>
          </a:r>
        </a:p>
        <a:p>
          <a:pPr marL="114300" lvl="1" indent="-114300" algn="l" defTabSz="533400">
            <a:lnSpc>
              <a:spcPct val="90000"/>
            </a:lnSpc>
            <a:spcBef>
              <a:spcPct val="0"/>
            </a:spcBef>
            <a:spcAft>
              <a:spcPct val="15000"/>
            </a:spcAft>
            <a:buChar char="•"/>
          </a:pPr>
          <a:r>
            <a:rPr lang="en-US" sz="1200" b="1" kern="1200" baseline="0" dirty="0">
              <a:effectLst>
                <a:outerShdw blurRad="38100" dist="38100" dir="2700000" algn="tl">
                  <a:srgbClr val="000000">
                    <a:alpha val="43137"/>
                  </a:srgbClr>
                </a:outerShdw>
              </a:effectLst>
            </a:rPr>
            <a:t>Threshold Check</a:t>
          </a:r>
        </a:p>
        <a:p>
          <a:pPr marL="114300" lvl="1" indent="-114300" algn="l" defTabSz="533400">
            <a:lnSpc>
              <a:spcPct val="90000"/>
            </a:lnSpc>
            <a:spcBef>
              <a:spcPct val="0"/>
            </a:spcBef>
            <a:spcAft>
              <a:spcPct val="15000"/>
            </a:spcAft>
            <a:buChar char="•"/>
          </a:pPr>
          <a:r>
            <a:rPr lang="en-US" sz="1200" b="1" kern="1200" baseline="0" dirty="0">
              <a:effectLst>
                <a:outerShdw blurRad="38100" dist="38100" dir="2700000" algn="tl">
                  <a:srgbClr val="000000">
                    <a:alpha val="43137"/>
                  </a:srgbClr>
                </a:outerShdw>
              </a:effectLst>
            </a:rPr>
            <a:t>DC Bus Voltage Fault Logic</a:t>
          </a:r>
        </a:p>
      </dsp:txBody>
      <dsp:txXfrm>
        <a:off x="0" y="2097897"/>
        <a:ext cx="3352799" cy="811722"/>
      </dsp:txXfrm>
    </dsp:sp>
    <dsp:sp modelId="{7FE6E65B-39D5-4ED6-9478-3794145077E5}">
      <dsp:nvSpPr>
        <dsp:cNvPr id="0" name=""/>
        <dsp:cNvSpPr/>
      </dsp:nvSpPr>
      <dsp:spPr>
        <a:xfrm>
          <a:off x="387898" y="1742900"/>
          <a:ext cx="2346959" cy="40853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709" tIns="0" rIns="88709" bIns="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effectLst>
                <a:outerShdw blurRad="38100" dist="38100" dir="2700000" algn="tl">
                  <a:srgbClr val="000000">
                    <a:alpha val="43137"/>
                  </a:srgbClr>
                </a:outerShdw>
              </a:effectLst>
            </a:rPr>
            <a:t>Actions Menu</a:t>
          </a:r>
        </a:p>
      </dsp:txBody>
      <dsp:txXfrm>
        <a:off x="407841" y="1762843"/>
        <a:ext cx="2307073" cy="368651"/>
      </dsp:txXfrm>
    </dsp:sp>
    <dsp:sp modelId="{D455F184-08B5-4916-8AED-423D04A19442}">
      <dsp:nvSpPr>
        <dsp:cNvPr id="0" name=""/>
        <dsp:cNvSpPr/>
      </dsp:nvSpPr>
      <dsp:spPr>
        <a:xfrm>
          <a:off x="0" y="3222812"/>
          <a:ext cx="3352799" cy="81816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60214" tIns="166624" rIns="260214"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effectLst>
                <a:outerShdw blurRad="38100" dist="38100" dir="2700000" algn="tl">
                  <a:srgbClr val="000000">
                    <a:alpha val="43137"/>
                  </a:srgbClr>
                </a:outerShdw>
              </a:effectLst>
            </a:rPr>
            <a:t>Set Time</a:t>
          </a:r>
        </a:p>
        <a:p>
          <a:pPr marL="114300" lvl="1" indent="-114300" algn="l" defTabSz="533400">
            <a:lnSpc>
              <a:spcPct val="90000"/>
            </a:lnSpc>
            <a:spcBef>
              <a:spcPct val="0"/>
            </a:spcBef>
            <a:spcAft>
              <a:spcPct val="15000"/>
            </a:spcAft>
            <a:buChar char="•"/>
          </a:pPr>
          <a:r>
            <a:rPr lang="en-US" sz="1200" b="1" kern="1200" dirty="0">
              <a:effectLst>
                <a:outerShdw blurRad="38100" dist="38100" dir="2700000" algn="tl">
                  <a:srgbClr val="000000">
                    <a:alpha val="43137"/>
                  </a:srgbClr>
                </a:outerShdw>
              </a:effectLst>
            </a:rPr>
            <a:t>Set Status Timer</a:t>
          </a:r>
        </a:p>
      </dsp:txBody>
      <dsp:txXfrm>
        <a:off x="0" y="3222812"/>
        <a:ext cx="3352799" cy="818167"/>
      </dsp:txXfrm>
    </dsp:sp>
    <dsp:sp modelId="{B69D9693-44E4-45DE-AC3B-164E094D5685}">
      <dsp:nvSpPr>
        <dsp:cNvPr id="0" name=""/>
        <dsp:cNvSpPr/>
      </dsp:nvSpPr>
      <dsp:spPr>
        <a:xfrm>
          <a:off x="379402" y="2979175"/>
          <a:ext cx="2346959" cy="42346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709" tIns="0" rIns="88709" bIns="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effectLst>
                <a:outerShdw blurRad="38100" dist="38100" dir="2700000" algn="tl">
                  <a:srgbClr val="000000">
                    <a:alpha val="43137"/>
                  </a:srgbClr>
                </a:outerShdw>
              </a:effectLst>
            </a:rPr>
            <a:t>Configurations Menu</a:t>
          </a:r>
        </a:p>
      </dsp:txBody>
      <dsp:txXfrm>
        <a:off x="400074" y="2999847"/>
        <a:ext cx="2305615" cy="38211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69E86-D1CE-406C-A186-3914668EE04F}">
      <dsp:nvSpPr>
        <dsp:cNvPr id="0" name=""/>
        <dsp:cNvSpPr/>
      </dsp:nvSpPr>
      <dsp:spPr>
        <a:xfrm>
          <a:off x="0" y="633192"/>
          <a:ext cx="3956569" cy="164654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7074" tIns="208280" rIns="307074" bIns="85344"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None/>
          </a:pPr>
          <a:r>
            <a:rPr lang="en-US" sz="1200" b="1" kern="1200" dirty="0">
              <a:effectLst>
                <a:outerShdw blurRad="38100" dist="38100" dir="2700000" algn="tl">
                  <a:srgbClr val="000000">
                    <a:alpha val="43137"/>
                  </a:srgbClr>
                </a:outerShdw>
              </a:effectLst>
              <a:latin typeface="+mj-lt"/>
            </a:rPr>
            <a:t>Ultracapacitor Energy Storage</a:t>
          </a:r>
        </a:p>
        <a:p>
          <a:pPr marL="114300" lvl="1" indent="-114300" algn="l" defTabSz="533400">
            <a:lnSpc>
              <a:spcPct val="90000"/>
            </a:lnSpc>
            <a:spcBef>
              <a:spcPct val="0"/>
            </a:spcBef>
            <a:spcAft>
              <a:spcPct val="15000"/>
            </a:spcAft>
            <a:buFont typeface="Arial" panose="020B0604020202020204" pitchFamily="34" charset="0"/>
            <a:buChar char="•"/>
          </a:pPr>
          <a:r>
            <a:rPr lang="en-US" sz="1200" b="1" kern="1200" dirty="0">
              <a:effectLst>
                <a:outerShdw blurRad="38100" dist="38100" dir="2700000" algn="tl">
                  <a:srgbClr val="000000">
                    <a:alpha val="43137"/>
                  </a:srgbClr>
                </a:outerShdw>
              </a:effectLst>
              <a:latin typeface="+mj-lt"/>
            </a:rPr>
            <a:t>0.5 – 15 Seconds 100% 3-phase outages, </a:t>
          </a:r>
        </a:p>
        <a:p>
          <a:pPr marL="114300" lvl="1" indent="-114300" algn="l" defTabSz="533400">
            <a:lnSpc>
              <a:spcPct val="90000"/>
            </a:lnSpc>
            <a:spcBef>
              <a:spcPct val="0"/>
            </a:spcBef>
            <a:spcAft>
              <a:spcPct val="15000"/>
            </a:spcAft>
            <a:buFont typeface="Arial" panose="020B0604020202020204" pitchFamily="34" charset="0"/>
            <a:buChar char="•"/>
          </a:pPr>
          <a:r>
            <a:rPr lang="en-US" sz="1200" b="1" kern="1200" dirty="0">
              <a:effectLst>
                <a:outerShdw blurRad="38100" dist="38100" dir="2700000" algn="tl">
                  <a:srgbClr val="000000">
                    <a:alpha val="43137"/>
                  </a:srgbClr>
                </a:outerShdw>
              </a:effectLst>
              <a:latin typeface="+mj-lt"/>
            </a:rPr>
            <a:t>Greater Than 15kW</a:t>
          </a:r>
        </a:p>
        <a:p>
          <a:pPr marL="114300" lvl="1" indent="-114300" algn="l" defTabSz="533400">
            <a:lnSpc>
              <a:spcPct val="90000"/>
            </a:lnSpc>
            <a:spcBef>
              <a:spcPct val="0"/>
            </a:spcBef>
            <a:spcAft>
              <a:spcPct val="15000"/>
            </a:spcAft>
            <a:buFont typeface="Arial" panose="020B0604020202020204" pitchFamily="34" charset="0"/>
            <a:buChar char="•"/>
          </a:pPr>
          <a:endParaRPr lang="en-US" sz="1200" b="1" kern="1200" dirty="0">
            <a:solidFill>
              <a:schemeClr val="tx1"/>
            </a:solidFill>
            <a:effectLst>
              <a:outerShdw blurRad="38100" dist="38100" dir="2700000" algn="tl">
                <a:srgbClr val="000000">
                  <a:alpha val="43137"/>
                </a:srgbClr>
              </a:outerShdw>
            </a:effectLst>
            <a:latin typeface="+mj-lt"/>
          </a:endParaRPr>
        </a:p>
        <a:p>
          <a:pPr marL="114300" lvl="1" indent="-114300" algn="l" defTabSz="533400">
            <a:lnSpc>
              <a:spcPct val="90000"/>
            </a:lnSpc>
            <a:spcBef>
              <a:spcPct val="0"/>
            </a:spcBef>
            <a:spcAft>
              <a:spcPct val="15000"/>
            </a:spcAft>
            <a:buFont typeface="Arial" panose="020B0604020202020204" pitchFamily="34" charset="0"/>
            <a:buNone/>
          </a:pPr>
          <a:r>
            <a:rPr lang="en-US" sz="1200" b="1" kern="1200" dirty="0">
              <a:solidFill>
                <a:schemeClr val="tx1"/>
              </a:solidFill>
              <a:effectLst>
                <a:outerShdw blurRad="38100" dist="38100" dir="2700000" algn="tl">
                  <a:srgbClr val="000000">
                    <a:alpha val="43137"/>
                  </a:srgbClr>
                </a:outerShdw>
              </a:effectLst>
              <a:latin typeface="+mj-lt"/>
            </a:rPr>
            <a:t>Electrolytic Capacitor Energy Storage</a:t>
          </a:r>
        </a:p>
        <a:p>
          <a:pPr marL="114300" lvl="1" indent="-114300" algn="l" defTabSz="533400">
            <a:lnSpc>
              <a:spcPct val="90000"/>
            </a:lnSpc>
            <a:spcBef>
              <a:spcPct val="0"/>
            </a:spcBef>
            <a:spcAft>
              <a:spcPct val="15000"/>
            </a:spcAft>
            <a:buFont typeface="Arial" panose="020B0604020202020204" pitchFamily="34" charset="0"/>
            <a:buChar char="•"/>
          </a:pPr>
          <a:r>
            <a:rPr lang="en-US" sz="1200" b="1" kern="1200" dirty="0">
              <a:solidFill>
                <a:schemeClr val="tx1"/>
              </a:solidFill>
              <a:effectLst>
                <a:outerShdw blurRad="38100" dist="38100" dir="2700000" algn="tl">
                  <a:srgbClr val="000000">
                    <a:alpha val="43137"/>
                  </a:srgbClr>
                </a:outerShdw>
              </a:effectLst>
              <a:latin typeface="+mj-lt"/>
            </a:rPr>
            <a:t>Less Than 15kW</a:t>
          </a:r>
        </a:p>
        <a:p>
          <a:pPr marL="114300" lvl="1" indent="-114300" algn="l" defTabSz="533400">
            <a:lnSpc>
              <a:spcPct val="90000"/>
            </a:lnSpc>
            <a:spcBef>
              <a:spcPct val="0"/>
            </a:spcBef>
            <a:spcAft>
              <a:spcPct val="15000"/>
            </a:spcAft>
            <a:buFont typeface="Arial" panose="020B0604020202020204" pitchFamily="34" charset="0"/>
            <a:buChar char="•"/>
          </a:pPr>
          <a:r>
            <a:rPr lang="en-US" sz="1200" b="1" kern="1200" dirty="0">
              <a:solidFill>
                <a:schemeClr val="tx1"/>
              </a:solidFill>
              <a:effectLst>
                <a:outerShdw blurRad="38100" dist="38100" dir="2700000" algn="tl">
                  <a:srgbClr val="000000">
                    <a:alpha val="43137"/>
                  </a:srgbClr>
                </a:outerShdw>
              </a:effectLst>
              <a:latin typeface="+mj-lt"/>
            </a:rPr>
            <a:t>Less Than 0.5 Sec</a:t>
          </a:r>
        </a:p>
      </dsp:txBody>
      <dsp:txXfrm>
        <a:off x="0" y="633192"/>
        <a:ext cx="3956569" cy="1646540"/>
      </dsp:txXfrm>
    </dsp:sp>
    <dsp:sp modelId="{D1B27D67-6C76-4795-B08A-C5A842B11236}">
      <dsp:nvSpPr>
        <dsp:cNvPr id="0" name=""/>
        <dsp:cNvSpPr/>
      </dsp:nvSpPr>
      <dsp:spPr>
        <a:xfrm>
          <a:off x="515497" y="473019"/>
          <a:ext cx="2784166" cy="32397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4684" tIns="0" rIns="104684" bIns="0" numCol="1" spcCol="1270" anchor="ctr" anchorCtr="0">
          <a:noAutofit/>
        </a:bodyPr>
        <a:lstStyle/>
        <a:p>
          <a:pPr marL="0" lvl="0" indent="0" algn="ctr" defTabSz="622300">
            <a:lnSpc>
              <a:spcPct val="90000"/>
            </a:lnSpc>
            <a:spcBef>
              <a:spcPct val="0"/>
            </a:spcBef>
            <a:spcAft>
              <a:spcPct val="35000"/>
            </a:spcAft>
            <a:buNone/>
          </a:pPr>
          <a:r>
            <a:rPr lang="en-US" sz="1400" b="1" kern="1200" dirty="0">
              <a:effectLst>
                <a:outerShdw blurRad="38100" dist="38100" dir="2700000" algn="tl">
                  <a:srgbClr val="000000">
                    <a:alpha val="43137"/>
                  </a:srgbClr>
                </a:outerShdw>
              </a:effectLst>
            </a:rPr>
            <a:t>Short Term Energy Storage</a:t>
          </a:r>
        </a:p>
      </dsp:txBody>
      <dsp:txXfrm>
        <a:off x="531312" y="488834"/>
        <a:ext cx="2752536" cy="29234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69E86-D1CE-406C-A186-3914668EE04F}">
      <dsp:nvSpPr>
        <dsp:cNvPr id="0" name=""/>
        <dsp:cNvSpPr/>
      </dsp:nvSpPr>
      <dsp:spPr>
        <a:xfrm>
          <a:off x="0" y="482119"/>
          <a:ext cx="3700020" cy="142371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7163" tIns="416560" rIns="287163"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effectLst>
                <a:outerShdw blurRad="38100" dist="38100" dir="2700000" algn="tl">
                  <a:srgbClr val="000000">
                    <a:alpha val="43137"/>
                  </a:srgbClr>
                </a:outerShdw>
              </a:effectLst>
            </a:rPr>
            <a:t>15 Seconds - Minutes</a:t>
          </a:r>
          <a:br>
            <a:rPr lang="en-US" sz="1800" b="1" kern="1200" dirty="0">
              <a:effectLst>
                <a:outerShdw blurRad="38100" dist="38100" dir="2700000" algn="tl">
                  <a:srgbClr val="000000">
                    <a:alpha val="43137"/>
                  </a:srgbClr>
                </a:outerShdw>
              </a:effectLst>
            </a:rPr>
          </a:br>
          <a:r>
            <a:rPr lang="en-US" sz="1200" b="1" kern="1200" dirty="0">
              <a:effectLst>
                <a:outerShdw blurRad="38100" dist="38100" dir="2700000" algn="tl">
                  <a:srgbClr val="000000">
                    <a:alpha val="43137"/>
                  </a:srgbClr>
                </a:outerShdw>
              </a:effectLst>
            </a:rPr>
            <a:t>100% 3-Phase Outages</a:t>
          </a:r>
        </a:p>
        <a:p>
          <a:pPr marL="114300" lvl="1" indent="-114300" algn="l" defTabSz="533400">
            <a:lnSpc>
              <a:spcPct val="90000"/>
            </a:lnSpc>
            <a:spcBef>
              <a:spcPct val="0"/>
            </a:spcBef>
            <a:spcAft>
              <a:spcPct val="15000"/>
            </a:spcAft>
            <a:buChar char="•"/>
          </a:pPr>
          <a:r>
            <a:rPr lang="en-US" sz="1200" b="1" kern="1200" dirty="0">
              <a:effectLst>
                <a:outerShdw blurRad="38100" dist="38100" dir="2700000" algn="tl">
                  <a:srgbClr val="000000">
                    <a:alpha val="43137"/>
                  </a:srgbClr>
                </a:outerShdw>
              </a:effectLst>
            </a:rPr>
            <a:t>Battery Energy Storage</a:t>
          </a:r>
        </a:p>
        <a:p>
          <a:pPr marL="114300" lvl="1" indent="-114300" algn="l" defTabSz="533400">
            <a:lnSpc>
              <a:spcPct val="90000"/>
            </a:lnSpc>
            <a:spcBef>
              <a:spcPct val="0"/>
            </a:spcBef>
            <a:spcAft>
              <a:spcPct val="15000"/>
            </a:spcAft>
            <a:buFontTx/>
            <a:buNone/>
          </a:pPr>
          <a:r>
            <a:rPr lang="en-US" sz="1200" b="1" kern="1200" dirty="0">
              <a:effectLst>
                <a:outerShdw blurRad="38100" dist="38100" dir="2700000" algn="tl">
                  <a:srgbClr val="000000">
                    <a:alpha val="43137"/>
                  </a:srgbClr>
                </a:outerShdw>
              </a:effectLst>
            </a:rPr>
            <a:t>    VRLA Standard, Other Battery Types Available</a:t>
          </a:r>
        </a:p>
        <a:p>
          <a:pPr marL="114300" lvl="1" indent="-114300" algn="l" defTabSz="533400">
            <a:lnSpc>
              <a:spcPct val="90000"/>
            </a:lnSpc>
            <a:spcBef>
              <a:spcPct val="0"/>
            </a:spcBef>
            <a:spcAft>
              <a:spcPct val="15000"/>
            </a:spcAft>
            <a:buFont typeface="Arial" panose="020B0604020202020204" pitchFamily="34" charset="0"/>
            <a:buChar char="•"/>
          </a:pPr>
          <a:r>
            <a:rPr lang="en-US" sz="1200" b="1" kern="1200" dirty="0">
              <a:effectLst>
                <a:outerShdw blurRad="38100" dist="38100" dir="2700000" algn="tl">
                  <a:srgbClr val="000000">
                    <a:alpha val="43137"/>
                  </a:srgbClr>
                </a:outerShdw>
              </a:effectLst>
            </a:rPr>
            <a:t>Does Not Require Discharger </a:t>
          </a:r>
        </a:p>
      </dsp:txBody>
      <dsp:txXfrm>
        <a:off x="0" y="482119"/>
        <a:ext cx="3700020" cy="1423719"/>
      </dsp:txXfrm>
    </dsp:sp>
    <dsp:sp modelId="{D1B27D67-6C76-4795-B08A-C5A842B11236}">
      <dsp:nvSpPr>
        <dsp:cNvPr id="0" name=""/>
        <dsp:cNvSpPr/>
      </dsp:nvSpPr>
      <dsp:spPr>
        <a:xfrm>
          <a:off x="506651" y="338988"/>
          <a:ext cx="2590014" cy="28276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7896" tIns="0" rIns="97896" bIns="0" numCol="1" spcCol="1270" anchor="ctr" anchorCtr="0">
          <a:noAutofit/>
        </a:bodyPr>
        <a:lstStyle/>
        <a:p>
          <a:pPr marL="0" lvl="0" indent="0" algn="ctr" defTabSz="622300">
            <a:lnSpc>
              <a:spcPct val="90000"/>
            </a:lnSpc>
            <a:spcBef>
              <a:spcPct val="0"/>
            </a:spcBef>
            <a:spcAft>
              <a:spcPct val="35000"/>
            </a:spcAft>
            <a:buNone/>
          </a:pPr>
          <a:r>
            <a:rPr lang="en-US" sz="1400" b="1" kern="1200" dirty="0">
              <a:effectLst>
                <a:outerShdw blurRad="38100" dist="38100" dir="2700000" algn="tl">
                  <a:srgbClr val="000000">
                    <a:alpha val="43137"/>
                  </a:srgbClr>
                </a:outerShdw>
              </a:effectLst>
            </a:rPr>
            <a:t>Long Term Energy Storage</a:t>
          </a:r>
        </a:p>
      </dsp:txBody>
      <dsp:txXfrm>
        <a:off x="520455" y="352792"/>
        <a:ext cx="2562406" cy="2551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6304F-5FF2-4DE6-B30A-AD151F240F16}">
      <dsp:nvSpPr>
        <dsp:cNvPr id="0" name=""/>
        <dsp:cNvSpPr/>
      </dsp:nvSpPr>
      <dsp:spPr>
        <a:xfrm>
          <a:off x="0" y="321013"/>
          <a:ext cx="6133530" cy="219002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6030" tIns="291592" rIns="476030"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AC Line Voltage</a:t>
          </a: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Drive Hp or Multiple Drive Total Hps or kW</a:t>
          </a: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Sag or 100% AC Line Loss</a:t>
          </a: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Sag – Percent &amp; Time AC Line Lost</a:t>
          </a: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50% Sag, 50% Remaining - Single Voltage Regulator Booster</a:t>
          </a: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100% 3 Phase Outage Time – Greater Than 50%, Energy Storage</a:t>
          </a: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Common Bus Drives or Stand Alone</a:t>
          </a: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Internal Braking Transistors Minimum Ohm Value</a:t>
          </a:r>
        </a:p>
      </dsp:txBody>
      <dsp:txXfrm>
        <a:off x="0" y="321013"/>
        <a:ext cx="6133530" cy="2190021"/>
      </dsp:txXfrm>
    </dsp:sp>
    <dsp:sp modelId="{A521F728-A42F-41A1-92CD-AB48231F9B0A}">
      <dsp:nvSpPr>
        <dsp:cNvPr id="0" name=""/>
        <dsp:cNvSpPr/>
      </dsp:nvSpPr>
      <dsp:spPr>
        <a:xfrm>
          <a:off x="1070865" y="0"/>
          <a:ext cx="4008856" cy="58238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2283" tIns="0" rIns="162283" bIns="0" numCol="1" spcCol="1270" anchor="ctr" anchorCtr="0">
          <a:noAutofit/>
        </a:bodyPr>
        <a:lstStyle/>
        <a:p>
          <a:pPr marL="0" lvl="0" indent="0" algn="ctr" defTabSz="622300">
            <a:lnSpc>
              <a:spcPct val="90000"/>
            </a:lnSpc>
            <a:spcBef>
              <a:spcPct val="0"/>
            </a:spcBef>
            <a:spcAft>
              <a:spcPct val="35000"/>
            </a:spcAft>
            <a:buNone/>
          </a:pPr>
          <a:r>
            <a:rPr lang="en-US" sz="1400" b="1" kern="1200" dirty="0">
              <a:effectLst>
                <a:outerShdw blurRad="38100" dist="38100" dir="2700000" algn="tl">
                  <a:srgbClr val="000000">
                    <a:alpha val="43137"/>
                  </a:srgbClr>
                </a:outerShdw>
              </a:effectLst>
            </a:rPr>
            <a:t>What Bonitron Needs To Know for a Drive Under Voltage Solution</a:t>
          </a:r>
        </a:p>
      </dsp:txBody>
      <dsp:txXfrm>
        <a:off x="1099295" y="28430"/>
        <a:ext cx="3951996" cy="525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1FC0B-D9A6-44B1-B5D4-82B7ECAFBC4E}">
      <dsp:nvSpPr>
        <dsp:cNvPr id="0" name=""/>
        <dsp:cNvSpPr/>
      </dsp:nvSpPr>
      <dsp:spPr>
        <a:xfrm>
          <a:off x="36175" y="1019570"/>
          <a:ext cx="3464543" cy="181322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2462" tIns="333248" rIns="292462" bIns="78232" numCol="1" spcCol="1270" anchor="t" anchorCtr="0">
          <a:noAutofit/>
        </a:bodyPr>
        <a:lstStyle/>
        <a:p>
          <a:pPr marL="57150" lvl="1" indent="-57150" algn="l" defTabSz="488950">
            <a:lnSpc>
              <a:spcPct val="90000"/>
            </a:lnSpc>
            <a:spcBef>
              <a:spcPct val="0"/>
            </a:spcBef>
            <a:spcAft>
              <a:spcPct val="15000"/>
            </a:spcAft>
            <a:buChar char="•"/>
          </a:pPr>
          <a:r>
            <a:rPr lang="en-US" sz="1100" b="1" kern="1200" dirty="0">
              <a:effectLst>
                <a:outerShdw blurRad="38100" dist="38100" dir="2700000" algn="tl">
                  <a:srgbClr val="000000">
                    <a:alpha val="43137"/>
                  </a:srgbClr>
                </a:outerShdw>
              </a:effectLst>
            </a:rPr>
            <a:t>Convection or Fan Cooled</a:t>
          </a:r>
        </a:p>
        <a:p>
          <a:pPr marL="57150" lvl="1" indent="-57150" algn="l" defTabSz="488950">
            <a:lnSpc>
              <a:spcPct val="90000"/>
            </a:lnSpc>
            <a:spcBef>
              <a:spcPct val="0"/>
            </a:spcBef>
            <a:spcAft>
              <a:spcPct val="15000"/>
            </a:spcAft>
            <a:buChar char="•"/>
          </a:pPr>
          <a:r>
            <a:rPr lang="en-US" sz="1100" b="1" kern="1200" dirty="0">
              <a:effectLst>
                <a:outerShdw blurRad="38100" dist="38100" dir="2700000" algn="tl">
                  <a:srgbClr val="000000">
                    <a:alpha val="43137"/>
                  </a:srgbClr>
                </a:outerShdw>
              </a:effectLst>
            </a:rPr>
            <a:t>10-20%, 50% or 100% Braking Duty</a:t>
          </a:r>
        </a:p>
        <a:p>
          <a:pPr marL="57150" lvl="1" indent="-57150" algn="l" defTabSz="488950">
            <a:lnSpc>
              <a:spcPct val="90000"/>
            </a:lnSpc>
            <a:spcBef>
              <a:spcPct val="0"/>
            </a:spcBef>
            <a:spcAft>
              <a:spcPct val="15000"/>
            </a:spcAft>
            <a:buChar char="•"/>
          </a:pPr>
          <a:r>
            <a:rPr lang="en-US" sz="1100" b="1" kern="1200" dirty="0">
              <a:effectLst>
                <a:outerShdw blurRad="38100" dist="38100" dir="2700000" algn="tl">
                  <a:srgbClr val="000000">
                    <a:alpha val="43137"/>
                  </a:srgbClr>
                </a:outerShdw>
              </a:effectLst>
            </a:rPr>
            <a:t>NEMA-3R</a:t>
          </a:r>
        </a:p>
        <a:p>
          <a:pPr marL="57150" lvl="1" indent="-57150" algn="l" defTabSz="488950">
            <a:lnSpc>
              <a:spcPct val="90000"/>
            </a:lnSpc>
            <a:spcBef>
              <a:spcPct val="0"/>
            </a:spcBef>
            <a:spcAft>
              <a:spcPct val="15000"/>
            </a:spcAft>
            <a:buChar char="•"/>
          </a:pPr>
          <a:r>
            <a:rPr lang="en-US" sz="1100" b="1" kern="1200" dirty="0">
              <a:effectLst>
                <a:outerShdw blurRad="38100" dist="38100" dir="2700000" algn="tl">
                  <a:srgbClr val="000000">
                    <a:alpha val="43137"/>
                  </a:srgbClr>
                </a:outerShdw>
              </a:effectLst>
            </a:rPr>
            <a:t>Stainless Steel – 366, 316</a:t>
          </a:r>
        </a:p>
        <a:p>
          <a:pPr marL="57150" lvl="1" indent="-57150" algn="l" defTabSz="488950">
            <a:lnSpc>
              <a:spcPct val="90000"/>
            </a:lnSpc>
            <a:spcBef>
              <a:spcPct val="0"/>
            </a:spcBef>
            <a:spcAft>
              <a:spcPct val="15000"/>
            </a:spcAft>
            <a:buChar char="•"/>
          </a:pPr>
          <a:r>
            <a:rPr lang="en-US" sz="1100" b="1" kern="1200" dirty="0">
              <a:effectLst>
                <a:outerShdw blurRad="38100" dist="38100" dir="2700000" algn="tl">
                  <a:srgbClr val="000000">
                    <a:alpha val="43137"/>
                  </a:srgbClr>
                </a:outerShdw>
              </a:effectLst>
            </a:rPr>
            <a:t>Multiple Elements in One Enclosure for Multiple Braking Transistors</a:t>
          </a:r>
        </a:p>
        <a:p>
          <a:pPr marL="57150" lvl="1" indent="-57150" algn="l" defTabSz="488950">
            <a:lnSpc>
              <a:spcPct val="90000"/>
            </a:lnSpc>
            <a:spcBef>
              <a:spcPct val="0"/>
            </a:spcBef>
            <a:spcAft>
              <a:spcPct val="15000"/>
            </a:spcAft>
            <a:buChar char="•"/>
          </a:pPr>
          <a:r>
            <a:rPr lang="en-US" sz="1100" b="1" kern="1200" dirty="0">
              <a:effectLst>
                <a:outerShdw blurRad="38100" dist="38100" dir="2700000" algn="tl">
                  <a:srgbClr val="000000">
                    <a:alpha val="43137"/>
                  </a:srgbClr>
                </a:outerShdw>
              </a:effectLst>
            </a:rPr>
            <a:t>100% Duty 100Hp+ Modular Braking Resistors</a:t>
          </a:r>
        </a:p>
        <a:p>
          <a:pPr marL="57150" lvl="1" indent="-57150" algn="l" defTabSz="488950">
            <a:lnSpc>
              <a:spcPct val="90000"/>
            </a:lnSpc>
            <a:spcBef>
              <a:spcPct val="0"/>
            </a:spcBef>
            <a:spcAft>
              <a:spcPct val="15000"/>
            </a:spcAft>
            <a:buChar char="•"/>
          </a:pPr>
          <a:r>
            <a:rPr lang="en-US" sz="1100" b="1" kern="1200" dirty="0">
              <a:effectLst>
                <a:outerShdw blurRad="38100" dist="38100" dir="2700000" algn="tl">
                  <a:srgbClr val="000000">
                    <a:alpha val="43137"/>
                  </a:srgbClr>
                </a:outerShdw>
              </a:effectLst>
            </a:rPr>
            <a:t>Custom 3 Phase Load Banks</a:t>
          </a:r>
        </a:p>
      </dsp:txBody>
      <dsp:txXfrm>
        <a:off x="36175" y="1019570"/>
        <a:ext cx="3464543" cy="1813222"/>
      </dsp:txXfrm>
    </dsp:sp>
    <dsp:sp modelId="{EEF0FDE8-B7AE-464F-B0AD-340FD14A33C8}">
      <dsp:nvSpPr>
        <dsp:cNvPr id="0" name=""/>
        <dsp:cNvSpPr/>
      </dsp:nvSpPr>
      <dsp:spPr>
        <a:xfrm>
          <a:off x="390943" y="882720"/>
          <a:ext cx="2637814" cy="3616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703" tIns="0" rIns="99703" bIns="0" numCol="1" spcCol="1270" anchor="ctr" anchorCtr="0">
          <a:noAutofit/>
        </a:bodyPr>
        <a:lstStyle/>
        <a:p>
          <a:pPr marL="0" lvl="0" indent="0" algn="ctr" defTabSz="533400">
            <a:lnSpc>
              <a:spcPct val="90000"/>
            </a:lnSpc>
            <a:spcBef>
              <a:spcPct val="0"/>
            </a:spcBef>
            <a:spcAft>
              <a:spcPct val="35000"/>
            </a:spcAft>
            <a:buNone/>
          </a:pPr>
          <a:r>
            <a:rPr lang="en-US" sz="1200" b="1" kern="1200" dirty="0">
              <a:effectLst>
                <a:outerShdw blurRad="38100" dist="38100" dir="2700000" algn="tl">
                  <a:srgbClr val="000000">
                    <a:alpha val="43137"/>
                  </a:srgbClr>
                </a:outerShdw>
              </a:effectLst>
            </a:rPr>
            <a:t>Various Build Options</a:t>
          </a:r>
        </a:p>
      </dsp:txBody>
      <dsp:txXfrm>
        <a:off x="408595" y="900372"/>
        <a:ext cx="2602510" cy="3263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D4FA7-6234-4A9C-BE64-91DC249224D9}">
      <dsp:nvSpPr>
        <dsp:cNvPr id="0" name=""/>
        <dsp:cNvSpPr/>
      </dsp:nvSpPr>
      <dsp:spPr>
        <a:xfrm>
          <a:off x="0" y="323842"/>
          <a:ext cx="5705976" cy="323131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2847" tIns="312420" rIns="442847"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effectLst>
                <a:outerShdw blurRad="38100" dist="38100" dir="2700000" algn="tl">
                  <a:srgbClr val="000000">
                    <a:alpha val="43137"/>
                  </a:srgbClr>
                </a:outerShdw>
              </a:effectLst>
            </a:rPr>
            <a:t>Regenerative Energy From DC Over Voltage is Rectified and Returned to the AC Line at 99% Efficiency  </a:t>
          </a:r>
        </a:p>
        <a:p>
          <a:pPr marL="114300" lvl="1" indent="-114300" algn="l" defTabSz="666750">
            <a:lnSpc>
              <a:spcPct val="90000"/>
            </a:lnSpc>
            <a:spcBef>
              <a:spcPct val="0"/>
            </a:spcBef>
            <a:spcAft>
              <a:spcPct val="15000"/>
            </a:spcAft>
            <a:buChar char="•"/>
          </a:pPr>
          <a:r>
            <a:rPr lang="en-US" sz="1500" b="1" kern="1200" dirty="0">
              <a:effectLst>
                <a:outerShdw blurRad="38100" dist="38100" dir="2700000" algn="tl">
                  <a:srgbClr val="000000">
                    <a:alpha val="43137"/>
                  </a:srgbClr>
                </a:outerShdw>
              </a:effectLst>
            </a:rPr>
            <a:t>208 - 600VAC Support</a:t>
          </a:r>
        </a:p>
        <a:p>
          <a:pPr marL="114300" lvl="1" indent="-114300" algn="l" defTabSz="666750">
            <a:lnSpc>
              <a:spcPct val="90000"/>
            </a:lnSpc>
            <a:spcBef>
              <a:spcPct val="0"/>
            </a:spcBef>
            <a:spcAft>
              <a:spcPct val="15000"/>
            </a:spcAft>
            <a:buChar char="•"/>
          </a:pPr>
          <a:r>
            <a:rPr lang="en-US" sz="1500" b="1" kern="1200" dirty="0">
              <a:effectLst>
                <a:outerShdw blurRad="38100" dist="38100" dir="2700000" algn="tl">
                  <a:srgbClr val="000000">
                    <a:alpha val="43137"/>
                  </a:srgbClr>
                </a:outerShdw>
              </a:effectLst>
            </a:rPr>
            <a:t>50/60Hz auto select</a:t>
          </a:r>
        </a:p>
        <a:p>
          <a:pPr marL="114300" lvl="1" indent="-114300" algn="l" defTabSz="666750">
            <a:lnSpc>
              <a:spcPct val="90000"/>
            </a:lnSpc>
            <a:spcBef>
              <a:spcPct val="0"/>
            </a:spcBef>
            <a:spcAft>
              <a:spcPct val="15000"/>
            </a:spcAft>
            <a:buChar char="•"/>
          </a:pPr>
          <a:r>
            <a:rPr lang="en-US" sz="1500" b="1" kern="1200" dirty="0">
              <a:effectLst>
                <a:outerShdw blurRad="38100" dist="38100" dir="2700000" algn="tl">
                  <a:srgbClr val="000000">
                    <a:alpha val="43137"/>
                  </a:srgbClr>
                </a:outerShdw>
              </a:effectLst>
            </a:rPr>
            <a:t>M3545 - 6A, 15A, 150% Peak Rated for 60 Seconds</a:t>
          </a:r>
        </a:p>
        <a:p>
          <a:pPr marL="114300" lvl="1" indent="-114300" algn="l" defTabSz="666750">
            <a:lnSpc>
              <a:spcPct val="90000"/>
            </a:lnSpc>
            <a:spcBef>
              <a:spcPct val="0"/>
            </a:spcBef>
            <a:spcAft>
              <a:spcPct val="15000"/>
            </a:spcAft>
            <a:buChar char="•"/>
          </a:pPr>
          <a:r>
            <a:rPr lang="en-US" sz="1500" b="1" kern="1200" dirty="0">
              <a:effectLst>
                <a:outerShdw blurRad="38100" dist="38100" dir="2700000" algn="tl">
                  <a:srgbClr val="000000">
                    <a:alpha val="43137"/>
                  </a:srgbClr>
                </a:outerShdw>
              </a:effectLst>
            </a:rPr>
            <a:t>M3645 - 30, 50, 100, 150A, 225A and 300A Amp units</a:t>
          </a:r>
        </a:p>
        <a:p>
          <a:pPr marL="114300" lvl="1" indent="-114300" algn="l" defTabSz="666750">
            <a:lnSpc>
              <a:spcPct val="90000"/>
            </a:lnSpc>
            <a:spcBef>
              <a:spcPct val="0"/>
            </a:spcBef>
            <a:spcAft>
              <a:spcPct val="15000"/>
            </a:spcAft>
            <a:buChar char="•"/>
          </a:pPr>
          <a:r>
            <a:rPr lang="en-US" sz="1500" b="1" kern="1200" dirty="0">
              <a:effectLst>
                <a:outerShdw blurRad="38100" dist="38100" dir="2700000" algn="tl">
                  <a:srgbClr val="000000">
                    <a:alpha val="43137"/>
                  </a:srgbClr>
                </a:outerShdw>
              </a:effectLst>
            </a:rPr>
            <a:t>150% Overload for 60 Seconds</a:t>
          </a:r>
        </a:p>
        <a:p>
          <a:pPr marL="114300" lvl="1" indent="-114300" algn="l" defTabSz="666750">
            <a:lnSpc>
              <a:spcPct val="90000"/>
            </a:lnSpc>
            <a:spcBef>
              <a:spcPct val="0"/>
            </a:spcBef>
            <a:spcAft>
              <a:spcPct val="15000"/>
            </a:spcAft>
            <a:buChar char="•"/>
          </a:pPr>
          <a:r>
            <a:rPr lang="en-US" sz="1500" b="1" kern="1200" dirty="0">
              <a:effectLst>
                <a:outerShdw blurRad="38100" dist="38100" dir="2700000" algn="tl">
                  <a:srgbClr val="000000">
                    <a:alpha val="43137"/>
                  </a:srgbClr>
                </a:outerShdw>
              </a:effectLst>
            </a:rPr>
            <a:t>Digital HIM Display with Regenerative Energy Event Logging for Energy Savings</a:t>
          </a:r>
        </a:p>
        <a:p>
          <a:pPr marL="114300" lvl="1" indent="-114300" algn="l" defTabSz="666750">
            <a:lnSpc>
              <a:spcPct val="90000"/>
            </a:lnSpc>
            <a:spcBef>
              <a:spcPct val="0"/>
            </a:spcBef>
            <a:spcAft>
              <a:spcPct val="15000"/>
            </a:spcAft>
            <a:buChar char="•"/>
          </a:pPr>
          <a:r>
            <a:rPr lang="en-US" sz="1500" b="1" kern="1200" dirty="0">
              <a:effectLst>
                <a:outerShdw blurRad="38100" dist="38100" dir="2700000" algn="tl">
                  <a:srgbClr val="000000">
                    <a:alpha val="43137"/>
                  </a:srgbClr>
                </a:outerShdw>
              </a:effectLst>
            </a:rPr>
            <a:t>100A, Below M3645 and M3545 Units Below Have Internal Line Reactors and Transient Surge Suppression MOVs</a:t>
          </a:r>
        </a:p>
        <a:p>
          <a:pPr marL="114300" lvl="1" indent="-114300" algn="l" defTabSz="666750">
            <a:lnSpc>
              <a:spcPct val="90000"/>
            </a:lnSpc>
            <a:spcBef>
              <a:spcPct val="0"/>
            </a:spcBef>
            <a:spcAft>
              <a:spcPct val="15000"/>
            </a:spcAft>
            <a:buChar char="•"/>
          </a:pPr>
          <a:r>
            <a:rPr lang="en-US" sz="1500" b="1" kern="1200" dirty="0">
              <a:effectLst>
                <a:outerShdw blurRad="38100" dist="38100" dir="2700000" algn="tl">
                  <a:srgbClr val="000000">
                    <a:alpha val="43137"/>
                  </a:srgbClr>
                </a:outerShdw>
              </a:effectLst>
            </a:rPr>
            <a:t>Greater Than 100A Units Have </a:t>
          </a:r>
        </a:p>
      </dsp:txBody>
      <dsp:txXfrm>
        <a:off x="0" y="323842"/>
        <a:ext cx="5705976" cy="3231314"/>
      </dsp:txXfrm>
    </dsp:sp>
    <dsp:sp modelId="{E4B87B79-C453-46CF-AC08-A92AB7BF8218}">
      <dsp:nvSpPr>
        <dsp:cNvPr id="0" name=""/>
        <dsp:cNvSpPr/>
      </dsp:nvSpPr>
      <dsp:spPr>
        <a:xfrm>
          <a:off x="604308" y="69325"/>
          <a:ext cx="3994183"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prst="slope"/>
        </a:sp3d>
      </dsp:spPr>
      <dsp:style>
        <a:lnRef idx="0">
          <a:scrgbClr r="0" g="0" b="0"/>
        </a:lnRef>
        <a:fillRef idx="3">
          <a:scrgbClr r="0" g="0" b="0"/>
        </a:fillRef>
        <a:effectRef idx="2">
          <a:scrgbClr r="0" g="0" b="0"/>
        </a:effectRef>
        <a:fontRef idx="minor">
          <a:schemeClr val="lt1"/>
        </a:fontRef>
      </dsp:style>
      <dsp:txBody>
        <a:bodyPr spcFirstLastPara="0" vert="horz" wrap="square" lIns="150971" tIns="0" rIns="150971" bIns="0"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Features</a:t>
          </a:r>
        </a:p>
      </dsp:txBody>
      <dsp:txXfrm>
        <a:off x="625924" y="90941"/>
        <a:ext cx="3950951"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69E86-D1CE-406C-A186-3914668EE04F}">
      <dsp:nvSpPr>
        <dsp:cNvPr id="0" name=""/>
        <dsp:cNvSpPr/>
      </dsp:nvSpPr>
      <dsp:spPr>
        <a:xfrm>
          <a:off x="0" y="542558"/>
          <a:ext cx="3526019" cy="254353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3658" tIns="291592" rIns="273658"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AC In. DC Out</a:t>
          </a: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Drives Powered Via DC +/-</a:t>
          </a: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Drives Share Power</a:t>
          </a: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Single Or 3-phase AC Input</a:t>
          </a: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Regenerative Energy Solution Can Be Sized To Cover Multiple Inverters</a:t>
          </a: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With And Without Drive Pre-charge. SC With, DM Without</a:t>
          </a: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Can Be Configured For 12 And 18 Pulse Solution With Drive Converter</a:t>
          </a:r>
        </a:p>
      </dsp:txBody>
      <dsp:txXfrm>
        <a:off x="0" y="542558"/>
        <a:ext cx="3526019" cy="2543534"/>
      </dsp:txXfrm>
    </dsp:sp>
    <dsp:sp modelId="{D1B27D67-6C76-4795-B08A-C5A842B11236}">
      <dsp:nvSpPr>
        <dsp:cNvPr id="0" name=""/>
        <dsp:cNvSpPr/>
      </dsp:nvSpPr>
      <dsp:spPr>
        <a:xfrm>
          <a:off x="72844" y="209091"/>
          <a:ext cx="3357290" cy="45779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3293" tIns="0" rIns="93293" bIns="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M3713SC  &amp;  M3713DM Versions</a:t>
          </a:r>
        </a:p>
      </dsp:txBody>
      <dsp:txXfrm>
        <a:off x="95192" y="231439"/>
        <a:ext cx="3312594" cy="4130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D2E25-99FF-4309-9778-5D15F33E77BA}">
      <dsp:nvSpPr>
        <dsp:cNvPr id="0" name=""/>
        <dsp:cNvSpPr/>
      </dsp:nvSpPr>
      <dsp:spPr>
        <a:xfrm>
          <a:off x="0" y="520446"/>
          <a:ext cx="3098482" cy="27514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0477" tIns="354076" rIns="240477"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Only VFD DC Fed Inverters Required</a:t>
          </a: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M3713SC Or M3713DM With M3645 Line Regen</a:t>
          </a: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DC Bus Can Share Circulating Energy</a:t>
          </a: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Sized to Total regen Current On DC Bus With Multiple Drive Common Bus</a:t>
          </a: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SC Version - Single Pre-charge for Multiple Drives</a:t>
          </a:r>
        </a:p>
      </dsp:txBody>
      <dsp:txXfrm>
        <a:off x="0" y="520446"/>
        <a:ext cx="3098482" cy="2751475"/>
      </dsp:txXfrm>
    </dsp:sp>
    <dsp:sp modelId="{ED98B5EC-B31A-4CC1-A103-377785298E81}">
      <dsp:nvSpPr>
        <dsp:cNvPr id="0" name=""/>
        <dsp:cNvSpPr/>
      </dsp:nvSpPr>
      <dsp:spPr>
        <a:xfrm>
          <a:off x="168290" y="272806"/>
          <a:ext cx="2746677" cy="44093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981" tIns="0" rIns="81981" bIns="0"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outerShdw blurRad="38100" dist="38100" dir="2700000" algn="tl">
                  <a:srgbClr val="000000">
                    <a:alpha val="43137"/>
                  </a:srgbClr>
                </a:outerShdw>
              </a:effectLst>
            </a:rPr>
            <a:t>Common Bus PS Features</a:t>
          </a:r>
        </a:p>
      </dsp:txBody>
      <dsp:txXfrm>
        <a:off x="189815" y="294331"/>
        <a:ext cx="2703627" cy="3978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D2E25-99FF-4309-9778-5D15F33E77BA}">
      <dsp:nvSpPr>
        <dsp:cNvPr id="0" name=""/>
        <dsp:cNvSpPr/>
      </dsp:nvSpPr>
      <dsp:spPr>
        <a:xfrm>
          <a:off x="3107" y="351562"/>
          <a:ext cx="3008448" cy="255071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4022" tIns="187452" rIns="274022" bIns="78232" numCol="1" spcCol="1270" anchor="t" anchorCtr="0">
          <a:noAutofit/>
        </a:bodyPr>
        <a:lstStyle/>
        <a:p>
          <a:pPr marL="57150" lvl="1" indent="-57150" algn="l" defTabSz="488950">
            <a:lnSpc>
              <a:spcPct val="90000"/>
            </a:lnSpc>
            <a:spcBef>
              <a:spcPct val="0"/>
            </a:spcBef>
            <a:spcAft>
              <a:spcPct val="15000"/>
            </a:spcAft>
            <a:buChar char="•"/>
          </a:pPr>
          <a:r>
            <a:rPr lang="en-US" sz="1100" b="1" kern="1200" baseline="0" dirty="0">
              <a:effectLst>
                <a:outerShdw blurRad="38100" dist="38100" dir="2700000" algn="tl">
                  <a:srgbClr val="000000">
                    <a:alpha val="43137"/>
                  </a:srgbClr>
                </a:outerShdw>
              </a:effectLst>
            </a:rPr>
            <a:t>Turns Standard Drive Regenerative</a:t>
          </a:r>
        </a:p>
        <a:p>
          <a:pPr marL="57150" lvl="1" indent="-57150" algn="l" defTabSz="488950">
            <a:lnSpc>
              <a:spcPct val="90000"/>
            </a:lnSpc>
            <a:spcBef>
              <a:spcPct val="0"/>
            </a:spcBef>
            <a:spcAft>
              <a:spcPct val="15000"/>
            </a:spcAft>
            <a:buChar char="•"/>
          </a:pPr>
          <a:r>
            <a:rPr lang="en-US" sz="1100" b="1" kern="1200" dirty="0">
              <a:effectLst>
                <a:outerShdw blurRad="38100" dist="38100" dir="2700000" algn="tl">
                  <a:srgbClr val="000000">
                    <a:alpha val="43137"/>
                  </a:srgbClr>
                </a:outerShdw>
              </a:effectLst>
            </a:rPr>
            <a:t>M3545P – 15A 100%</a:t>
          </a:r>
          <a:endParaRPr lang="en-US" sz="1100" b="1" kern="1200" baseline="0" dirty="0">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r>
            <a:rPr lang="en-US" sz="1100" b="1" kern="1200" dirty="0">
              <a:effectLst>
                <a:outerShdw blurRad="38100" dist="38100" dir="2700000" algn="tl">
                  <a:srgbClr val="000000">
                    <a:alpha val="43137"/>
                  </a:srgbClr>
                </a:outerShdw>
              </a:effectLst>
            </a:rPr>
            <a:t>22A Peak for 60 Seconds</a:t>
          </a:r>
          <a:endParaRPr lang="en-US" sz="1100" b="1" kern="1200" baseline="0" dirty="0">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r>
            <a:rPr lang="en-US" sz="1100" b="1" kern="1200" dirty="0">
              <a:effectLst>
                <a:outerShdw blurRad="38100" dist="38100" dir="2700000" algn="tl">
                  <a:srgbClr val="000000">
                    <a:alpha val="43137"/>
                  </a:srgbClr>
                </a:outerShdw>
              </a:effectLst>
            </a:rPr>
            <a:t>M3645P – 30A, 50A, 100A, 300A</a:t>
          </a:r>
        </a:p>
        <a:p>
          <a:pPr marL="57150" lvl="1" indent="-57150" algn="l" defTabSz="488950">
            <a:lnSpc>
              <a:spcPct val="90000"/>
            </a:lnSpc>
            <a:spcBef>
              <a:spcPct val="0"/>
            </a:spcBef>
            <a:spcAft>
              <a:spcPct val="15000"/>
            </a:spcAft>
            <a:buChar char="•"/>
          </a:pPr>
          <a:r>
            <a:rPr lang="en-US" sz="1100" b="1" kern="1200" dirty="0">
              <a:effectLst>
                <a:outerShdw blurRad="38100" dist="38100" dir="2700000" algn="tl">
                  <a:srgbClr val="000000">
                    <a:alpha val="43137"/>
                  </a:srgbClr>
                </a:outerShdw>
              </a:effectLst>
            </a:rPr>
            <a:t>150% 60 Seconds</a:t>
          </a:r>
        </a:p>
        <a:p>
          <a:pPr marL="57150" lvl="1" indent="-57150" algn="l" defTabSz="488950">
            <a:lnSpc>
              <a:spcPct val="90000"/>
            </a:lnSpc>
            <a:spcBef>
              <a:spcPct val="0"/>
            </a:spcBef>
            <a:spcAft>
              <a:spcPct val="15000"/>
            </a:spcAft>
            <a:buChar char="•"/>
          </a:pPr>
          <a:r>
            <a:rPr lang="en-US" sz="1100" b="1" kern="1200" dirty="0">
              <a:effectLst>
                <a:outerShdw blurRad="38100" dist="38100" dir="2700000" algn="tl">
                  <a:srgbClr val="000000">
                    <a:alpha val="43137"/>
                  </a:srgbClr>
                </a:outerShdw>
              </a:effectLst>
            </a:rPr>
            <a:t>Only Drives Inverter Section is Required</a:t>
          </a:r>
        </a:p>
        <a:p>
          <a:pPr marL="57150" lvl="1" indent="-57150" algn="l" defTabSz="488950">
            <a:lnSpc>
              <a:spcPct val="90000"/>
            </a:lnSpc>
            <a:spcBef>
              <a:spcPct val="0"/>
            </a:spcBef>
            <a:spcAft>
              <a:spcPct val="15000"/>
            </a:spcAft>
            <a:buChar char="•"/>
          </a:pPr>
          <a:r>
            <a:rPr lang="en-US" sz="1100" b="1" kern="1200" dirty="0">
              <a:effectLst>
                <a:outerShdw blurRad="38100" dist="38100" dir="2700000" algn="tl">
                  <a:srgbClr val="000000">
                    <a:alpha val="43137"/>
                  </a:srgbClr>
                </a:outerShdw>
              </a:effectLst>
            </a:rPr>
            <a:t>Separate Pre-charge Module Option</a:t>
          </a:r>
        </a:p>
        <a:p>
          <a:pPr marL="57150" lvl="1" indent="-57150" algn="l" defTabSz="488950">
            <a:lnSpc>
              <a:spcPct val="90000"/>
            </a:lnSpc>
            <a:spcBef>
              <a:spcPct val="0"/>
            </a:spcBef>
            <a:spcAft>
              <a:spcPct val="15000"/>
            </a:spcAft>
            <a:buChar char="•"/>
          </a:pPr>
          <a:r>
            <a:rPr lang="en-US" sz="1100" b="1" kern="1200" dirty="0">
              <a:effectLst>
                <a:outerShdw blurRad="38100" dist="38100" dir="2700000" algn="tl">
                  <a:srgbClr val="000000">
                    <a:alpha val="43137"/>
                  </a:srgbClr>
                </a:outerShdw>
              </a:effectLst>
            </a:rPr>
            <a:t>No Diode Sharing is Required </a:t>
          </a:r>
        </a:p>
        <a:p>
          <a:pPr marL="57150" lvl="1" indent="-57150" algn="l" defTabSz="488950">
            <a:lnSpc>
              <a:spcPct val="90000"/>
            </a:lnSpc>
            <a:spcBef>
              <a:spcPct val="0"/>
            </a:spcBef>
            <a:spcAft>
              <a:spcPct val="15000"/>
            </a:spcAft>
            <a:buChar char="•"/>
          </a:pPr>
          <a:r>
            <a:rPr lang="en-US" sz="1100" b="1" kern="1200" dirty="0">
              <a:effectLst>
                <a:outerShdw blurRad="38100" dist="38100" dir="2700000" algn="tl">
                  <a:srgbClr val="000000">
                    <a:alpha val="43137"/>
                  </a:srgbClr>
                </a:outerShdw>
              </a:effectLst>
            </a:rPr>
            <a:t>Internal Line Reactor 5% 30 to 100A Units</a:t>
          </a:r>
        </a:p>
        <a:p>
          <a:pPr marL="57150" lvl="1" indent="-57150" algn="l" defTabSz="488950">
            <a:lnSpc>
              <a:spcPct val="90000"/>
            </a:lnSpc>
            <a:spcBef>
              <a:spcPct val="0"/>
            </a:spcBef>
            <a:spcAft>
              <a:spcPct val="15000"/>
            </a:spcAft>
            <a:buChar char="•"/>
          </a:pPr>
          <a:r>
            <a:rPr lang="en-US" sz="1100" b="1" kern="1200" dirty="0">
              <a:effectLst>
                <a:outerShdw blurRad="38100" dist="38100" dir="2700000" algn="tl">
                  <a:srgbClr val="000000">
                    <a:alpha val="43137"/>
                  </a:srgbClr>
                </a:outerShdw>
              </a:effectLst>
            </a:rPr>
            <a:t>300A Separate Line Reactor, Choke </a:t>
          </a:r>
        </a:p>
        <a:p>
          <a:pPr marL="57150" lvl="1" indent="-57150" algn="l" defTabSz="488950">
            <a:lnSpc>
              <a:spcPct val="90000"/>
            </a:lnSpc>
            <a:spcBef>
              <a:spcPct val="0"/>
            </a:spcBef>
            <a:spcAft>
              <a:spcPct val="15000"/>
            </a:spcAft>
            <a:buChar char="•"/>
          </a:pPr>
          <a:r>
            <a:rPr lang="en-US" sz="1100" b="1" kern="1200" dirty="0">
              <a:effectLst>
                <a:outerShdw blurRad="38100" dist="38100" dir="2700000" algn="tl">
                  <a:srgbClr val="000000">
                    <a:alpha val="43137"/>
                  </a:srgbClr>
                </a:outerShdw>
              </a:effectLst>
            </a:rPr>
            <a:t>MOV Module</a:t>
          </a:r>
        </a:p>
        <a:p>
          <a:pPr marL="57150" lvl="1" indent="-57150" algn="l" defTabSz="488950">
            <a:lnSpc>
              <a:spcPct val="90000"/>
            </a:lnSpc>
            <a:spcBef>
              <a:spcPct val="0"/>
            </a:spcBef>
            <a:spcAft>
              <a:spcPct val="15000"/>
            </a:spcAft>
            <a:buChar char="•"/>
          </a:pPr>
          <a:r>
            <a:rPr lang="en-US" sz="1100" b="1" kern="1200" dirty="0">
              <a:effectLst>
                <a:outerShdw blurRad="38100" dist="38100" dir="2700000" algn="tl">
                  <a:srgbClr val="000000">
                    <a:alpha val="43137"/>
                  </a:srgbClr>
                </a:outerShdw>
              </a:effectLst>
            </a:rPr>
            <a:t>AC &amp; DC Fusing Kits (less $$)</a:t>
          </a:r>
        </a:p>
      </dsp:txBody>
      <dsp:txXfrm>
        <a:off x="3107" y="351562"/>
        <a:ext cx="3008448" cy="2550719"/>
      </dsp:txXfrm>
    </dsp:sp>
    <dsp:sp modelId="{ED98B5EC-B31A-4CC1-A103-377785298E81}">
      <dsp:nvSpPr>
        <dsp:cNvPr id="0" name=""/>
        <dsp:cNvSpPr/>
      </dsp:nvSpPr>
      <dsp:spPr>
        <a:xfrm>
          <a:off x="334245" y="161066"/>
          <a:ext cx="2441320" cy="2795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3417" tIns="0" rIns="93417" bIns="0" numCol="1" spcCol="1270" anchor="ctr" anchorCtr="0">
          <a:noAutofit/>
        </a:bodyPr>
        <a:lstStyle/>
        <a:p>
          <a:pPr marL="0" lvl="0" indent="0" algn="ctr" defTabSz="533400">
            <a:lnSpc>
              <a:spcPct val="90000"/>
            </a:lnSpc>
            <a:spcBef>
              <a:spcPct val="0"/>
            </a:spcBef>
            <a:spcAft>
              <a:spcPct val="35000"/>
            </a:spcAft>
            <a:buNone/>
          </a:pPr>
          <a:r>
            <a:rPr lang="en-US" sz="1200" b="1" kern="1200" baseline="0" dirty="0">
              <a:effectLst>
                <a:outerShdw blurRad="38100" dist="38100" dir="2700000" algn="tl">
                  <a:srgbClr val="000000">
                    <a:alpha val="43137"/>
                  </a:srgbClr>
                </a:outerShdw>
              </a:effectLst>
            </a:rPr>
            <a:t>M3545P &amp; M3645P Line Regen</a:t>
          </a:r>
        </a:p>
      </dsp:txBody>
      <dsp:txXfrm>
        <a:off x="347889" y="174710"/>
        <a:ext cx="2414032" cy="2522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6304F-5FF2-4DE6-B30A-AD151F240F16}">
      <dsp:nvSpPr>
        <dsp:cNvPr id="0" name=""/>
        <dsp:cNvSpPr/>
      </dsp:nvSpPr>
      <dsp:spPr>
        <a:xfrm>
          <a:off x="18087" y="451672"/>
          <a:ext cx="4978454" cy="219610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7787" tIns="416560" rIns="387787"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effectLst>
                <a:outerShdw blurRad="38100" dist="38100" dir="2700000" algn="tl">
                  <a:srgbClr val="000000">
                    <a:alpha val="43137"/>
                  </a:srgbClr>
                </a:outerShdw>
              </a:effectLst>
            </a:rPr>
            <a:t>3-phase Drives/Motors Must Be De-rated 50-70% for Use With Single Phase Power</a:t>
          </a:r>
        </a:p>
        <a:p>
          <a:pPr marL="114300" lvl="1" indent="-114300" algn="l" defTabSz="533400">
            <a:lnSpc>
              <a:spcPct val="90000"/>
            </a:lnSpc>
            <a:spcBef>
              <a:spcPct val="0"/>
            </a:spcBef>
            <a:spcAft>
              <a:spcPct val="15000"/>
            </a:spcAft>
            <a:buChar char="•"/>
          </a:pPr>
          <a:r>
            <a:rPr lang="en-US" sz="1200" b="1" kern="1200" dirty="0">
              <a:effectLst>
                <a:outerShdw blurRad="38100" dist="38100" dir="2700000" algn="tl">
                  <a:srgbClr val="000000">
                    <a:alpha val="43137"/>
                  </a:srgbClr>
                </a:outerShdw>
              </a:effectLst>
            </a:rPr>
            <a:t>With the M3712 Single Phase Power Supply, NO Drive or Motor De-rate Needed</a:t>
          </a:r>
        </a:p>
        <a:p>
          <a:pPr marL="114300" lvl="1" indent="-114300" algn="l" defTabSz="533400">
            <a:lnSpc>
              <a:spcPct val="90000"/>
            </a:lnSpc>
            <a:spcBef>
              <a:spcPct val="0"/>
            </a:spcBef>
            <a:spcAft>
              <a:spcPct val="15000"/>
            </a:spcAft>
            <a:buChar char="•"/>
          </a:pPr>
          <a:r>
            <a:rPr lang="en-US" sz="1200" b="1" kern="1200" dirty="0">
              <a:effectLst>
                <a:outerShdw blurRad="38100" dist="38100" dir="2700000" algn="tl">
                  <a:srgbClr val="000000">
                    <a:alpha val="43137"/>
                  </a:srgbClr>
                </a:outerShdw>
              </a:effectLst>
            </a:rPr>
            <a:t>Input 230VAC and 460VAC</a:t>
          </a:r>
        </a:p>
        <a:p>
          <a:pPr marL="114300" lvl="1" indent="-114300" algn="l" defTabSz="533400">
            <a:lnSpc>
              <a:spcPct val="90000"/>
            </a:lnSpc>
            <a:spcBef>
              <a:spcPct val="0"/>
            </a:spcBef>
            <a:spcAft>
              <a:spcPct val="15000"/>
            </a:spcAft>
            <a:buChar char="•"/>
          </a:pPr>
          <a:r>
            <a:rPr lang="en-US" sz="1200" b="1" kern="1200" dirty="0">
              <a:effectLst>
                <a:outerShdw blurRad="38100" dist="38100" dir="2700000" algn="tl">
                  <a:srgbClr val="000000">
                    <a:alpha val="43137"/>
                  </a:srgbClr>
                </a:outerShdw>
              </a:effectLst>
            </a:rPr>
            <a:t>Output Drive DC Bus Power</a:t>
          </a:r>
        </a:p>
        <a:p>
          <a:pPr marL="114300" lvl="1" indent="-114300" algn="l" defTabSz="533400">
            <a:lnSpc>
              <a:spcPct val="90000"/>
            </a:lnSpc>
            <a:spcBef>
              <a:spcPct val="0"/>
            </a:spcBef>
            <a:spcAft>
              <a:spcPct val="15000"/>
            </a:spcAft>
            <a:buChar char="•"/>
          </a:pPr>
          <a:r>
            <a:rPr lang="en-US" sz="1200" b="1" kern="1200" dirty="0">
              <a:effectLst>
                <a:outerShdw blurRad="38100" dist="38100" dir="2700000" algn="tl">
                  <a:srgbClr val="000000">
                    <a:alpha val="43137"/>
                  </a:srgbClr>
                </a:outerShdw>
              </a:effectLst>
            </a:rPr>
            <a:t>30, 50, 75, 125Hp</a:t>
          </a:r>
        </a:p>
        <a:p>
          <a:pPr marL="114300" lvl="1" indent="-114300" algn="l" defTabSz="533400">
            <a:lnSpc>
              <a:spcPct val="90000"/>
            </a:lnSpc>
            <a:spcBef>
              <a:spcPct val="0"/>
            </a:spcBef>
            <a:spcAft>
              <a:spcPct val="15000"/>
            </a:spcAft>
            <a:buChar char="•"/>
          </a:pPr>
          <a:r>
            <a:rPr lang="en-US" sz="1200" b="1" kern="1200" dirty="0">
              <a:effectLst>
                <a:outerShdw blurRad="38100" dist="38100" dir="2700000" algn="tl">
                  <a:srgbClr val="000000">
                    <a:alpha val="43137"/>
                  </a:srgbClr>
                </a:outerShdw>
              </a:effectLst>
            </a:rPr>
            <a:t>Can Parallel</a:t>
          </a:r>
        </a:p>
        <a:p>
          <a:pPr marL="114300" lvl="1" indent="-114300" algn="l" defTabSz="533400">
            <a:lnSpc>
              <a:spcPct val="90000"/>
            </a:lnSpc>
            <a:spcBef>
              <a:spcPct val="0"/>
            </a:spcBef>
            <a:spcAft>
              <a:spcPct val="15000"/>
            </a:spcAft>
            <a:buChar char="•"/>
          </a:pPr>
          <a:r>
            <a:rPr lang="en-US" sz="1200" b="1" kern="1200" dirty="0">
              <a:effectLst>
                <a:outerShdw blurRad="38100" dist="38100" dir="2700000" algn="tl">
                  <a:srgbClr val="000000">
                    <a:alpha val="43137"/>
                  </a:srgbClr>
                </a:outerShdw>
              </a:effectLst>
            </a:rPr>
            <a:t>Multiple DC Bus Connected Drive One M3712</a:t>
          </a:r>
        </a:p>
      </dsp:txBody>
      <dsp:txXfrm>
        <a:off x="18087" y="451672"/>
        <a:ext cx="4978454" cy="2196109"/>
      </dsp:txXfrm>
    </dsp:sp>
    <dsp:sp modelId="{A521F728-A42F-41A1-92CD-AB48231F9B0A}">
      <dsp:nvSpPr>
        <dsp:cNvPr id="0" name=""/>
        <dsp:cNvSpPr/>
      </dsp:nvSpPr>
      <dsp:spPr>
        <a:xfrm>
          <a:off x="794640" y="319073"/>
          <a:ext cx="3265724" cy="42059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200" tIns="0" rIns="132200" bIns="0"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outerShdw blurRad="38100" dist="38100" dir="2700000" algn="tl">
                  <a:srgbClr val="000000">
                    <a:alpha val="43137"/>
                  </a:srgbClr>
                </a:outerShdw>
              </a:effectLst>
            </a:rPr>
            <a:t>M3712 Single Phase Power Supply</a:t>
          </a:r>
        </a:p>
      </dsp:txBody>
      <dsp:txXfrm>
        <a:off x="815172" y="339605"/>
        <a:ext cx="3224660" cy="3795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D2E25-99FF-4309-9778-5D15F33E77BA}">
      <dsp:nvSpPr>
        <dsp:cNvPr id="0" name=""/>
        <dsp:cNvSpPr/>
      </dsp:nvSpPr>
      <dsp:spPr>
        <a:xfrm>
          <a:off x="0" y="279701"/>
          <a:ext cx="4117463" cy="200730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9561" tIns="416560" rIns="319561" bIns="78232" numCol="1" spcCol="1270" anchor="t" anchorCtr="0">
          <a:noAutofit/>
        </a:bodyPr>
        <a:lstStyle/>
        <a:p>
          <a:pPr marL="57150" lvl="1" indent="-57150" algn="l" defTabSz="488950">
            <a:lnSpc>
              <a:spcPct val="90000"/>
            </a:lnSpc>
            <a:spcBef>
              <a:spcPct val="0"/>
            </a:spcBef>
            <a:spcAft>
              <a:spcPct val="15000"/>
            </a:spcAft>
            <a:buChar char="•"/>
          </a:pPr>
          <a:r>
            <a:rPr lang="en-US" sz="1100" b="1" kern="1200" dirty="0">
              <a:effectLst>
                <a:outerShdw blurRad="38100" dist="38100" dir="2700000" algn="tl">
                  <a:srgbClr val="000000">
                    <a:alpha val="43137"/>
                  </a:srgbClr>
                </a:outerShdw>
              </a:effectLst>
            </a:rPr>
            <a:t>M3345CBM</a:t>
          </a:r>
        </a:p>
        <a:p>
          <a:pPr marL="57150" lvl="1" indent="-57150" algn="l" defTabSz="488950">
            <a:lnSpc>
              <a:spcPct val="90000"/>
            </a:lnSpc>
            <a:spcBef>
              <a:spcPct val="0"/>
            </a:spcBef>
            <a:spcAft>
              <a:spcPct val="15000"/>
            </a:spcAft>
            <a:buChar char="•"/>
          </a:pPr>
          <a:r>
            <a:rPr lang="en-US" sz="1100" b="1" kern="1200" dirty="0">
              <a:effectLst>
                <a:outerShdw blurRad="38100" dist="38100" dir="2700000" algn="tl">
                  <a:srgbClr val="000000">
                    <a:alpha val="43137"/>
                  </a:srgbClr>
                </a:outerShdw>
              </a:effectLst>
            </a:rPr>
            <a:t>Separate AC Feeds For Each Drive Rectifier </a:t>
          </a:r>
        </a:p>
        <a:p>
          <a:pPr marL="57150" lvl="1" indent="-57150" algn="l" defTabSz="488950">
            <a:lnSpc>
              <a:spcPct val="90000"/>
            </a:lnSpc>
            <a:spcBef>
              <a:spcPct val="0"/>
            </a:spcBef>
            <a:spcAft>
              <a:spcPct val="15000"/>
            </a:spcAft>
            <a:buChar char="•"/>
          </a:pPr>
          <a:r>
            <a:rPr lang="en-US" sz="1100" b="1" kern="1200" dirty="0">
              <a:effectLst>
                <a:outerShdw blurRad="38100" dist="38100" dir="2700000" algn="tl">
                  <a:srgbClr val="000000">
                    <a:alpha val="43137"/>
                  </a:srgbClr>
                </a:outerShdw>
              </a:effectLst>
            </a:rPr>
            <a:t>Common Drive DC Bus</a:t>
          </a:r>
        </a:p>
        <a:p>
          <a:pPr marL="57150" lvl="1" indent="-57150" algn="l" defTabSz="488950">
            <a:lnSpc>
              <a:spcPct val="90000"/>
            </a:lnSpc>
            <a:spcBef>
              <a:spcPct val="0"/>
            </a:spcBef>
            <a:spcAft>
              <a:spcPct val="15000"/>
            </a:spcAft>
            <a:buChar char="•"/>
          </a:pPr>
          <a:r>
            <a:rPr lang="en-US" sz="1100" b="1" kern="1200" dirty="0">
              <a:effectLst>
                <a:outerShdw blurRad="38100" dist="38100" dir="2700000" algn="tl">
                  <a:srgbClr val="000000">
                    <a:alpha val="43137"/>
                  </a:srgbClr>
                </a:outerShdw>
              </a:effectLst>
            </a:rPr>
            <a:t>Diode Drops on DC+ and DC</a:t>
          </a:r>
        </a:p>
        <a:p>
          <a:pPr marL="57150" lvl="1" indent="-57150" algn="l" defTabSz="488950">
            <a:lnSpc>
              <a:spcPct val="90000"/>
            </a:lnSpc>
            <a:spcBef>
              <a:spcPct val="0"/>
            </a:spcBef>
            <a:spcAft>
              <a:spcPct val="15000"/>
            </a:spcAft>
            <a:buChar char="•"/>
          </a:pPr>
          <a:r>
            <a:rPr lang="en-US" sz="1100" b="1" kern="1200" dirty="0">
              <a:effectLst>
                <a:outerShdw blurRad="38100" dist="38100" dir="2700000" algn="tl">
                  <a:srgbClr val="000000">
                    <a:alpha val="43137"/>
                  </a:srgbClr>
                </a:outerShdw>
              </a:effectLst>
            </a:rPr>
            <a:t>Diodes Help Control Circulating Currents From Larger Drives For Protecting Smaller Drives on DC Bus During Pre-charge</a:t>
          </a:r>
        </a:p>
        <a:p>
          <a:pPr marL="57150" lvl="1" indent="-57150" algn="l" defTabSz="488950">
            <a:lnSpc>
              <a:spcPct val="90000"/>
            </a:lnSpc>
            <a:spcBef>
              <a:spcPct val="0"/>
            </a:spcBef>
            <a:spcAft>
              <a:spcPct val="15000"/>
            </a:spcAft>
            <a:buChar char="•"/>
          </a:pPr>
          <a:r>
            <a:rPr lang="en-US" sz="1100" b="1" kern="1200" dirty="0">
              <a:effectLst>
                <a:outerShdw blurRad="38100" dist="38100" dir="2700000" algn="tl">
                  <a:srgbClr val="000000">
                    <a:alpha val="43137"/>
                  </a:srgbClr>
                </a:outerShdw>
              </a:effectLst>
            </a:rPr>
            <a:t>Single Over Voltage or Under Voltage Solution Can Cover Total Of Drives On The Common Bus</a:t>
          </a:r>
        </a:p>
      </dsp:txBody>
      <dsp:txXfrm>
        <a:off x="0" y="279701"/>
        <a:ext cx="4117463" cy="2007302"/>
      </dsp:txXfrm>
    </dsp:sp>
    <dsp:sp modelId="{ED98B5EC-B31A-4CC1-A103-377785298E81}">
      <dsp:nvSpPr>
        <dsp:cNvPr id="0" name=""/>
        <dsp:cNvSpPr/>
      </dsp:nvSpPr>
      <dsp:spPr>
        <a:xfrm>
          <a:off x="489652" y="204432"/>
          <a:ext cx="2882224" cy="38722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8941" tIns="0" rIns="108941" bIns="0"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Sharing Diodes</a:t>
          </a:r>
        </a:p>
      </dsp:txBody>
      <dsp:txXfrm>
        <a:off x="508555" y="223335"/>
        <a:ext cx="2844418" cy="3494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6304F-5FF2-4DE6-B30A-AD151F240F16}">
      <dsp:nvSpPr>
        <dsp:cNvPr id="0" name=""/>
        <dsp:cNvSpPr/>
      </dsp:nvSpPr>
      <dsp:spPr>
        <a:xfrm>
          <a:off x="0" y="279954"/>
          <a:ext cx="4978454" cy="219002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7787" tIns="312420" rIns="387787"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AC Line Voltage</a:t>
          </a:r>
          <a:endParaRPr lang="en-US" sz="16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Drive Hp or Hps or kW</a:t>
          </a: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Braking Duty Cycle or Overhauling Period Time In Relation to One Process Cycle in Percentage? </a:t>
          </a: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Peak Braking Power (Braking Torque)?</a:t>
          </a: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Common Bus Drives or Stand Alone?</a:t>
          </a: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Common Bus Drives All Fed AC Separately?</a:t>
          </a:r>
        </a:p>
        <a:p>
          <a:pPr marL="114300" lvl="1" indent="-114300" algn="l" defTabSz="62230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rPr>
            <a:t>Internal Braking Transistors Minimum Ohm Value?</a:t>
          </a:r>
        </a:p>
      </dsp:txBody>
      <dsp:txXfrm>
        <a:off x="0" y="279954"/>
        <a:ext cx="4978454" cy="2190021"/>
      </dsp:txXfrm>
    </dsp:sp>
    <dsp:sp modelId="{A521F728-A42F-41A1-92CD-AB48231F9B0A}">
      <dsp:nvSpPr>
        <dsp:cNvPr id="0" name=""/>
        <dsp:cNvSpPr/>
      </dsp:nvSpPr>
      <dsp:spPr>
        <a:xfrm>
          <a:off x="838184" y="145645"/>
          <a:ext cx="3265724" cy="3672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200" tIns="0" rIns="132200" bIns="0" numCol="1" spcCol="1270" anchor="ctr" anchorCtr="0">
          <a:noAutofit/>
        </a:bodyPr>
        <a:lstStyle/>
        <a:p>
          <a:pPr marL="0" lvl="0" indent="0" algn="ctr" defTabSz="533400">
            <a:lnSpc>
              <a:spcPct val="90000"/>
            </a:lnSpc>
            <a:spcBef>
              <a:spcPct val="0"/>
            </a:spcBef>
            <a:spcAft>
              <a:spcPct val="35000"/>
            </a:spcAft>
            <a:buNone/>
          </a:pPr>
          <a:r>
            <a:rPr lang="en-US" sz="1200" b="1" kern="1200" dirty="0">
              <a:effectLst>
                <a:outerShdw blurRad="38100" dist="38100" dir="2700000" algn="tl">
                  <a:srgbClr val="000000">
                    <a:alpha val="43137"/>
                  </a:srgbClr>
                </a:outerShdw>
              </a:effectLst>
            </a:rPr>
            <a:t>What Bonitron Needs To Know for a DC Bus Over Voltage Management Solution</a:t>
          </a:r>
        </a:p>
      </dsp:txBody>
      <dsp:txXfrm>
        <a:off x="856110" y="163571"/>
        <a:ext cx="3229872" cy="331367"/>
      </dsp:txXfrm>
    </dsp:sp>
  </dsp:spTree>
</dsp:drawing>
</file>

<file path=ppt/diagrams/layout1.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87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8763"/>
          </a:xfrm>
          <a:prstGeom prst="rect">
            <a:avLst/>
          </a:prstGeom>
        </p:spPr>
        <p:txBody>
          <a:bodyPr vert="horz" lIns="91440" tIns="45720" rIns="91440" bIns="45720" rtlCol="0"/>
          <a:lstStyle>
            <a:lvl1pPr algn="r">
              <a:defRPr sz="1200"/>
            </a:lvl1pPr>
          </a:lstStyle>
          <a:p>
            <a:fld id="{F8E9EEA6-62AA-46CD-9B95-B3BAAA6AF664}" type="datetimeFigureOut">
              <a:rPr lang="en-US" smtClean="0"/>
              <a:t>2/4/2025</a:t>
            </a:fld>
            <a:endParaRPr lang="en-US"/>
          </a:p>
        </p:txBody>
      </p:sp>
      <p:sp>
        <p:nvSpPr>
          <p:cNvPr id="4" name="Slide Image Placeholder 3"/>
          <p:cNvSpPr>
            <a:spLocks noGrp="1" noRot="1" noChangeAspect="1"/>
          </p:cNvSpPr>
          <p:nvPr>
            <p:ph type="sldImg" idx="2"/>
          </p:nvPr>
        </p:nvSpPr>
        <p:spPr>
          <a:xfrm>
            <a:off x="3030538" y="644525"/>
            <a:ext cx="3082925"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8088"/>
            <a:ext cx="7315200" cy="20288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91088"/>
            <a:ext cx="3962400" cy="2587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91088"/>
            <a:ext cx="3962400" cy="258762"/>
          </a:xfrm>
          <a:prstGeom prst="rect">
            <a:avLst/>
          </a:prstGeom>
        </p:spPr>
        <p:txBody>
          <a:bodyPr vert="horz" lIns="91440" tIns="45720" rIns="91440" bIns="45720" rtlCol="0" anchor="b"/>
          <a:lstStyle>
            <a:lvl1pPr algn="r">
              <a:defRPr sz="1200"/>
            </a:lvl1pPr>
          </a:lstStyle>
          <a:p>
            <a:fld id="{062E4788-E858-4A9B-BB41-A291C4ABA561}" type="slidenum">
              <a:rPr lang="en-US" smtClean="0"/>
              <a:t>‹#›</a:t>
            </a:fld>
            <a:endParaRPr lang="en-US"/>
          </a:p>
        </p:txBody>
      </p:sp>
    </p:spTree>
    <p:extLst>
      <p:ext uri="{BB962C8B-B14F-4D97-AF65-F5344CB8AC3E}">
        <p14:creationId xmlns:p14="http://schemas.microsoft.com/office/powerpoint/2010/main" val="1611576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bonitron.com/m3345cbm.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bonitron.com/m3460d.html" TargetMode="External"/><Relationship Id="rId4" Type="http://schemas.openxmlformats.org/officeDocument/2006/relationships/hyperlink" Target="http://bonitron.com/m3345d.htm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0B84F9-F909-4316-8B96-48049E47C0F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31388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Technically, Bonitron offers another Common</a:t>
            </a:r>
            <a:r>
              <a:rPr lang="en-US" baseline="0" dirty="0"/>
              <a:t> Bus Power Supply, however this 3712 Series is specifically for those with only single phase AC power.</a:t>
            </a:r>
          </a:p>
          <a:p>
            <a:pPr lvl="0"/>
            <a:endParaRPr lang="en-US" baseline="0" dirty="0"/>
          </a:p>
          <a:p>
            <a:pPr lvl="0"/>
            <a:r>
              <a:rPr lang="en-US" baseline="0" dirty="0"/>
              <a:t>The M3712 Single Phase Power Supply takes a single phase AC input and outputs DC voltage that will power the DC +/- terminals of an AC drive.</a:t>
            </a:r>
          </a:p>
          <a:p>
            <a:pPr lvl="0"/>
            <a:endParaRPr lang="en-US" baseline="0" dirty="0"/>
          </a:p>
          <a:p>
            <a:pPr lvl="0"/>
            <a:r>
              <a:rPr lang="en-US" baseline="0" dirty="0"/>
              <a:t>Normally, users must buy a 3-phase drive 2-3 times larger than necessary if they are going to power it with only single phase power. Many drive manufacturers do not recommend this as it can decrease the drive’s life and jeopardize UL status.</a:t>
            </a:r>
          </a:p>
          <a:p>
            <a:pPr lvl="0"/>
            <a:endParaRPr lang="en-US" baseline="0" dirty="0"/>
          </a:p>
          <a:p>
            <a:pPr lvl="0"/>
            <a:r>
              <a:rPr lang="en-US" baseline="0" dirty="0"/>
              <a:t>For example:</a:t>
            </a:r>
          </a:p>
          <a:p>
            <a:pPr lvl="0"/>
            <a:r>
              <a:rPr lang="en-US" dirty="0"/>
              <a:t>A 50HP</a:t>
            </a:r>
            <a:r>
              <a:rPr lang="en-US" baseline="0" dirty="0"/>
              <a:t> application would require a much more expensive 100-150HP 3-phase drive.</a:t>
            </a:r>
          </a:p>
          <a:p>
            <a:pPr lvl="0"/>
            <a:endParaRPr lang="en-US" baseline="0" dirty="0"/>
          </a:p>
          <a:p>
            <a:pPr lvl="0"/>
            <a:r>
              <a:rPr lang="en-US" baseline="0" dirty="0"/>
              <a:t>But with Bonitron a 50HP </a:t>
            </a:r>
            <a:r>
              <a:rPr lang="en-US" baseline="0" dirty="0" err="1"/>
              <a:t>applicaton</a:t>
            </a:r>
            <a:r>
              <a:rPr lang="en-US" baseline="0" dirty="0"/>
              <a:t> would require a line reactor, 50HP M3712 unit, 50HP drive.</a:t>
            </a:r>
            <a:endParaRPr lang="en-US" dirty="0"/>
          </a:p>
        </p:txBody>
      </p:sp>
      <p:sp>
        <p:nvSpPr>
          <p:cNvPr id="4" name="Slide Number Placeholder 3"/>
          <p:cNvSpPr>
            <a:spLocks noGrp="1"/>
          </p:cNvSpPr>
          <p:nvPr>
            <p:ph type="sldNum" sz="quarter" idx="10"/>
          </p:nvPr>
        </p:nvSpPr>
        <p:spPr/>
        <p:txBody>
          <a:bodyPr/>
          <a:lstStyle/>
          <a:p>
            <a:fld id="{0C0B84F9-F909-4316-8B96-48049E47C0F4}" type="slidenum">
              <a:rPr lang="en-US" smtClean="0"/>
              <a:pPr/>
              <a:t>13</a:t>
            </a:fld>
            <a:endParaRPr lang="en-US"/>
          </a:p>
        </p:txBody>
      </p:sp>
    </p:spTree>
    <p:extLst>
      <p:ext uri="{BB962C8B-B14F-4D97-AF65-F5344CB8AC3E}">
        <p14:creationId xmlns:p14="http://schemas.microsoft.com/office/powerpoint/2010/main" val="3258872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dirty="0"/>
              <a:t>Common Bus Sharing Diodes</a:t>
            </a:r>
            <a:br>
              <a:rPr lang="en-US" sz="800" b="1" dirty="0"/>
            </a:br>
            <a:r>
              <a:rPr lang="en-US" sz="800" i="1" dirty="0">
                <a:hlinkClick r:id="rId3"/>
              </a:rPr>
              <a:t>M3345CBM</a:t>
            </a:r>
            <a:endParaRPr lang="en-US" sz="800" dirty="0"/>
          </a:p>
          <a:p>
            <a:r>
              <a:rPr lang="en-US" sz="800" dirty="0"/>
              <a:t>If drives on the AC line are connected by a DC bus, circulating currents can be created that might cause drive faults. The sharing diodes allow a </a:t>
            </a:r>
            <a:r>
              <a:rPr lang="en-US" sz="800" b="1" dirty="0"/>
              <a:t>two way flow of power</a:t>
            </a:r>
            <a:r>
              <a:rPr lang="en-US" sz="800" dirty="0"/>
              <a:t> to and from drives enabling them to share power between their DC busses while preventing circulating currents. The two-way flow allows the drives to share power with each other and use a common braking, regen, or UPD.</a:t>
            </a:r>
          </a:p>
          <a:p>
            <a:endParaRPr lang="en-US" sz="800" dirty="0"/>
          </a:p>
          <a:p>
            <a:r>
              <a:rPr lang="en-US" sz="800" b="1" dirty="0"/>
              <a:t>Common Bus Isolation Diodes</a:t>
            </a:r>
            <a:br>
              <a:rPr lang="en-US" sz="800" b="1" dirty="0"/>
            </a:br>
            <a:r>
              <a:rPr lang="en-US" sz="800" i="1" dirty="0">
                <a:hlinkClick r:id="rId4"/>
              </a:rPr>
              <a:t>M3345D</a:t>
            </a:r>
            <a:r>
              <a:rPr lang="en-US" sz="800" i="1" dirty="0"/>
              <a:t>, </a:t>
            </a:r>
            <a:r>
              <a:rPr lang="en-US" sz="800" i="1" dirty="0">
                <a:hlinkClick r:id="rId5"/>
              </a:rPr>
              <a:t>M3460D</a:t>
            </a:r>
            <a:endParaRPr lang="en-US" sz="800" dirty="0"/>
          </a:p>
          <a:p>
            <a:r>
              <a:rPr lang="en-US" sz="800" dirty="0"/>
              <a:t>Unlike the sharing diodes, the isolation diodes allow only a </a:t>
            </a:r>
            <a:r>
              <a:rPr lang="en-US" sz="800" b="1" dirty="0"/>
              <a:t>one-way flow of power </a:t>
            </a:r>
            <a:r>
              <a:rPr lang="en-US" sz="800" dirty="0"/>
              <a:t>and do not allow drives to share power with each other, completely isolating the drives and preventing circulating currents. The isolation diodes allow multiple drives to be connected on the DC bus so that they can share one braking unit, regen, or UPD. The M3345D allows an outward flow of power from the connected drives to be dissipated by a braking or regen unit. The M3460D allows inward flow of power so that one UPD can power all of the drives connected to the DC bus.</a:t>
            </a:r>
          </a:p>
          <a:p>
            <a:endParaRPr lang="en-US" dirty="0"/>
          </a:p>
        </p:txBody>
      </p:sp>
      <p:sp>
        <p:nvSpPr>
          <p:cNvPr id="4" name="Slide Number Placeholder 3"/>
          <p:cNvSpPr>
            <a:spLocks noGrp="1"/>
          </p:cNvSpPr>
          <p:nvPr>
            <p:ph type="sldNum" sz="quarter" idx="10"/>
          </p:nvPr>
        </p:nvSpPr>
        <p:spPr/>
        <p:txBody>
          <a:bodyPr/>
          <a:lstStyle/>
          <a:p>
            <a:fld id="{0C0B84F9-F909-4316-8B96-48049E47C0F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388124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0FC0C-3FBF-4663-A77B-74C0B5E3B430}"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8307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696913"/>
            <a:ext cx="619125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94A61-20D7-46FF-89ED-37BC766D96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9603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Bonitron has 3 series of braking transistors.  Act as switch that allows overvoltage to flow into resistor to prevent drive faults.</a:t>
            </a:r>
          </a:p>
          <a:p>
            <a:pPr eaLnBrk="1" hangingPunct="1">
              <a:spcBef>
                <a:spcPct val="0"/>
              </a:spcBef>
            </a:pPr>
            <a:r>
              <a:rPr lang="en-US" altLang="en-US" dirty="0"/>
              <a:t>Example – AB drive OV fault 810VDC, Bonitron Transistor turns on at 750VDC</a:t>
            </a:r>
          </a:p>
        </p:txBody>
      </p:sp>
      <p:sp>
        <p:nvSpPr>
          <p:cNvPr id="4301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98EB90-21F4-4AFA-85CB-28EE1A52127A}" type="datetime1">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2/4/2025</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301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38151-68EC-45E4-9FB5-3EB2BEB90F0A}"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74108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D2D050-D781-4C70-B487-5E9E8B95A9A7}" type="datetime1">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2/4/2025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66563"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rPr>
              <a:t>Ride-Thru.ppt</a:t>
            </a:r>
          </a:p>
        </p:txBody>
      </p:sp>
      <p:sp>
        <p:nvSpPr>
          <p:cNvPr id="66564" name="Rectangle 2"/>
          <p:cNvSpPr>
            <a:spLocks noGrp="1" noRot="1" noChangeAspect="1" noChangeArrowheads="1" noTextEdit="1"/>
          </p:cNvSpPr>
          <p:nvPr>
            <p:ph type="sldImg"/>
          </p:nvPr>
        </p:nvSpPr>
        <p:spPr bwMode="auto">
          <a:xfrm>
            <a:off x="347663" y="703263"/>
            <a:ext cx="6165850" cy="3471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1607113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A3308F73-FE19-4692-99A2-5CAA9F28F772}" type="datetime1">
              <a:rPr lang="en-US" altLang="en-US">
                <a:solidFill>
                  <a:srgbClr val="000000"/>
                </a:solidFill>
              </a:rPr>
              <a:pPr/>
              <a:t>2/4/2025</a:t>
            </a:fld>
            <a:endParaRPr lang="en-US" altLang="en-US">
              <a:solidFill>
                <a:srgbClr val="000000"/>
              </a:solidFill>
            </a:endParaRPr>
          </a:p>
        </p:txBody>
      </p:sp>
      <p:sp>
        <p:nvSpPr>
          <p:cNvPr id="73731"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8" tIns="45908" rIns="91818" bIns="45908" anchor="b"/>
          <a:lstStyle>
            <a:lvl1pPr defTabSz="935038">
              <a:defRPr>
                <a:solidFill>
                  <a:schemeClr val="tx1"/>
                </a:solidFill>
                <a:latin typeface="Calibri" pitchFamily="34" charset="0"/>
              </a:defRPr>
            </a:lvl1pPr>
            <a:lvl2pPr marL="742950" indent="-285750" defTabSz="935038">
              <a:defRPr>
                <a:solidFill>
                  <a:schemeClr val="tx1"/>
                </a:solidFill>
                <a:latin typeface="Calibri" pitchFamily="34" charset="0"/>
              </a:defRPr>
            </a:lvl2pPr>
            <a:lvl3pPr marL="1143000" indent="-228600" defTabSz="935038">
              <a:defRPr>
                <a:solidFill>
                  <a:schemeClr val="tx1"/>
                </a:solidFill>
                <a:latin typeface="Calibri" pitchFamily="34" charset="0"/>
              </a:defRPr>
            </a:lvl3pPr>
            <a:lvl4pPr marL="1600200" indent="-228600" defTabSz="935038">
              <a:defRPr>
                <a:solidFill>
                  <a:schemeClr val="tx1"/>
                </a:solidFill>
                <a:latin typeface="Calibri" pitchFamily="34" charset="0"/>
              </a:defRPr>
            </a:lvl4pPr>
            <a:lvl5pPr marL="2057400" indent="-228600" defTabSz="935038">
              <a:defRPr>
                <a:solidFill>
                  <a:schemeClr val="tx1"/>
                </a:solidFill>
                <a:latin typeface="Calibri" pitchFamily="34" charset="0"/>
              </a:defRPr>
            </a:lvl5pPr>
            <a:lvl6pPr marL="2514600" indent="-228600" defTabSz="935038" fontAlgn="base">
              <a:spcBef>
                <a:spcPct val="0"/>
              </a:spcBef>
              <a:spcAft>
                <a:spcPct val="0"/>
              </a:spcAft>
              <a:defRPr>
                <a:solidFill>
                  <a:schemeClr val="tx1"/>
                </a:solidFill>
                <a:latin typeface="Calibri" pitchFamily="34" charset="0"/>
              </a:defRPr>
            </a:lvl6pPr>
            <a:lvl7pPr marL="2971800" indent="-228600" defTabSz="935038" fontAlgn="base">
              <a:spcBef>
                <a:spcPct val="0"/>
              </a:spcBef>
              <a:spcAft>
                <a:spcPct val="0"/>
              </a:spcAft>
              <a:defRPr>
                <a:solidFill>
                  <a:schemeClr val="tx1"/>
                </a:solidFill>
                <a:latin typeface="Calibri" pitchFamily="34" charset="0"/>
              </a:defRPr>
            </a:lvl7pPr>
            <a:lvl8pPr marL="3429000" indent="-228600" defTabSz="935038" fontAlgn="base">
              <a:spcBef>
                <a:spcPct val="0"/>
              </a:spcBef>
              <a:spcAft>
                <a:spcPct val="0"/>
              </a:spcAft>
              <a:defRPr>
                <a:solidFill>
                  <a:schemeClr val="tx1"/>
                </a:solidFill>
                <a:latin typeface="Calibri" pitchFamily="34" charset="0"/>
              </a:defRPr>
            </a:lvl8pPr>
            <a:lvl9pPr marL="3886200" indent="-228600" defTabSz="935038" fontAlgn="base">
              <a:spcBef>
                <a:spcPct val="0"/>
              </a:spcBef>
              <a:spcAft>
                <a:spcPct val="0"/>
              </a:spcAft>
              <a:defRPr>
                <a:solidFill>
                  <a:schemeClr val="tx1"/>
                </a:solidFill>
                <a:latin typeface="Calibri" pitchFamily="34" charset="0"/>
              </a:defRPr>
            </a:lvl9pPr>
          </a:lstStyle>
          <a:p>
            <a:pPr algn="r"/>
            <a:fld id="{9DA0DC98-6931-43FF-ABFB-98A27EA79809}" type="slidenum">
              <a:rPr lang="en-US" altLang="en-US" sz="1200">
                <a:solidFill>
                  <a:srgbClr val="000000"/>
                </a:solidFill>
              </a:rPr>
              <a:pPr algn="r"/>
              <a:t>21</a:t>
            </a:fld>
            <a:endParaRPr lang="en-US" altLang="en-US" sz="1200">
              <a:solidFill>
                <a:srgbClr val="000000"/>
              </a:solidFill>
            </a:endParaRPr>
          </a:p>
        </p:txBody>
      </p:sp>
      <p:sp>
        <p:nvSpPr>
          <p:cNvPr id="73732" name="Rectangle 2"/>
          <p:cNvSpPr>
            <a:spLocks noGrp="1" noRot="1" noChangeAspect="1" noChangeArrowheads="1" noTextEdit="1"/>
          </p:cNvSpPr>
          <p:nvPr>
            <p:ph type="sldImg"/>
          </p:nvPr>
        </p:nvSpPr>
        <p:spPr bwMode="auto">
          <a:xfrm>
            <a:off x="347663" y="703263"/>
            <a:ext cx="6165850" cy="3471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3"/>
          <p:cNvSpPr>
            <a:spLocks noGrp="1" noChangeArrowheads="1"/>
          </p:cNvSpPr>
          <p:nvPr>
            <p:ph type="body" idx="1"/>
          </p:nvPr>
        </p:nvSpPr>
        <p:spPr bwMode="auto">
          <a:xfrm>
            <a:off x="914400" y="4416425"/>
            <a:ext cx="5030788"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000">
              <a:latin typeface="Arial" pitchFamily="34" charset="0"/>
              <a:cs typeface="Arial" pitchFamily="34" charset="0"/>
            </a:endParaRPr>
          </a:p>
          <a:p>
            <a:pPr>
              <a:spcBef>
                <a:spcPct val="0"/>
              </a:spcBef>
            </a:pPr>
            <a:endParaRPr lang="en-US" altLang="en-US" sz="1000">
              <a:latin typeface="Arial" pitchFamily="34" charset="0"/>
              <a:cs typeface="Arial" pitchFamily="34" charset="0"/>
            </a:endParaRPr>
          </a:p>
          <a:p>
            <a:pPr>
              <a:spcBef>
                <a:spcPct val="0"/>
              </a:spcBef>
            </a:pPr>
            <a:endParaRPr lang="en-US" altLang="en-US" sz="1000">
              <a:latin typeface="Arial" pitchFamily="34" charset="0"/>
              <a:cs typeface="Arial" pitchFamily="34" charset="0"/>
            </a:endParaRPr>
          </a:p>
        </p:txBody>
      </p:sp>
    </p:spTree>
    <p:extLst>
      <p:ext uri="{BB962C8B-B14F-4D97-AF65-F5344CB8AC3E}">
        <p14:creationId xmlns:p14="http://schemas.microsoft.com/office/powerpoint/2010/main" val="1141335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0FC0C-3FBF-4663-A77B-74C0B5E3B430}" type="slidenum">
              <a:rPr lang="en-US" altLang="en-US" smtClean="0"/>
              <a:pPr/>
              <a:t>22</a:t>
            </a:fld>
            <a:endParaRPr lang="en-US" altLang="en-US"/>
          </a:p>
        </p:txBody>
      </p:sp>
    </p:spTree>
    <p:extLst>
      <p:ext uri="{BB962C8B-B14F-4D97-AF65-F5344CB8AC3E}">
        <p14:creationId xmlns:p14="http://schemas.microsoft.com/office/powerpoint/2010/main" val="3735397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696913"/>
            <a:ext cx="619125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0B84F9-F909-4316-8B96-48049E47C0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8787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696913"/>
            <a:ext cx="619125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0B84F9-F909-4316-8B96-48049E47C0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105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19138"/>
            <a:ext cx="6394450" cy="3600450"/>
          </a:xfrm>
        </p:spPr>
      </p:sp>
      <p:sp>
        <p:nvSpPr>
          <p:cNvPr id="3" name="Notes Placeholder 2"/>
          <p:cNvSpPr>
            <a:spLocks noGrp="1"/>
          </p:cNvSpPr>
          <p:nvPr>
            <p:ph type="body" idx="1"/>
          </p:nvPr>
        </p:nvSpPr>
        <p:spPr/>
        <p:txBody>
          <a:bodyPr>
            <a:normAutofit/>
          </a:bodyPr>
          <a:lstStyle/>
          <a:p>
            <a:r>
              <a:rPr lang="en-US" b="0" i="0" dirty="0"/>
              <a:t>Bonitron products work with any drive brand with DC +/-</a:t>
            </a:r>
            <a:r>
              <a:rPr lang="en-US" b="0" i="0" baseline="0" dirty="0"/>
              <a:t> connections.</a:t>
            </a:r>
            <a:endParaRPr lang="en-US" b="0"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0B84F9-F909-4316-8B96-48049E47C0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919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19138"/>
            <a:ext cx="6394450" cy="3600450"/>
          </a:xfrm>
        </p:spPr>
      </p:sp>
      <p:sp>
        <p:nvSpPr>
          <p:cNvPr id="3" name="Notes Placeholder 2"/>
          <p:cNvSpPr>
            <a:spLocks noGrp="1"/>
          </p:cNvSpPr>
          <p:nvPr>
            <p:ph type="body" idx="1"/>
          </p:nvPr>
        </p:nvSpPr>
        <p:spPr/>
        <p:txBody>
          <a:bodyPr>
            <a:normAutofit/>
          </a:bodyPr>
          <a:lstStyle/>
          <a:p>
            <a:r>
              <a:rPr lang="en-US" b="0" i="0" dirty="0"/>
              <a:t>Bonitron products work with any drive brand with DC +/-</a:t>
            </a:r>
            <a:r>
              <a:rPr lang="en-US" b="0" i="0" baseline="0" dirty="0"/>
              <a:t> connections.</a:t>
            </a:r>
            <a:endParaRPr lang="en-US" b="0"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0B84F9-F909-4316-8B96-48049E47C0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22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a:noFill/>
          <a:ln/>
        </p:spPr>
        <p:txBody>
          <a:bodyPr/>
          <a:lstStyle/>
          <a:p>
            <a:r>
              <a:rPr lang="en-US" dirty="0" err="1"/>
              <a:t>Bonitron</a:t>
            </a:r>
            <a:r>
              <a:rPr lang="en-US" dirty="0"/>
              <a:t> has 3 series of braking</a:t>
            </a:r>
            <a:r>
              <a:rPr lang="en-US" baseline="0" dirty="0"/>
              <a:t> transistors.  Act as switch that allows overvoltage to flow into resistor to prevent drive faults.</a:t>
            </a:r>
          </a:p>
          <a:p>
            <a:r>
              <a:rPr lang="en-US" baseline="0" dirty="0"/>
              <a:t>Example – AB drive OV fault 810VDC, </a:t>
            </a:r>
            <a:r>
              <a:rPr lang="en-US" baseline="0" dirty="0" err="1"/>
              <a:t>Bonitron</a:t>
            </a:r>
            <a:r>
              <a:rPr lang="en-US" baseline="0" dirty="0"/>
              <a:t> Transistor turns on at 750VDC</a:t>
            </a:r>
            <a:endParaRPr lang="en-US" dirty="0"/>
          </a:p>
        </p:txBody>
      </p:sp>
      <p:sp>
        <p:nvSpPr>
          <p:cNvPr id="117763" name="Date Placeholder 3"/>
          <p:cNvSpPr>
            <a:spLocks noGrp="1"/>
          </p:cNvSpPr>
          <p:nvPr>
            <p:ph type="dt" sz="quarter" idx="1"/>
          </p:nvPr>
        </p:nvSpPr>
        <p:spPr>
          <a:noFill/>
        </p:spPr>
        <p:txBody>
          <a:bodyPr/>
          <a:lstStyle/>
          <a:p>
            <a:fld id="{BB36F6EE-AE5C-4389-8964-E9208F176405}" type="datetime1">
              <a:rPr lang="en-US" smtClean="0">
                <a:solidFill>
                  <a:prstClr val="black"/>
                </a:solidFill>
              </a:rPr>
              <a:pPr/>
              <a:t>2/4/2025</a:t>
            </a:fld>
            <a:endParaRPr lang="en-US">
              <a:solidFill>
                <a:prstClr val="black"/>
              </a:solidFill>
            </a:endParaRPr>
          </a:p>
        </p:txBody>
      </p:sp>
      <p:sp>
        <p:nvSpPr>
          <p:cNvPr id="117764" name="Slide Number Placeholder 4"/>
          <p:cNvSpPr>
            <a:spLocks noGrp="1"/>
          </p:cNvSpPr>
          <p:nvPr>
            <p:ph type="sldNum" sz="quarter" idx="5"/>
          </p:nvPr>
        </p:nvSpPr>
        <p:spPr>
          <a:noFill/>
        </p:spPr>
        <p:txBody>
          <a:bodyPr/>
          <a:lstStyle/>
          <a:p>
            <a:fld id="{4A239583-4636-4E5A-AA53-69E9931664B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059411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p:spPr>
      </p:sp>
      <p:sp>
        <p:nvSpPr>
          <p:cNvPr id="132098" name="Notes Placeholder 2"/>
          <p:cNvSpPr>
            <a:spLocks noGrp="1"/>
          </p:cNvSpPr>
          <p:nvPr>
            <p:ph type="body" idx="1"/>
          </p:nvPr>
        </p:nvSpPr>
        <p:spPr>
          <a:noFill/>
          <a:ln/>
        </p:spPr>
        <p:txBody>
          <a:bodyPr/>
          <a:lstStyle/>
          <a:p>
            <a:r>
              <a:rPr lang="en-US" dirty="0"/>
              <a:t>There’s no</a:t>
            </a:r>
            <a:r>
              <a:rPr lang="en-US" baseline="0" dirty="0"/>
              <a:t> need to go anywhere but </a:t>
            </a:r>
            <a:r>
              <a:rPr lang="en-US" baseline="0" dirty="0" err="1"/>
              <a:t>Bonitron</a:t>
            </a:r>
            <a:r>
              <a:rPr lang="en-US" baseline="0" dirty="0"/>
              <a:t> for your braking solutions.  You can get your transistor AND resistor from us.</a:t>
            </a:r>
            <a:endParaRPr lang="en-US" dirty="0"/>
          </a:p>
        </p:txBody>
      </p:sp>
      <p:sp>
        <p:nvSpPr>
          <p:cNvPr id="132099" name="Date Placeholder 3"/>
          <p:cNvSpPr>
            <a:spLocks noGrp="1"/>
          </p:cNvSpPr>
          <p:nvPr>
            <p:ph type="dt" sz="quarter" idx="1"/>
          </p:nvPr>
        </p:nvSpPr>
        <p:spPr>
          <a:noFill/>
        </p:spPr>
        <p:txBody>
          <a:bodyPr/>
          <a:lstStyle/>
          <a:p>
            <a:fld id="{CB3964E0-A448-4D8C-9FB4-3183F755264F}" type="datetime1">
              <a:rPr lang="en-US" smtClean="0">
                <a:solidFill>
                  <a:prstClr val="black"/>
                </a:solidFill>
              </a:rPr>
              <a:pPr/>
              <a:t>2/4/2025</a:t>
            </a:fld>
            <a:endParaRPr lang="en-US">
              <a:solidFill>
                <a:prstClr val="black"/>
              </a:solidFill>
            </a:endParaRPr>
          </a:p>
        </p:txBody>
      </p:sp>
      <p:sp>
        <p:nvSpPr>
          <p:cNvPr id="132100" name="Slide Number Placeholder 4"/>
          <p:cNvSpPr>
            <a:spLocks noGrp="1"/>
          </p:cNvSpPr>
          <p:nvPr>
            <p:ph type="sldNum" sz="quarter" idx="5"/>
          </p:nvPr>
        </p:nvSpPr>
        <p:spPr>
          <a:noFill/>
        </p:spPr>
        <p:txBody>
          <a:bodyPr/>
          <a:lstStyle/>
          <a:p>
            <a:fld id="{90B7E9F3-9C3B-449D-A05E-8B626521A09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690318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Date Placeholder 2"/>
          <p:cNvSpPr>
            <a:spLocks noGrp="1"/>
          </p:cNvSpPr>
          <p:nvPr>
            <p:ph type="dt" sz="quarter" idx="1"/>
          </p:nvPr>
        </p:nvSpPr>
        <p:spPr>
          <a:noFill/>
        </p:spPr>
        <p:txBody>
          <a:bodyPr/>
          <a:lstStyle/>
          <a:p>
            <a:fld id="{38F84B2D-AE31-4EBF-BDE8-54AE1AC07A4F}" type="datetime1">
              <a:rPr lang="en-US" smtClean="0">
                <a:solidFill>
                  <a:prstClr val="black"/>
                </a:solidFill>
              </a:rPr>
              <a:pPr/>
              <a:t>2/4/2025</a:t>
            </a:fld>
            <a:endParaRPr lang="en-US">
              <a:solidFill>
                <a:prstClr val="black"/>
              </a:solidFill>
            </a:endParaRPr>
          </a:p>
        </p:txBody>
      </p:sp>
      <p:sp>
        <p:nvSpPr>
          <p:cNvPr id="142338" name="Rectangle 7"/>
          <p:cNvSpPr txBox="1">
            <a:spLocks noGrp="1" noChangeArrowheads="1"/>
          </p:cNvSpPr>
          <p:nvPr/>
        </p:nvSpPr>
        <p:spPr bwMode="auto">
          <a:xfrm>
            <a:off x="3641277" y="8549368"/>
            <a:ext cx="2786645" cy="450373"/>
          </a:xfrm>
          <a:prstGeom prst="rect">
            <a:avLst/>
          </a:prstGeom>
          <a:noFill/>
          <a:ln w="9525">
            <a:noFill/>
            <a:miter lim="800000"/>
            <a:headEnd/>
            <a:tailEnd/>
          </a:ln>
        </p:spPr>
        <p:txBody>
          <a:bodyPr lIns="87677" tIns="43838" rIns="87677" bIns="43838" anchor="b"/>
          <a:lstStyle/>
          <a:p>
            <a:pPr algn="r" defTabSz="892868"/>
            <a:fld id="{0B9AA29D-9EF9-4BD6-B212-281871F4DEFE}" type="slidenum">
              <a:rPr lang="en-US" sz="1100">
                <a:solidFill>
                  <a:prstClr val="black"/>
                </a:solidFill>
              </a:rPr>
              <a:pPr algn="r" defTabSz="892868"/>
              <a:t>9</a:t>
            </a:fld>
            <a:endParaRPr lang="en-US" sz="1100" dirty="0">
              <a:solidFill>
                <a:prstClr val="black"/>
              </a:solidFill>
            </a:endParaRPr>
          </a:p>
        </p:txBody>
      </p:sp>
      <p:sp>
        <p:nvSpPr>
          <p:cNvPr id="142339" name="Rectangle 2"/>
          <p:cNvSpPr>
            <a:spLocks noGrp="1" noRot="1" noChangeAspect="1" noChangeArrowheads="1" noTextEdit="1"/>
          </p:cNvSpPr>
          <p:nvPr>
            <p:ph type="sldImg"/>
          </p:nvPr>
        </p:nvSpPr>
        <p:spPr bwMode="auto">
          <a:xfrm>
            <a:off x="231775" y="681038"/>
            <a:ext cx="5969000" cy="3362325"/>
          </a:xfrm>
          <a:noFill/>
          <a:ln>
            <a:solidFill>
              <a:srgbClr val="000000"/>
            </a:solidFill>
            <a:miter lim="800000"/>
            <a:headEnd/>
            <a:tailEnd/>
          </a:ln>
        </p:spPr>
      </p:sp>
      <p:sp>
        <p:nvSpPr>
          <p:cNvPr id="142340" name="Rectangle 3"/>
          <p:cNvSpPr>
            <a:spLocks noGrp="1" noChangeArrowheads="1"/>
          </p:cNvSpPr>
          <p:nvPr>
            <p:ph type="body" idx="1"/>
          </p:nvPr>
        </p:nvSpPr>
        <p:spPr>
          <a:xfrm>
            <a:off x="857542" y="4276224"/>
            <a:ext cx="4715748" cy="4050267"/>
          </a:xfrm>
          <a:noFill/>
          <a:ln/>
        </p:spPr>
        <p:txBody>
          <a:bodyPr/>
          <a:lstStyle/>
          <a:p>
            <a:pPr eaLnBrk="1" hangingPunct="1">
              <a:spcBef>
                <a:spcPct val="0"/>
              </a:spcBef>
            </a:pPr>
            <a:r>
              <a:rPr lang="en-US" sz="1000" dirty="0">
                <a:latin typeface="Arial" charset="0"/>
                <a:cs typeface="Arial" charset="0"/>
              </a:rPr>
              <a:t>The Bonitron Line Regen takes the place of a braking transistor and resistor.  Instead of dumping excess energy into a resistor, the </a:t>
            </a:r>
            <a:r>
              <a:rPr lang="en-US" sz="1000" dirty="0" err="1">
                <a:latin typeface="Arial" charset="0"/>
                <a:cs typeface="Arial" charset="0"/>
              </a:rPr>
              <a:t>Bonitron</a:t>
            </a:r>
            <a:r>
              <a:rPr lang="en-US" sz="1000" dirty="0">
                <a:latin typeface="Arial" charset="0"/>
                <a:cs typeface="Arial" charset="0"/>
              </a:rPr>
              <a:t> Line </a:t>
            </a:r>
            <a:r>
              <a:rPr lang="en-US" sz="1000" dirty="0" err="1">
                <a:latin typeface="Arial" charset="0"/>
                <a:cs typeface="Arial" charset="0"/>
              </a:rPr>
              <a:t>Regen</a:t>
            </a:r>
            <a:r>
              <a:rPr lang="en-US" sz="1000" dirty="0">
                <a:latin typeface="Arial" charset="0"/>
                <a:cs typeface="Arial" charset="0"/>
              </a:rPr>
              <a:t> returns that energy back to the AC line.  This reduces room cooling requirements and has a smaller footprint.</a:t>
            </a:r>
          </a:p>
        </p:txBody>
      </p:sp>
    </p:spTree>
    <p:extLst>
      <p:ext uri="{BB962C8B-B14F-4D97-AF65-F5344CB8AC3E}">
        <p14:creationId xmlns:p14="http://schemas.microsoft.com/office/powerpoint/2010/main" val="2002624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5475" y="438150"/>
            <a:ext cx="3892550" cy="2192338"/>
          </a:xfrm>
        </p:spPr>
      </p:sp>
      <p:sp>
        <p:nvSpPr>
          <p:cNvPr id="3" name="Notes Placeholder 2"/>
          <p:cNvSpPr>
            <a:spLocks noGrp="1"/>
          </p:cNvSpPr>
          <p:nvPr>
            <p:ph type="body" idx="1"/>
          </p:nvPr>
        </p:nvSpPr>
        <p:spPr/>
        <p:txBody>
          <a:bodyPr>
            <a:normAutofit/>
          </a:bodyPr>
          <a:lstStyle/>
          <a:p>
            <a:r>
              <a:rPr lang="en-US" sz="700" b="1" dirty="0"/>
              <a:t>Common Bus Power Supply</a:t>
            </a:r>
            <a:br>
              <a:rPr lang="en-US" sz="700" dirty="0"/>
            </a:br>
            <a:endParaRPr lang="en-US" sz="700" dirty="0"/>
          </a:p>
          <a:p>
            <a:r>
              <a:rPr lang="en-US" sz="700" dirty="0"/>
              <a:t>Using a common bus power supply reduces the amount of wiring and components in a system, resulting in a reduction of maintenance and footprint of the system. In a system with multiple motors, some motors may be regenerating while others are motoring. The common bus allows the regenerating drives to share power with the motoring drives, thus reducing the amount of power needed from the grid. If the drives are creating a net surplus of energy, a single line regen or braking unit can be installed to dissipate the excess energy. </a:t>
            </a:r>
          </a:p>
        </p:txBody>
      </p:sp>
      <p:sp>
        <p:nvSpPr>
          <p:cNvPr id="4" name="Slide Number Placeholder 3"/>
          <p:cNvSpPr>
            <a:spLocks noGrp="1"/>
          </p:cNvSpPr>
          <p:nvPr>
            <p:ph type="sldNum" sz="quarter" idx="10"/>
          </p:nvPr>
        </p:nvSpPr>
        <p:spPr/>
        <p:txBody>
          <a:bodyPr/>
          <a:lstStyle/>
          <a:p>
            <a:fld id="{0C0B84F9-F909-4316-8B96-48049E47C0F4}"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185931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0B84F9-F909-4316-8B96-48049E47C0F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786247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C0B84F9-F909-4316-8B96-48049E47C0F4}"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791733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6453"/>
            <a:ext cx="7772400" cy="1081468"/>
          </a:xfrm>
          <a:prstGeom prst="rect">
            <a:avLst/>
          </a:prstGeom>
        </p:spPr>
        <p:txBody>
          <a:bodyPr wrap="square" lIns="0" tIns="0" rIns="0" bIns="0">
            <a:spAutoFit/>
          </a:bodyPr>
          <a:lstStyle>
            <a:lvl1pPr>
              <a:defRPr sz="3600" b="0" i="0">
                <a:solidFill>
                  <a:schemeClr val="bg1"/>
                </a:solidFill>
                <a:latin typeface="Calibri"/>
                <a:cs typeface="Calibri"/>
              </a:defRPr>
            </a:lvl1pPr>
          </a:lstStyle>
          <a:p>
            <a:endParaRPr/>
          </a:p>
        </p:txBody>
      </p:sp>
      <p:sp>
        <p:nvSpPr>
          <p:cNvPr id="3" name="Holder 3"/>
          <p:cNvSpPr>
            <a:spLocks noGrp="1"/>
          </p:cNvSpPr>
          <p:nvPr>
            <p:ph type="subTitle" idx="4"/>
          </p:nvPr>
        </p:nvSpPr>
        <p:spPr>
          <a:xfrm>
            <a:off x="1371600" y="2883916"/>
            <a:ext cx="6400800" cy="1287462"/>
          </a:xfrm>
          <a:prstGeom prst="rect">
            <a:avLst/>
          </a:prstGeom>
        </p:spPr>
        <p:txBody>
          <a:bodyPr wrap="square" lIns="0" tIns="0" rIns="0" bIns="0">
            <a:spAutoFit/>
          </a:bodyPr>
          <a:lstStyle>
            <a:lvl1pPr>
              <a:defRPr sz="18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2/4/2025</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55880">
              <a:lnSpc>
                <a:spcPts val="1240"/>
              </a:lnSpc>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2/4/2025</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55880">
              <a:lnSpc>
                <a:spcPts val="1240"/>
              </a:lnSpc>
            </a:pP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0"/>
            <a:ext cx="6858000" cy="866774"/>
          </a:xfrm>
          <a:prstGeom prst="rect">
            <a:avLst/>
          </a:prstGeom>
        </p:spPr>
      </p:pic>
      <p:pic>
        <p:nvPicPr>
          <p:cNvPr id="17" name="bg object 17"/>
          <p:cNvPicPr/>
          <p:nvPr/>
        </p:nvPicPr>
        <p:blipFill>
          <a:blip r:embed="rId3" cstate="print"/>
          <a:stretch>
            <a:fillRect/>
          </a:stretch>
        </p:blipFill>
        <p:spPr>
          <a:xfrm>
            <a:off x="6781799" y="0"/>
            <a:ext cx="2362200" cy="866774"/>
          </a:xfrm>
          <a:prstGeom prst="rect">
            <a:avLst/>
          </a:prstGeom>
        </p:spPr>
      </p:pic>
      <p:pic>
        <p:nvPicPr>
          <p:cNvPr id="18" name="bg object 18"/>
          <p:cNvPicPr/>
          <p:nvPr/>
        </p:nvPicPr>
        <p:blipFill>
          <a:blip r:embed="rId4" cstate="print"/>
          <a:stretch>
            <a:fillRect/>
          </a:stretch>
        </p:blipFill>
        <p:spPr>
          <a:xfrm>
            <a:off x="3112007" y="0"/>
            <a:ext cx="3124199" cy="960119"/>
          </a:xfrm>
          <a:prstGeom prst="rect">
            <a:avLst/>
          </a:prstGeom>
        </p:spPr>
      </p:pic>
      <p:pic>
        <p:nvPicPr>
          <p:cNvPr id="19" name="bg object 19"/>
          <p:cNvPicPr/>
          <p:nvPr/>
        </p:nvPicPr>
        <p:blipFill>
          <a:blip r:embed="rId5" cstate="print"/>
          <a:stretch>
            <a:fillRect/>
          </a:stretch>
        </p:blipFill>
        <p:spPr>
          <a:xfrm>
            <a:off x="5730239" y="0"/>
            <a:ext cx="2316480" cy="960119"/>
          </a:xfrm>
          <a:prstGeom prst="rect">
            <a:avLst/>
          </a:prstGeom>
        </p:spPr>
      </p:pic>
      <p:sp>
        <p:nvSpPr>
          <p:cNvPr id="2" name="Holder 2"/>
          <p:cNvSpPr>
            <a:spLocks noGrp="1"/>
          </p:cNvSpPr>
          <p:nvPr>
            <p:ph type="title"/>
          </p:nvPr>
        </p:nvSpPr>
        <p:spPr/>
        <p:txBody>
          <a:bodyPr lIns="0" tIns="0" rIns="0" bIns="0"/>
          <a:lstStyle>
            <a:lvl1pPr>
              <a:defRPr sz="3600" b="0" i="0">
                <a:solidFill>
                  <a:schemeClr val="bg1"/>
                </a:solidFill>
                <a:latin typeface="Calibri"/>
                <a:cs typeface="Calibri"/>
              </a:defRPr>
            </a:lvl1pPr>
          </a:lstStyle>
          <a:p>
            <a:endParaRPr/>
          </a:p>
        </p:txBody>
      </p:sp>
      <p:sp>
        <p:nvSpPr>
          <p:cNvPr id="3" name="Holder 3"/>
          <p:cNvSpPr>
            <a:spLocks noGrp="1"/>
          </p:cNvSpPr>
          <p:nvPr>
            <p:ph sz="half" idx="2"/>
          </p:nvPr>
        </p:nvSpPr>
        <p:spPr>
          <a:xfrm>
            <a:off x="457200" y="1184465"/>
            <a:ext cx="3977640" cy="33989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4465"/>
            <a:ext cx="3977640" cy="33989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2/4/2025</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55880">
              <a:lnSpc>
                <a:spcPts val="1240"/>
              </a:lnSpc>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2/4/2025</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55880">
              <a:lnSpc>
                <a:spcPts val="1240"/>
              </a:lnSpc>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0"/>
            <a:ext cx="6858000" cy="866774"/>
          </a:xfrm>
          <a:prstGeom prst="rect">
            <a:avLst/>
          </a:prstGeom>
        </p:spPr>
      </p:pic>
      <p:pic>
        <p:nvPicPr>
          <p:cNvPr id="17" name="bg object 17"/>
          <p:cNvPicPr/>
          <p:nvPr/>
        </p:nvPicPr>
        <p:blipFill>
          <a:blip r:embed="rId3" cstate="print"/>
          <a:stretch>
            <a:fillRect/>
          </a:stretch>
        </p:blipFill>
        <p:spPr>
          <a:xfrm>
            <a:off x="6781799" y="0"/>
            <a:ext cx="2362200" cy="866774"/>
          </a:xfrm>
          <a:prstGeom prst="rect">
            <a:avLst/>
          </a:prstGeom>
        </p:spPr>
      </p:pic>
      <p:pic>
        <p:nvPicPr>
          <p:cNvPr id="18" name="bg object 18"/>
          <p:cNvPicPr/>
          <p:nvPr/>
        </p:nvPicPr>
        <p:blipFill>
          <a:blip r:embed="rId4" cstate="print"/>
          <a:stretch>
            <a:fillRect/>
          </a:stretch>
        </p:blipFill>
        <p:spPr>
          <a:xfrm>
            <a:off x="1" y="0"/>
            <a:ext cx="6858000" cy="5143499"/>
          </a:xfrm>
          <a:prstGeom prst="rect">
            <a:avLst/>
          </a:prstGeom>
        </p:spPr>
      </p:pic>
      <p:pic>
        <p:nvPicPr>
          <p:cNvPr id="19" name="bg object 19"/>
          <p:cNvPicPr/>
          <p:nvPr/>
        </p:nvPicPr>
        <p:blipFill>
          <a:blip r:embed="rId5" cstate="print"/>
          <a:stretch>
            <a:fillRect/>
          </a:stretch>
        </p:blipFill>
        <p:spPr>
          <a:xfrm>
            <a:off x="6781799" y="0"/>
            <a:ext cx="2362199" cy="5143500"/>
          </a:xfrm>
          <a:prstGeom prst="rect">
            <a:avLst/>
          </a:prstGeom>
        </p:spPr>
      </p:pic>
      <p:pic>
        <p:nvPicPr>
          <p:cNvPr id="20" name="bg object 20"/>
          <p:cNvPicPr/>
          <p:nvPr/>
        </p:nvPicPr>
        <p:blipFill>
          <a:blip r:embed="rId6" cstate="print"/>
          <a:stretch>
            <a:fillRect/>
          </a:stretch>
        </p:blipFill>
        <p:spPr>
          <a:xfrm>
            <a:off x="2950463" y="3611879"/>
            <a:ext cx="3264408" cy="682752"/>
          </a:xfrm>
          <a:prstGeom prst="rect">
            <a:avLst/>
          </a:prstGeom>
        </p:spPr>
      </p:pic>
      <p:pic>
        <p:nvPicPr>
          <p:cNvPr id="21" name="bg object 21"/>
          <p:cNvPicPr/>
          <p:nvPr/>
        </p:nvPicPr>
        <p:blipFill>
          <a:blip r:embed="rId7" cstate="print"/>
          <a:stretch>
            <a:fillRect/>
          </a:stretch>
        </p:blipFill>
        <p:spPr>
          <a:xfrm>
            <a:off x="3191256" y="3989832"/>
            <a:ext cx="2782823" cy="682752"/>
          </a:xfrm>
          <a:prstGeom prst="rect">
            <a:avLst/>
          </a:prstGeom>
        </p:spPr>
      </p:pic>
      <p:pic>
        <p:nvPicPr>
          <p:cNvPr id="22" name="bg object 22"/>
          <p:cNvPicPr/>
          <p:nvPr/>
        </p:nvPicPr>
        <p:blipFill>
          <a:blip r:embed="rId8" cstate="print"/>
          <a:stretch>
            <a:fillRect/>
          </a:stretch>
        </p:blipFill>
        <p:spPr>
          <a:xfrm>
            <a:off x="2609088" y="4367782"/>
            <a:ext cx="3947160" cy="682752"/>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2/4/2025</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55880">
              <a:lnSpc>
                <a:spcPts val="1240"/>
              </a:lnSpc>
            </a:pPr>
            <a:fld id="{81D60167-4931-47E6-BA6A-407CBD079E47}" type="slidenum">
              <a:rPr spc="-25" dirty="0"/>
              <a:t>‹#›</a:t>
            </a:fld>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765"/>
            <a:ext cx="7772400" cy="553998"/>
          </a:xfrm>
        </p:spPr>
        <p:txBody>
          <a:bodyPr/>
          <a:lstStyle/>
          <a:p>
            <a:r>
              <a:rPr lang="en-US"/>
              <a:t>Click to edit Master title style</a:t>
            </a:r>
          </a:p>
        </p:txBody>
      </p:sp>
      <p:sp>
        <p:nvSpPr>
          <p:cNvPr id="3" name="ClipArt Placeholder 2"/>
          <p:cNvSpPr>
            <a:spLocks noGrp="1"/>
          </p:cNvSpPr>
          <p:nvPr>
            <p:ph type="clipArt" sz="half" idx="1"/>
          </p:nvPr>
        </p:nvSpPr>
        <p:spPr>
          <a:xfrm>
            <a:off x="685800" y="1487734"/>
            <a:ext cx="3810000" cy="276999"/>
          </a:xfrm>
        </p:spPr>
        <p:txBody>
          <a:bodyPr/>
          <a:lstStyle/>
          <a:p>
            <a:pPr lvl="0"/>
            <a:endParaRPr lang="en-US" noProof="0" dirty="0"/>
          </a:p>
        </p:txBody>
      </p:sp>
      <p:sp>
        <p:nvSpPr>
          <p:cNvPr id="4" name="Text Placeholder 3"/>
          <p:cNvSpPr>
            <a:spLocks noGrp="1"/>
          </p:cNvSpPr>
          <p:nvPr>
            <p:ph type="body" sz="half" idx="2"/>
          </p:nvPr>
        </p:nvSpPr>
        <p:spPr>
          <a:xfrm>
            <a:off x="4648200" y="1487734"/>
            <a:ext cx="3810000" cy="138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xfrm>
            <a:off x="457200" y="4789360"/>
            <a:ext cx="2103120" cy="276999"/>
          </a:xfrm>
        </p:spPr>
        <p:txBody>
          <a:bodyPr/>
          <a:lstStyle>
            <a:lvl1pPr>
              <a:defRPr/>
            </a:lvl1pPr>
          </a:lstStyle>
          <a:p>
            <a:endParaRPr lang="en-US" dirty="0"/>
          </a:p>
        </p:txBody>
      </p:sp>
      <p:sp>
        <p:nvSpPr>
          <p:cNvPr id="6" name="Rectangle 5"/>
          <p:cNvSpPr>
            <a:spLocks noGrp="1" noChangeArrowheads="1"/>
          </p:cNvSpPr>
          <p:nvPr>
            <p:ph type="ftr" sz="quarter" idx="11"/>
          </p:nvPr>
        </p:nvSpPr>
        <p:spPr>
          <a:xfrm>
            <a:off x="3108960" y="4789360"/>
            <a:ext cx="2926080" cy="276999"/>
          </a:xfrm>
        </p:spPr>
        <p:txBody>
          <a:bodyPr/>
          <a:lstStyle>
            <a:lvl1pPr>
              <a:defRPr/>
            </a:lvl1pPr>
          </a:lstStyle>
          <a:p>
            <a:endParaRPr lang="en-US" dirty="0"/>
          </a:p>
        </p:txBody>
      </p:sp>
      <p:sp>
        <p:nvSpPr>
          <p:cNvPr id="7" name="Rectangle 6"/>
          <p:cNvSpPr>
            <a:spLocks noGrp="1" noChangeArrowheads="1"/>
          </p:cNvSpPr>
          <p:nvPr>
            <p:ph type="sldNum" sz="quarter" idx="12"/>
          </p:nvPr>
        </p:nvSpPr>
        <p:spPr>
          <a:xfrm>
            <a:off x="8389366" y="4814223"/>
            <a:ext cx="259715" cy="184666"/>
          </a:xfrm>
        </p:spPr>
        <p:txBody>
          <a:bodyPr/>
          <a:lstStyle>
            <a:lvl1pPr>
              <a:defRPr/>
            </a:lvl1pPr>
          </a:lstStyle>
          <a:p>
            <a:fld id="{B253ACCA-EFC2-4FDC-9F21-DD7ACFDD24DB}" type="slidenum">
              <a:rPr lang="en-US"/>
              <a:pPr/>
              <a:t>‹#›</a:t>
            </a:fld>
            <a:endParaRPr lang="en-US" dirty="0"/>
          </a:p>
        </p:txBody>
      </p:sp>
    </p:spTree>
    <p:extLst>
      <p:ext uri="{BB962C8B-B14F-4D97-AF65-F5344CB8AC3E}">
        <p14:creationId xmlns:p14="http://schemas.microsoft.com/office/powerpoint/2010/main" val="4246134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36901" y="54051"/>
            <a:ext cx="5676391" cy="553998"/>
          </a:xfrm>
        </p:spPr>
        <p:txBody>
          <a:bodyPr/>
          <a:lstStyle/>
          <a:p>
            <a:r>
              <a:rPr lang="en-US"/>
              <a:t>Click to edit Master title style</a:t>
            </a:r>
          </a:p>
        </p:txBody>
      </p:sp>
      <p:sp>
        <p:nvSpPr>
          <p:cNvPr id="3" name="Content Placeholder 2"/>
          <p:cNvSpPr>
            <a:spLocks noGrp="1"/>
          </p:cNvSpPr>
          <p:nvPr>
            <p:ph sz="half" idx="1"/>
          </p:nvPr>
        </p:nvSpPr>
        <p:spPr>
          <a:xfrm>
            <a:off x="457200" y="901226"/>
            <a:ext cx="4038600"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1226"/>
            <a:ext cx="4038600"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89360"/>
            <a:ext cx="2103120" cy="276999"/>
          </a:xfrm>
        </p:spPr>
        <p:txBody>
          <a:bodyPr/>
          <a:lstStyle/>
          <a:p>
            <a:fld id="{F0528901-285D-422B-BDB3-352939A98F76}" type="datetime1">
              <a:rPr lang="en-US" smtClean="0">
                <a:solidFill>
                  <a:prstClr val="black">
                    <a:tint val="75000"/>
                  </a:prstClr>
                </a:solidFill>
              </a:rPr>
              <a:pPr/>
              <a:t>2/4/2025</a:t>
            </a:fld>
            <a:endParaRPr lang="en-US" dirty="0">
              <a:solidFill>
                <a:prstClr val="black">
                  <a:tint val="75000"/>
                </a:prstClr>
              </a:solidFill>
            </a:endParaRPr>
          </a:p>
        </p:txBody>
      </p:sp>
      <p:sp>
        <p:nvSpPr>
          <p:cNvPr id="6" name="Footer Placeholder 5"/>
          <p:cNvSpPr>
            <a:spLocks noGrp="1"/>
          </p:cNvSpPr>
          <p:nvPr>
            <p:ph type="ftr" sz="quarter" idx="11"/>
          </p:nvPr>
        </p:nvSpPr>
        <p:spPr>
          <a:xfrm>
            <a:off x="3108960" y="4789360"/>
            <a:ext cx="2926080" cy="276999"/>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389366" y="4814223"/>
            <a:ext cx="259715" cy="184666"/>
          </a:xfrm>
        </p:spPr>
        <p:txBody>
          <a:bodyPr/>
          <a:lstStyle/>
          <a:p>
            <a:fld id="{2DCF9265-753A-4102-AD2A-ECBD63CB3D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8412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765"/>
            <a:ext cx="7772400" cy="553998"/>
          </a:xfrm>
        </p:spPr>
        <p:txBody>
          <a:bodyPr/>
          <a:lstStyle/>
          <a:p>
            <a:r>
              <a:rPr lang="en-US"/>
              <a:t>Click to edit Master title style</a:t>
            </a:r>
          </a:p>
        </p:txBody>
      </p:sp>
      <p:sp>
        <p:nvSpPr>
          <p:cNvPr id="3" name="Text Placeholder 2"/>
          <p:cNvSpPr>
            <a:spLocks noGrp="1"/>
          </p:cNvSpPr>
          <p:nvPr>
            <p:ph type="body" sz="half" idx="1"/>
          </p:nvPr>
        </p:nvSpPr>
        <p:spPr>
          <a:xfrm>
            <a:off x="685800" y="1487734"/>
            <a:ext cx="3810000" cy="138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487734"/>
            <a:ext cx="3810000" cy="3089910"/>
          </a:xfrm>
        </p:spPr>
        <p:txBody>
          <a:bodyPr rtlCol="0">
            <a:normAutofit/>
          </a:bodyPr>
          <a:lstStyle/>
          <a:p>
            <a:pPr lvl="0"/>
            <a:r>
              <a:rPr lang="en-US" noProof="0"/>
              <a:t>Click icon to add clip art</a:t>
            </a:r>
          </a:p>
        </p:txBody>
      </p:sp>
      <p:sp>
        <p:nvSpPr>
          <p:cNvPr id="5" name="Rectangle 4"/>
          <p:cNvSpPr>
            <a:spLocks noGrp="1" noChangeArrowheads="1"/>
          </p:cNvSpPr>
          <p:nvPr>
            <p:ph type="dt" sz="half" idx="10"/>
          </p:nvPr>
        </p:nvSpPr>
        <p:spPr>
          <a:xfrm>
            <a:off x="457200" y="4789360"/>
            <a:ext cx="2103120" cy="276999"/>
          </a:xfrm>
        </p:spPr>
        <p:txBody>
          <a:bodyPr/>
          <a:lstStyle>
            <a:lvl1pPr>
              <a:defRPr/>
            </a:lvl1pPr>
          </a:lstStyle>
          <a:p>
            <a:fld id="{DC3709CF-4761-4ACA-A730-DC56AD426D52}" type="datetime1">
              <a:rPr lang="en-US" altLang="en-US"/>
              <a:pPr/>
              <a:t>2/4/2025</a:t>
            </a:fld>
            <a:endParaRPr lang="en-US" altLang="en-US"/>
          </a:p>
        </p:txBody>
      </p:sp>
      <p:sp>
        <p:nvSpPr>
          <p:cNvPr id="6" name="Rectangle 5"/>
          <p:cNvSpPr>
            <a:spLocks noGrp="1" noChangeArrowheads="1"/>
          </p:cNvSpPr>
          <p:nvPr>
            <p:ph type="ftr" sz="quarter" idx="11"/>
          </p:nvPr>
        </p:nvSpPr>
        <p:spPr>
          <a:xfrm>
            <a:off x="3108960" y="4789360"/>
            <a:ext cx="2926080" cy="276999"/>
          </a:xfrm>
        </p:spPr>
        <p:txBody>
          <a:bodyPr/>
          <a:lstStyle>
            <a:lvl1pPr>
              <a:defRPr/>
            </a:lvl1pPr>
          </a:lstStyle>
          <a:p>
            <a:endParaRPr lang="en-US" altLang="en-US"/>
          </a:p>
        </p:txBody>
      </p:sp>
      <p:sp>
        <p:nvSpPr>
          <p:cNvPr id="7" name="Rectangle 6"/>
          <p:cNvSpPr>
            <a:spLocks noGrp="1" noChangeArrowheads="1"/>
          </p:cNvSpPr>
          <p:nvPr>
            <p:ph type="sldNum" sz="quarter" idx="12"/>
          </p:nvPr>
        </p:nvSpPr>
        <p:spPr>
          <a:xfrm>
            <a:off x="8389366" y="4814223"/>
            <a:ext cx="259715" cy="184666"/>
          </a:xfrm>
        </p:spPr>
        <p:txBody>
          <a:bodyPr/>
          <a:lstStyle>
            <a:lvl1pPr>
              <a:defRPr/>
            </a:lvl1pPr>
          </a:lstStyle>
          <a:p>
            <a:fld id="{25B3071C-D608-43E5-8167-2CD87BA12306}" type="slidenum">
              <a:rPr lang="en-US" altLang="en-US"/>
              <a:pPr/>
              <a:t>‹#›</a:t>
            </a:fld>
            <a:endParaRPr lang="en-US" altLang="en-US"/>
          </a:p>
        </p:txBody>
      </p:sp>
    </p:spTree>
    <p:extLst>
      <p:ext uri="{BB962C8B-B14F-4D97-AF65-F5344CB8AC3E}">
        <p14:creationId xmlns:p14="http://schemas.microsoft.com/office/powerpoint/2010/main" val="3990746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89360"/>
            <a:ext cx="2103120" cy="276999"/>
          </a:xfrm>
        </p:spPr>
        <p:txBody>
          <a:bodyPr/>
          <a:lstStyle/>
          <a:p>
            <a:fld id="{62A8305F-6155-4DD2-8DBB-D875B0986E21}" type="datetime1">
              <a:rPr lang="en-US" smtClean="0"/>
              <a:pPr/>
              <a:t>2/4/2025</a:t>
            </a:fld>
            <a:endParaRPr lang="en-US"/>
          </a:p>
        </p:txBody>
      </p:sp>
      <p:sp>
        <p:nvSpPr>
          <p:cNvPr id="3" name="Footer Placeholder 2"/>
          <p:cNvSpPr>
            <a:spLocks noGrp="1"/>
          </p:cNvSpPr>
          <p:nvPr>
            <p:ph type="ftr" sz="quarter" idx="11"/>
          </p:nvPr>
        </p:nvSpPr>
        <p:spPr>
          <a:xfrm>
            <a:off x="3108960" y="4789360"/>
            <a:ext cx="2926080" cy="276999"/>
          </a:xfrm>
        </p:spPr>
        <p:txBody>
          <a:bodyPr/>
          <a:lstStyle/>
          <a:p>
            <a:endParaRPr lang="en-US"/>
          </a:p>
        </p:txBody>
      </p:sp>
      <p:sp>
        <p:nvSpPr>
          <p:cNvPr id="4" name="Slide Number Placeholder 3"/>
          <p:cNvSpPr>
            <a:spLocks noGrp="1"/>
          </p:cNvSpPr>
          <p:nvPr>
            <p:ph type="sldNum" sz="quarter" idx="12"/>
          </p:nvPr>
        </p:nvSpPr>
        <p:spPr>
          <a:xfrm>
            <a:off x="8389366" y="4814223"/>
            <a:ext cx="259715" cy="184666"/>
          </a:xfrm>
        </p:spPr>
        <p:txBody>
          <a:bodyPr/>
          <a:lstStyle/>
          <a:p>
            <a:fld id="{2DCF9265-753A-4102-AD2A-ECBD63CB3D46}" type="slidenum">
              <a:rPr lang="en-US" smtClean="0"/>
              <a:pPr/>
              <a:t>‹#›</a:t>
            </a:fld>
            <a:endParaRPr lang="en-US"/>
          </a:p>
        </p:txBody>
      </p:sp>
      <p:sp>
        <p:nvSpPr>
          <p:cNvPr id="5" name="Date Placeholder 3"/>
          <p:cNvSpPr>
            <a:spLocks noGrp="1"/>
          </p:cNvSpPr>
          <p:nvPr>
            <p:ph type="dt" sz="half" idx="10"/>
          </p:nvPr>
        </p:nvSpPr>
        <p:spPr>
          <a:xfrm>
            <a:off x="457200" y="4773149"/>
            <a:ext cx="2133600" cy="274976"/>
          </a:xfrm>
        </p:spPr>
        <p:txBody>
          <a:bodyPr/>
          <a:lstStyle>
            <a:lvl1pPr>
              <a:defRPr/>
            </a:lvl1pPr>
          </a:lstStyle>
          <a:p>
            <a:pPr>
              <a:defRPr/>
            </a:pPr>
            <a:fld id="{EF9C16DD-7DF2-42E4-B171-29B8951030EB}" type="datetime1">
              <a:rPr lang="en-US" smtClean="0"/>
              <a:pPr>
                <a:defRPr/>
              </a:pPr>
              <a:t>2/4/2025</a:t>
            </a:fld>
            <a:endParaRPr lang="en-US"/>
          </a:p>
        </p:txBody>
      </p:sp>
      <p:sp>
        <p:nvSpPr>
          <p:cNvPr id="6" name="Footer Placeholder 4"/>
          <p:cNvSpPr>
            <a:spLocks noGrp="1"/>
          </p:cNvSpPr>
          <p:nvPr>
            <p:ph type="ftr" sz="quarter" idx="11"/>
          </p:nvPr>
        </p:nvSpPr>
        <p:spPr>
          <a:xfrm>
            <a:off x="3124200" y="4773149"/>
            <a:ext cx="2895600" cy="274976"/>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4773149"/>
            <a:ext cx="2133600" cy="184666"/>
          </a:xfrm>
        </p:spPr>
        <p:txBody>
          <a:bodyPr/>
          <a:lstStyle>
            <a:lvl1pPr>
              <a:defRPr/>
            </a:lvl1pPr>
          </a:lstStyle>
          <a:p>
            <a:pPr>
              <a:defRPr/>
            </a:pPr>
            <a:fld id="{F7D7BEE9-9FF3-4E08-8F08-D398FFF1F16C}" type="slidenum">
              <a:rPr lang="en-US" smtClean="0"/>
              <a:pPr>
                <a:defRPr/>
              </a:pPr>
              <a:t>‹#›</a:t>
            </a:fld>
            <a:endParaRPr lang="en-US"/>
          </a:p>
        </p:txBody>
      </p:sp>
      <p:sp>
        <p:nvSpPr>
          <p:cNvPr id="8" name="Title 1"/>
          <p:cNvSpPr>
            <a:spLocks noGrp="1"/>
          </p:cNvSpPr>
          <p:nvPr>
            <p:ph type="title"/>
          </p:nvPr>
        </p:nvSpPr>
        <p:spPr>
          <a:xfrm>
            <a:off x="2895600" y="0"/>
            <a:ext cx="6248400" cy="553998"/>
          </a:xfrm>
        </p:spPr>
        <p:txBody>
          <a:bodyPr/>
          <a:lstStyle/>
          <a:p>
            <a:r>
              <a:rPr lang="en-US" dirty="0"/>
              <a:t>Click to edit Master title style</a:t>
            </a:r>
          </a:p>
        </p:txBody>
      </p:sp>
    </p:spTree>
    <p:extLst>
      <p:ext uri="{BB962C8B-B14F-4D97-AF65-F5344CB8AC3E}">
        <p14:creationId xmlns:p14="http://schemas.microsoft.com/office/powerpoint/2010/main" val="449734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11" cstate="print"/>
          <a:stretch>
            <a:fillRect/>
          </a:stretch>
        </p:blipFill>
        <p:spPr>
          <a:xfrm>
            <a:off x="1" y="0"/>
            <a:ext cx="6858000" cy="866774"/>
          </a:xfrm>
          <a:prstGeom prst="rect">
            <a:avLst/>
          </a:prstGeom>
        </p:spPr>
      </p:pic>
      <p:pic>
        <p:nvPicPr>
          <p:cNvPr id="17" name="bg object 17"/>
          <p:cNvPicPr/>
          <p:nvPr/>
        </p:nvPicPr>
        <p:blipFill>
          <a:blip r:embed="rId12" cstate="print"/>
          <a:stretch>
            <a:fillRect/>
          </a:stretch>
        </p:blipFill>
        <p:spPr>
          <a:xfrm>
            <a:off x="6781799" y="0"/>
            <a:ext cx="2362200" cy="866774"/>
          </a:xfrm>
          <a:prstGeom prst="rect">
            <a:avLst/>
          </a:prstGeom>
        </p:spPr>
      </p:pic>
      <p:sp>
        <p:nvSpPr>
          <p:cNvPr id="2" name="Holder 2"/>
          <p:cNvSpPr>
            <a:spLocks noGrp="1"/>
          </p:cNvSpPr>
          <p:nvPr>
            <p:ph type="title"/>
          </p:nvPr>
        </p:nvSpPr>
        <p:spPr>
          <a:xfrm>
            <a:off x="2636901" y="54051"/>
            <a:ext cx="5676391" cy="612775"/>
          </a:xfrm>
          <a:prstGeom prst="rect">
            <a:avLst/>
          </a:prstGeom>
        </p:spPr>
        <p:txBody>
          <a:bodyPr wrap="square" lIns="0" tIns="0" rIns="0" bIns="0">
            <a:spAutoFit/>
          </a:bodyPr>
          <a:lstStyle>
            <a:lvl1pPr>
              <a:defRPr sz="3600" b="0" i="0">
                <a:solidFill>
                  <a:schemeClr val="bg1"/>
                </a:solidFill>
                <a:latin typeface="Calibri"/>
                <a:cs typeface="Calibri"/>
              </a:defRPr>
            </a:lvl1pPr>
          </a:lstStyle>
          <a:p>
            <a:endParaRPr/>
          </a:p>
        </p:txBody>
      </p:sp>
      <p:sp>
        <p:nvSpPr>
          <p:cNvPr id="3" name="Holder 3"/>
          <p:cNvSpPr>
            <a:spLocks noGrp="1"/>
          </p:cNvSpPr>
          <p:nvPr>
            <p:ph type="body" idx="1"/>
          </p:nvPr>
        </p:nvSpPr>
        <p:spPr>
          <a:xfrm>
            <a:off x="3702177" y="1585086"/>
            <a:ext cx="3729990" cy="2518410"/>
          </a:xfrm>
          <a:prstGeom prst="rect">
            <a:avLst/>
          </a:prstGeom>
        </p:spPr>
        <p:txBody>
          <a:bodyPr wrap="square" lIns="0" tIns="0" rIns="0" bIns="0">
            <a:spAutoFit/>
          </a:bodyPr>
          <a:lstStyle>
            <a:lvl1pPr>
              <a:defRPr sz="1800" b="0" i="0">
                <a:solidFill>
                  <a:schemeClr val="bg1"/>
                </a:solidFill>
                <a:latin typeface="Calibri"/>
                <a:cs typeface="Calibri"/>
              </a:defRPr>
            </a:lvl1pPr>
          </a:lstStyle>
          <a:p>
            <a:endParaRPr/>
          </a:p>
        </p:txBody>
      </p:sp>
      <p:sp>
        <p:nvSpPr>
          <p:cNvPr id="4" name="Holder 4"/>
          <p:cNvSpPr>
            <a:spLocks noGrp="1"/>
          </p:cNvSpPr>
          <p:nvPr>
            <p:ph type="ftr" sz="quarter" idx="5"/>
          </p:nvPr>
        </p:nvSpPr>
        <p:spPr>
          <a:xfrm>
            <a:off x="3108960" y="4789360"/>
            <a:ext cx="2926080" cy="25749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9360"/>
            <a:ext cx="2103120" cy="25749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2/4/2025</a:t>
            </a:fld>
            <a:endParaRPr lang="en-US"/>
          </a:p>
        </p:txBody>
      </p:sp>
      <p:sp>
        <p:nvSpPr>
          <p:cNvPr id="6" name="Holder 6"/>
          <p:cNvSpPr>
            <a:spLocks noGrp="1"/>
          </p:cNvSpPr>
          <p:nvPr>
            <p:ph type="sldNum" sz="quarter" idx="7"/>
          </p:nvPr>
        </p:nvSpPr>
        <p:spPr>
          <a:xfrm>
            <a:off x="8389366" y="4814223"/>
            <a:ext cx="259715" cy="196214"/>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55880">
              <a:lnSpc>
                <a:spcPts val="1240"/>
              </a:lnSpc>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6.jpe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58.png"/><Relationship Id="rId4" Type="http://schemas.openxmlformats.org/officeDocument/2006/relationships/diagramData" Target="../diagrams/data4.xml"/><Relationship Id="rId9" Type="http://schemas.openxmlformats.org/officeDocument/2006/relationships/image" Target="../media/image67.png"/></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8.gif"/><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image" Target="../media/image58.png"/><Relationship Id="rId5" Type="http://schemas.openxmlformats.org/officeDocument/2006/relationships/diagramLayout" Target="../diagrams/layout5.xml"/><Relationship Id="rId10" Type="http://schemas.openxmlformats.org/officeDocument/2006/relationships/image" Target="../media/image70.jpg"/><Relationship Id="rId4" Type="http://schemas.openxmlformats.org/officeDocument/2006/relationships/diagramData" Target="../diagrams/data5.xml"/><Relationship Id="rId9" Type="http://schemas.openxmlformats.org/officeDocument/2006/relationships/image" Target="../media/image69.jpeg"/></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8.gif"/><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65.png"/><Relationship Id="rId4" Type="http://schemas.openxmlformats.org/officeDocument/2006/relationships/diagramData" Target="../diagrams/data6.xml"/><Relationship Id="rId9" Type="http://schemas.openxmlformats.org/officeDocument/2006/relationships/image" Target="../media/image58.png"/></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1.png"/><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72.jpeg"/></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73.jpeg"/><Relationship Id="rId7" Type="http://schemas.openxmlformats.org/officeDocument/2006/relationships/diagramColors" Target="../diagrams/colors8.xml"/><Relationship Id="rId12"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image" Target="../media/image58.png"/><Relationship Id="rId5" Type="http://schemas.openxmlformats.org/officeDocument/2006/relationships/diagramLayout" Target="../diagrams/layout8.xml"/><Relationship Id="rId10" Type="http://schemas.openxmlformats.org/officeDocument/2006/relationships/image" Target="../media/image38.gif"/><Relationship Id="rId4" Type="http://schemas.openxmlformats.org/officeDocument/2006/relationships/diagramData" Target="../diagrams/data8.xml"/><Relationship Id="rId9" Type="http://schemas.openxmlformats.org/officeDocument/2006/relationships/image" Target="../media/image74.gif"/></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77.jpg"/><Relationship Id="rId7" Type="http://schemas.openxmlformats.org/officeDocument/2006/relationships/diagramColors" Target="../diagrams/colors9.xml"/><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diagramQuickStyle" Target="../diagrams/quickStyle9.xml"/><Relationship Id="rId11" Type="http://schemas.openxmlformats.org/officeDocument/2006/relationships/image" Target="../media/image80.png"/><Relationship Id="rId5" Type="http://schemas.openxmlformats.org/officeDocument/2006/relationships/diagramLayout" Target="../diagrams/layout9.xml"/><Relationship Id="rId10" Type="http://schemas.openxmlformats.org/officeDocument/2006/relationships/image" Target="../media/image79.png"/><Relationship Id="rId4" Type="http://schemas.openxmlformats.org/officeDocument/2006/relationships/diagramData" Target="../diagrams/data9.xml"/><Relationship Id="rId9" Type="http://schemas.openxmlformats.org/officeDocument/2006/relationships/image" Target="../media/image78.png"/></Relationships>
</file>

<file path=ppt/slides/_rels/slide16.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1.jpeg"/><Relationship Id="rId7" Type="http://schemas.openxmlformats.org/officeDocument/2006/relationships/image" Target="../media/image84.jp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83.png"/><Relationship Id="rId5" Type="http://schemas.openxmlformats.org/officeDocument/2006/relationships/image" Target="../media/image82.jpeg"/><Relationship Id="rId10" Type="http://schemas.openxmlformats.org/officeDocument/2006/relationships/image" Target="../media/image87.jpeg"/><Relationship Id="rId4" Type="http://schemas.openxmlformats.org/officeDocument/2006/relationships/hyperlink" Target="http://www.break.com/pictures/dec29gal47.html" TargetMode="External"/><Relationship Id="rId9" Type="http://schemas.openxmlformats.org/officeDocument/2006/relationships/image" Target="../media/image86.jpeg"/></Relationships>
</file>

<file path=ppt/slides/_rels/slide1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image" Target="../media/image93.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0.xml"/><Relationship Id="rId11" Type="http://schemas.openxmlformats.org/officeDocument/2006/relationships/image" Target="../media/image92.png"/><Relationship Id="rId5" Type="http://schemas.openxmlformats.org/officeDocument/2006/relationships/diagramQuickStyle" Target="../diagrams/quickStyle10.xml"/><Relationship Id="rId10" Type="http://schemas.openxmlformats.org/officeDocument/2006/relationships/image" Target="../media/image91.jpeg"/><Relationship Id="rId4" Type="http://schemas.openxmlformats.org/officeDocument/2006/relationships/diagramLayout" Target="../diagrams/layout10.xml"/><Relationship Id="rId9" Type="http://schemas.openxmlformats.org/officeDocument/2006/relationships/image" Target="../media/image90.png"/></Relationships>
</file>

<file path=ppt/slides/_rels/slide19.xml.rels><?xml version="1.0" encoding="UTF-8" standalone="yes"?>
<Relationships xmlns="http://schemas.openxmlformats.org/package/2006/relationships"><Relationship Id="rId8" Type="http://schemas.openxmlformats.org/officeDocument/2006/relationships/image" Target="../media/image99.jpeg"/><Relationship Id="rId13" Type="http://schemas.openxmlformats.org/officeDocument/2006/relationships/image" Target="../media/image104.jpeg"/><Relationship Id="rId18" Type="http://schemas.openxmlformats.org/officeDocument/2006/relationships/image" Target="../media/image109.jpeg"/><Relationship Id="rId26" Type="http://schemas.openxmlformats.org/officeDocument/2006/relationships/image" Target="../media/image117.jpeg"/><Relationship Id="rId3" Type="http://schemas.openxmlformats.org/officeDocument/2006/relationships/image" Target="../media/image94.jpeg"/><Relationship Id="rId21" Type="http://schemas.openxmlformats.org/officeDocument/2006/relationships/image" Target="../media/image112.emf"/><Relationship Id="rId7" Type="http://schemas.openxmlformats.org/officeDocument/2006/relationships/image" Target="../media/image98.jpeg"/><Relationship Id="rId12" Type="http://schemas.openxmlformats.org/officeDocument/2006/relationships/image" Target="../media/image103.jpeg"/><Relationship Id="rId17" Type="http://schemas.openxmlformats.org/officeDocument/2006/relationships/image" Target="../media/image108.jpeg"/><Relationship Id="rId25" Type="http://schemas.openxmlformats.org/officeDocument/2006/relationships/image" Target="../media/image116.jpeg"/><Relationship Id="rId2" Type="http://schemas.openxmlformats.org/officeDocument/2006/relationships/notesSlide" Target="../notesSlides/notesSlide14.xml"/><Relationship Id="rId16" Type="http://schemas.openxmlformats.org/officeDocument/2006/relationships/image" Target="../media/image107.jpeg"/><Relationship Id="rId20" Type="http://schemas.openxmlformats.org/officeDocument/2006/relationships/image" Target="../media/image111.jpeg"/><Relationship Id="rId29" Type="http://schemas.openxmlformats.org/officeDocument/2006/relationships/image" Target="../media/image120.jpeg"/><Relationship Id="rId1" Type="http://schemas.openxmlformats.org/officeDocument/2006/relationships/slideLayout" Target="../slideLayouts/slideLayout6.xml"/><Relationship Id="rId6" Type="http://schemas.openxmlformats.org/officeDocument/2006/relationships/image" Target="../media/image97.jpeg"/><Relationship Id="rId11" Type="http://schemas.openxmlformats.org/officeDocument/2006/relationships/image" Target="../media/image102.jpeg"/><Relationship Id="rId24" Type="http://schemas.openxmlformats.org/officeDocument/2006/relationships/image" Target="../media/image115.png"/><Relationship Id="rId5" Type="http://schemas.openxmlformats.org/officeDocument/2006/relationships/image" Target="../media/image96.jpeg"/><Relationship Id="rId15" Type="http://schemas.openxmlformats.org/officeDocument/2006/relationships/image" Target="../media/image106.tiff"/><Relationship Id="rId23" Type="http://schemas.openxmlformats.org/officeDocument/2006/relationships/image" Target="../media/image114.jpeg"/><Relationship Id="rId28" Type="http://schemas.openxmlformats.org/officeDocument/2006/relationships/image" Target="../media/image119.jpeg"/><Relationship Id="rId10" Type="http://schemas.openxmlformats.org/officeDocument/2006/relationships/image" Target="../media/image101.png"/><Relationship Id="rId19" Type="http://schemas.openxmlformats.org/officeDocument/2006/relationships/image" Target="../media/image110.jpeg"/><Relationship Id="rId31" Type="http://schemas.openxmlformats.org/officeDocument/2006/relationships/image" Target="../media/image122.jpeg"/><Relationship Id="rId4" Type="http://schemas.openxmlformats.org/officeDocument/2006/relationships/image" Target="../media/image95.jpeg"/><Relationship Id="rId9" Type="http://schemas.openxmlformats.org/officeDocument/2006/relationships/image" Target="../media/image100.jpeg"/><Relationship Id="rId14" Type="http://schemas.openxmlformats.org/officeDocument/2006/relationships/image" Target="../media/image105.png"/><Relationship Id="rId22" Type="http://schemas.openxmlformats.org/officeDocument/2006/relationships/image" Target="../media/image113.jpeg"/><Relationship Id="rId27" Type="http://schemas.openxmlformats.org/officeDocument/2006/relationships/image" Target="../media/image118.png"/><Relationship Id="rId30" Type="http://schemas.openxmlformats.org/officeDocument/2006/relationships/image" Target="../media/image121.jpe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2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24.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oleObject" Target="../embeddings/oleObject1.bin"/><Relationship Id="rId7" Type="http://schemas.openxmlformats.org/officeDocument/2006/relationships/diagramQuickStyle" Target="../diagrams/quickStyle11.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Layout" Target="../diagrams/layout11.xml"/><Relationship Id="rId11" Type="http://schemas.openxmlformats.org/officeDocument/2006/relationships/image" Target="../media/image97.jpeg"/><Relationship Id="rId5" Type="http://schemas.openxmlformats.org/officeDocument/2006/relationships/diagramData" Target="../diagrams/data11.xml"/><Relationship Id="rId10" Type="http://schemas.openxmlformats.org/officeDocument/2006/relationships/image" Target="../media/image126.jpeg"/><Relationship Id="rId4" Type="http://schemas.openxmlformats.org/officeDocument/2006/relationships/image" Target="../media/image125.png"/><Relationship Id="rId9" Type="http://schemas.microsoft.com/office/2007/relationships/diagramDrawing" Target="../diagrams/drawing11.xml"/></Relationships>
</file>

<file path=ppt/slides/_rels/slide22.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27.jp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8" Type="http://schemas.openxmlformats.org/officeDocument/2006/relationships/image" Target="../media/image102.jpeg"/><Relationship Id="rId13" Type="http://schemas.openxmlformats.org/officeDocument/2006/relationships/image" Target="../media/image132.jpeg"/><Relationship Id="rId3" Type="http://schemas.openxmlformats.org/officeDocument/2006/relationships/diagramData" Target="../diagrams/data13.xml"/><Relationship Id="rId7" Type="http://schemas.microsoft.com/office/2007/relationships/diagramDrawing" Target="../diagrams/drawing13.xml"/><Relationship Id="rId12" Type="http://schemas.openxmlformats.org/officeDocument/2006/relationships/image" Target="../media/image131.png"/><Relationship Id="rId17" Type="http://schemas.openxmlformats.org/officeDocument/2006/relationships/image" Target="../media/image136.jpeg"/><Relationship Id="rId2" Type="http://schemas.openxmlformats.org/officeDocument/2006/relationships/notesSlide" Target="../notesSlides/notesSlide18.xml"/><Relationship Id="rId16" Type="http://schemas.openxmlformats.org/officeDocument/2006/relationships/image" Target="../media/image135.jpeg"/><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image" Target="../media/image130.png"/><Relationship Id="rId5" Type="http://schemas.openxmlformats.org/officeDocument/2006/relationships/diagramQuickStyle" Target="../diagrams/quickStyle13.xml"/><Relationship Id="rId15" Type="http://schemas.openxmlformats.org/officeDocument/2006/relationships/image" Target="../media/image134.jpeg"/><Relationship Id="rId10" Type="http://schemas.openxmlformats.org/officeDocument/2006/relationships/image" Target="../media/image129.jpeg"/><Relationship Id="rId4" Type="http://schemas.openxmlformats.org/officeDocument/2006/relationships/diagramLayout" Target="../diagrams/layout13.xml"/><Relationship Id="rId9" Type="http://schemas.openxmlformats.org/officeDocument/2006/relationships/image" Target="../media/image128.jpeg"/><Relationship Id="rId14" Type="http://schemas.openxmlformats.org/officeDocument/2006/relationships/image" Target="../media/image133.jpeg"/></Relationships>
</file>

<file path=ppt/slides/_rels/slide25.xml.rels><?xml version="1.0" encoding="UTF-8" standalone="yes"?>
<Relationships xmlns="http://schemas.openxmlformats.org/package/2006/relationships"><Relationship Id="rId8" Type="http://schemas.openxmlformats.org/officeDocument/2006/relationships/image" Target="../media/image103.jpeg"/><Relationship Id="rId13" Type="http://schemas.openxmlformats.org/officeDocument/2006/relationships/image" Target="../media/image141.png"/><Relationship Id="rId3" Type="http://schemas.openxmlformats.org/officeDocument/2006/relationships/diagramData" Target="../diagrams/data14.xml"/><Relationship Id="rId7" Type="http://schemas.microsoft.com/office/2007/relationships/diagramDrawing" Target="../diagrams/drawing14.xml"/><Relationship Id="rId12" Type="http://schemas.openxmlformats.org/officeDocument/2006/relationships/image" Target="../media/image14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image" Target="../media/image139.jpeg"/><Relationship Id="rId5" Type="http://schemas.openxmlformats.org/officeDocument/2006/relationships/diagramQuickStyle" Target="../diagrams/quickStyle14.xml"/><Relationship Id="rId10" Type="http://schemas.openxmlformats.org/officeDocument/2006/relationships/image" Target="../media/image138.jpeg"/><Relationship Id="rId4" Type="http://schemas.openxmlformats.org/officeDocument/2006/relationships/diagramLayout" Target="../diagrams/layout14.xml"/><Relationship Id="rId9" Type="http://schemas.openxmlformats.org/officeDocument/2006/relationships/image" Target="../media/image137.jpeg"/></Relationships>
</file>

<file path=ppt/slides/_rels/slide26.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77.jpg"/><Relationship Id="rId7" Type="http://schemas.openxmlformats.org/officeDocument/2006/relationships/diagramColors" Target="../diagrams/colors15.xml"/><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diagramQuickStyle" Target="../diagrams/quickStyle15.xml"/><Relationship Id="rId11" Type="http://schemas.openxmlformats.org/officeDocument/2006/relationships/image" Target="../media/image144.png"/><Relationship Id="rId5" Type="http://schemas.openxmlformats.org/officeDocument/2006/relationships/diagramLayout" Target="../diagrams/layout15.xml"/><Relationship Id="rId10" Type="http://schemas.openxmlformats.org/officeDocument/2006/relationships/image" Target="../media/image143.png"/><Relationship Id="rId4" Type="http://schemas.openxmlformats.org/officeDocument/2006/relationships/diagramData" Target="../diagrams/data15.xml"/><Relationship Id="rId9" Type="http://schemas.openxmlformats.org/officeDocument/2006/relationships/image" Target="../media/image142.png"/></Relationships>
</file>

<file path=ppt/slides/_rels/slide27.xml.rels><?xml version="1.0" encoding="UTF-8" standalone="yes"?>
<Relationships xmlns="http://schemas.openxmlformats.org/package/2006/relationships"><Relationship Id="rId2" Type="http://schemas.openxmlformats.org/officeDocument/2006/relationships/image" Target="../media/image14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47.png"/><Relationship Id="rId7" Type="http://schemas.openxmlformats.org/officeDocument/2006/relationships/image" Target="../media/image151.png"/><Relationship Id="rId12" Type="http://schemas.openxmlformats.org/officeDocument/2006/relationships/hyperlink" Target="https://www.youtube.com/watch?v=543rPcwyqis&amp;t=11s" TargetMode="External"/><Relationship Id="rId2" Type="http://schemas.openxmlformats.org/officeDocument/2006/relationships/image" Target="../media/image146.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hyperlink" Target="https://www.youtube.com/watch?v=lzH7dbczeZ4&amp;t=5s" TargetMode="External"/><Relationship Id="rId5" Type="http://schemas.openxmlformats.org/officeDocument/2006/relationships/image" Target="../media/image149.png"/><Relationship Id="rId10" Type="http://schemas.openxmlformats.org/officeDocument/2006/relationships/image" Target="../media/image113.jpeg"/><Relationship Id="rId4" Type="http://schemas.openxmlformats.org/officeDocument/2006/relationships/image" Target="../media/image148.png"/><Relationship Id="rId9" Type="http://schemas.openxmlformats.org/officeDocument/2006/relationships/image" Target="../media/image152.jpeg"/></Relationships>
</file>

<file path=ppt/slides/_rels/slide29.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54.png"/><Relationship Id="rId7" Type="http://schemas.openxmlformats.org/officeDocument/2006/relationships/image" Target="../media/image158.png"/><Relationship Id="rId12" Type="http://schemas.openxmlformats.org/officeDocument/2006/relationships/image" Target="../media/image163.png"/><Relationship Id="rId2" Type="http://schemas.openxmlformats.org/officeDocument/2006/relationships/image" Target="../media/image153.png"/><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image" Target="../media/image162.png"/><Relationship Id="rId5" Type="http://schemas.openxmlformats.org/officeDocument/2006/relationships/image" Target="../media/image156.png"/><Relationship Id="rId10" Type="http://schemas.openxmlformats.org/officeDocument/2006/relationships/image" Target="../media/image161.png"/><Relationship Id="rId4" Type="http://schemas.openxmlformats.org/officeDocument/2006/relationships/image" Target="../media/image155.png"/><Relationship Id="rId9" Type="http://schemas.openxmlformats.org/officeDocument/2006/relationships/image" Target="../media/image160.png"/></Relationships>
</file>

<file path=ppt/slides/_rels/slide3.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18" Type="http://schemas.openxmlformats.org/officeDocument/2006/relationships/image" Target="../media/image44.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gif"/><Relationship Id="rId17" Type="http://schemas.openxmlformats.org/officeDocument/2006/relationships/image" Target="../media/image43.jpeg"/><Relationship Id="rId2" Type="http://schemas.openxmlformats.org/officeDocument/2006/relationships/notesSlide" Target="../notesSlides/notesSlide1.xml"/><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jpeg"/><Relationship Id="rId15" Type="http://schemas.openxmlformats.org/officeDocument/2006/relationships/image" Target="../media/image41.pn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s>
</file>

<file path=ppt/slides/_rels/slide30.xml.rels><?xml version="1.0" encoding="UTF-8" standalone="yes"?>
<Relationships xmlns="http://schemas.openxmlformats.org/package/2006/relationships"><Relationship Id="rId3" Type="http://schemas.openxmlformats.org/officeDocument/2006/relationships/image" Target="../media/image165.jpg"/><Relationship Id="rId2" Type="http://schemas.openxmlformats.org/officeDocument/2006/relationships/image" Target="../media/image164.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67.jpg"/><Relationship Id="rId7" Type="http://schemas.openxmlformats.org/officeDocument/2006/relationships/image" Target="../media/image169.png"/><Relationship Id="rId12" Type="http://schemas.openxmlformats.org/officeDocument/2006/relationships/image" Target="../media/image173.png"/><Relationship Id="rId2" Type="http://schemas.openxmlformats.org/officeDocument/2006/relationships/image" Target="../media/image166.png"/><Relationship Id="rId1" Type="http://schemas.openxmlformats.org/officeDocument/2006/relationships/slideLayout" Target="../slideLayouts/slideLayout2.xml"/><Relationship Id="rId6" Type="http://schemas.openxmlformats.org/officeDocument/2006/relationships/hyperlink" Target="mailto:info@bonitron.com" TargetMode="External"/><Relationship Id="rId11" Type="http://schemas.openxmlformats.org/officeDocument/2006/relationships/hyperlink" Target="https://bonitron.com/PDFs/Manuals/Product_Overview_update_web_05_07_2024_new1.pdf" TargetMode="External"/><Relationship Id="rId5" Type="http://schemas.openxmlformats.org/officeDocument/2006/relationships/hyperlink" Target="http://www.bonitron.com/" TargetMode="External"/><Relationship Id="rId10" Type="http://schemas.openxmlformats.org/officeDocument/2006/relationships/image" Target="../media/image172.png"/><Relationship Id="rId4" Type="http://schemas.openxmlformats.org/officeDocument/2006/relationships/image" Target="../media/image168.png"/><Relationship Id="rId9" Type="http://schemas.openxmlformats.org/officeDocument/2006/relationships/image" Target="../media/image171.png"/></Relationships>
</file>

<file path=ppt/slides/_rels/slide32.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75.png"/><Relationship Id="rId7" Type="http://schemas.openxmlformats.org/officeDocument/2006/relationships/image" Target="../media/image179.png"/><Relationship Id="rId2" Type="http://schemas.openxmlformats.org/officeDocument/2006/relationships/image" Target="../media/image174.png"/><Relationship Id="rId1" Type="http://schemas.openxmlformats.org/officeDocument/2006/relationships/slideLayout" Target="../slideLayouts/slideLayout5.xml"/><Relationship Id="rId6" Type="http://schemas.openxmlformats.org/officeDocument/2006/relationships/image" Target="../media/image178.png"/><Relationship Id="rId5" Type="http://schemas.openxmlformats.org/officeDocument/2006/relationships/image" Target="../media/image177.png"/><Relationship Id="rId4" Type="http://schemas.openxmlformats.org/officeDocument/2006/relationships/image" Target="../media/image176.png"/><Relationship Id="rId9" Type="http://schemas.openxmlformats.org/officeDocument/2006/relationships/hyperlink" Target="http://WWW.BONITRON.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jpg"/><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9.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8.xml.rels><?xml version="1.0" encoding="UTF-8" standalone="yes"?>
<Relationships xmlns="http://schemas.openxmlformats.org/package/2006/relationships"><Relationship Id="rId8" Type="http://schemas.openxmlformats.org/officeDocument/2006/relationships/image" Target="../media/image58.png"/><Relationship Id="rId13" Type="http://schemas.microsoft.com/office/2007/relationships/diagramDrawing" Target="../diagrams/drawing2.xml"/><Relationship Id="rId3" Type="http://schemas.openxmlformats.org/officeDocument/2006/relationships/image" Target="../media/image54.jpeg"/><Relationship Id="rId7" Type="http://schemas.openxmlformats.org/officeDocument/2006/relationships/image" Target="../media/image63.jpeg"/><Relationship Id="rId12"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2.jpeg"/><Relationship Id="rId11" Type="http://schemas.openxmlformats.org/officeDocument/2006/relationships/diagramQuickStyle" Target="../diagrams/quickStyle2.xml"/><Relationship Id="rId5" Type="http://schemas.openxmlformats.org/officeDocument/2006/relationships/image" Target="../media/image61.jpeg"/><Relationship Id="rId10" Type="http://schemas.openxmlformats.org/officeDocument/2006/relationships/diagramLayout" Target="../diagrams/layout2.xml"/><Relationship Id="rId4" Type="http://schemas.openxmlformats.org/officeDocument/2006/relationships/image" Target="../media/image60.jpeg"/><Relationship Id="rId9" Type="http://schemas.openxmlformats.org/officeDocument/2006/relationships/diagramData" Target="../diagrams/data2.xml"/><Relationship Id="rId14" Type="http://schemas.openxmlformats.org/officeDocument/2006/relationships/image" Target="../media/image64.png"/></Relationships>
</file>

<file path=ppt/slides/_rels/slide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5145405"/>
            <a:chOff x="0" y="0"/>
            <a:chExt cx="9144000" cy="5145405"/>
          </a:xfrm>
        </p:grpSpPr>
        <p:pic>
          <p:nvPicPr>
            <p:cNvPr id="3" name="object 3"/>
            <p:cNvPicPr/>
            <p:nvPr/>
          </p:nvPicPr>
          <p:blipFill>
            <a:blip r:embed="rId2" cstate="print"/>
            <a:stretch>
              <a:fillRect/>
            </a:stretch>
          </p:blipFill>
          <p:spPr>
            <a:xfrm>
              <a:off x="0" y="869695"/>
              <a:ext cx="9144000" cy="4273804"/>
            </a:xfrm>
            <a:prstGeom prst="rect">
              <a:avLst/>
            </a:prstGeom>
          </p:spPr>
        </p:pic>
        <p:pic>
          <p:nvPicPr>
            <p:cNvPr id="4" name="object 4"/>
            <p:cNvPicPr/>
            <p:nvPr/>
          </p:nvPicPr>
          <p:blipFill>
            <a:blip r:embed="rId3" cstate="print"/>
            <a:stretch>
              <a:fillRect/>
            </a:stretch>
          </p:blipFill>
          <p:spPr>
            <a:xfrm>
              <a:off x="1063752" y="1045463"/>
              <a:ext cx="6864096" cy="3895344"/>
            </a:xfrm>
            <a:prstGeom prst="rect">
              <a:avLst/>
            </a:prstGeom>
          </p:spPr>
        </p:pic>
        <p:pic>
          <p:nvPicPr>
            <p:cNvPr id="5" name="object 5"/>
            <p:cNvPicPr/>
            <p:nvPr/>
          </p:nvPicPr>
          <p:blipFill>
            <a:blip r:embed="rId4" cstate="print"/>
            <a:stretch>
              <a:fillRect/>
            </a:stretch>
          </p:blipFill>
          <p:spPr>
            <a:xfrm>
              <a:off x="1737360" y="4715255"/>
              <a:ext cx="5687568" cy="429768"/>
            </a:xfrm>
            <a:prstGeom prst="rect">
              <a:avLst/>
            </a:prstGeom>
          </p:spPr>
        </p:pic>
      </p:grpSp>
      <p:sp>
        <p:nvSpPr>
          <p:cNvPr id="6" name="object 6"/>
          <p:cNvSpPr txBox="1"/>
          <p:nvPr/>
        </p:nvSpPr>
        <p:spPr>
          <a:xfrm>
            <a:off x="1856994" y="4759553"/>
            <a:ext cx="5429250" cy="270510"/>
          </a:xfrm>
          <a:prstGeom prst="rect">
            <a:avLst/>
          </a:prstGeom>
        </p:spPr>
        <p:txBody>
          <a:bodyPr vert="horz" wrap="square" lIns="0" tIns="13335" rIns="0" bIns="0" rtlCol="0">
            <a:spAutoFit/>
          </a:bodyPr>
          <a:lstStyle/>
          <a:p>
            <a:pPr marL="12700">
              <a:lnSpc>
                <a:spcPct val="100000"/>
              </a:lnSpc>
              <a:spcBef>
                <a:spcPts val="105"/>
              </a:spcBef>
            </a:pPr>
            <a:r>
              <a:rPr sz="1600" i="1" dirty="0">
                <a:solidFill>
                  <a:srgbClr val="FFFFFF"/>
                </a:solidFill>
                <a:latin typeface="Calibri"/>
                <a:cs typeface="Calibri"/>
              </a:rPr>
              <a:t>Dedicated</a:t>
            </a:r>
            <a:r>
              <a:rPr sz="1600" i="1" spc="-75" dirty="0">
                <a:solidFill>
                  <a:srgbClr val="FFFFFF"/>
                </a:solidFill>
                <a:latin typeface="Calibri"/>
                <a:cs typeface="Calibri"/>
              </a:rPr>
              <a:t> </a:t>
            </a:r>
            <a:r>
              <a:rPr sz="1600" i="1" dirty="0">
                <a:solidFill>
                  <a:srgbClr val="FFFFFF"/>
                </a:solidFill>
                <a:latin typeface="Calibri"/>
                <a:cs typeface="Calibri"/>
              </a:rPr>
              <a:t>to</a:t>
            </a:r>
            <a:r>
              <a:rPr sz="1600" i="1" spc="-65" dirty="0">
                <a:solidFill>
                  <a:srgbClr val="FFFFFF"/>
                </a:solidFill>
                <a:latin typeface="Calibri"/>
                <a:cs typeface="Calibri"/>
              </a:rPr>
              <a:t> </a:t>
            </a:r>
            <a:r>
              <a:rPr sz="1600" i="1" dirty="0">
                <a:solidFill>
                  <a:srgbClr val="FFFFFF"/>
                </a:solidFill>
                <a:latin typeface="Calibri"/>
                <a:cs typeface="Calibri"/>
              </a:rPr>
              <a:t>engineering</a:t>
            </a:r>
            <a:r>
              <a:rPr sz="1600" i="1" spc="-70" dirty="0">
                <a:solidFill>
                  <a:srgbClr val="FFFFFF"/>
                </a:solidFill>
                <a:latin typeface="Calibri"/>
                <a:cs typeface="Calibri"/>
              </a:rPr>
              <a:t> </a:t>
            </a:r>
            <a:r>
              <a:rPr sz="1600" i="1" dirty="0">
                <a:solidFill>
                  <a:srgbClr val="FFFFFF"/>
                </a:solidFill>
                <a:latin typeface="Calibri"/>
                <a:cs typeface="Calibri"/>
              </a:rPr>
              <a:t>quality</a:t>
            </a:r>
            <a:r>
              <a:rPr sz="1600" i="1" spc="-40" dirty="0">
                <a:solidFill>
                  <a:srgbClr val="FFFFFF"/>
                </a:solidFill>
                <a:latin typeface="Calibri"/>
                <a:cs typeface="Calibri"/>
              </a:rPr>
              <a:t> </a:t>
            </a:r>
            <a:r>
              <a:rPr sz="1600" i="1" dirty="0">
                <a:solidFill>
                  <a:srgbClr val="FFFFFF"/>
                </a:solidFill>
                <a:latin typeface="Calibri"/>
                <a:cs typeface="Calibri"/>
              </a:rPr>
              <a:t>industrial</a:t>
            </a:r>
            <a:r>
              <a:rPr sz="1600" i="1" spc="-40" dirty="0">
                <a:solidFill>
                  <a:srgbClr val="FFFFFF"/>
                </a:solidFill>
                <a:latin typeface="Calibri"/>
                <a:cs typeface="Calibri"/>
              </a:rPr>
              <a:t> </a:t>
            </a:r>
            <a:r>
              <a:rPr sz="1600" i="1" dirty="0">
                <a:solidFill>
                  <a:srgbClr val="FFFFFF"/>
                </a:solidFill>
                <a:latin typeface="Calibri"/>
                <a:cs typeface="Calibri"/>
              </a:rPr>
              <a:t>electronics</a:t>
            </a:r>
            <a:r>
              <a:rPr sz="1600" i="1" spc="-55" dirty="0">
                <a:solidFill>
                  <a:srgbClr val="FFFFFF"/>
                </a:solidFill>
                <a:latin typeface="Calibri"/>
                <a:cs typeface="Calibri"/>
              </a:rPr>
              <a:t> </a:t>
            </a:r>
            <a:r>
              <a:rPr sz="1600" i="1" dirty="0">
                <a:solidFill>
                  <a:srgbClr val="FFFFFF"/>
                </a:solidFill>
                <a:latin typeface="Calibri"/>
                <a:cs typeface="Calibri"/>
              </a:rPr>
              <a:t>since</a:t>
            </a:r>
            <a:r>
              <a:rPr sz="1600" i="1" spc="-90" dirty="0">
                <a:solidFill>
                  <a:srgbClr val="FFFFFF"/>
                </a:solidFill>
                <a:latin typeface="Calibri"/>
                <a:cs typeface="Calibri"/>
              </a:rPr>
              <a:t> </a:t>
            </a:r>
            <a:r>
              <a:rPr sz="1600" i="1" spc="-10" dirty="0">
                <a:solidFill>
                  <a:srgbClr val="FFFFFF"/>
                </a:solidFill>
                <a:latin typeface="Calibri"/>
                <a:cs typeface="Calibri"/>
              </a:rPr>
              <a:t>1962!</a:t>
            </a:r>
            <a:endParaRPr sz="1600">
              <a:latin typeface="Calibri"/>
              <a:cs typeface="Calibri"/>
            </a:endParaRPr>
          </a:p>
        </p:txBody>
      </p:sp>
      <p:grpSp>
        <p:nvGrpSpPr>
          <p:cNvPr id="7" name="object 7"/>
          <p:cNvGrpSpPr/>
          <p:nvPr/>
        </p:nvGrpSpPr>
        <p:grpSpPr>
          <a:xfrm>
            <a:off x="4026408" y="0"/>
            <a:ext cx="3106420" cy="960119"/>
            <a:chOff x="4026408" y="0"/>
            <a:chExt cx="3106420" cy="960119"/>
          </a:xfrm>
        </p:grpSpPr>
        <p:pic>
          <p:nvPicPr>
            <p:cNvPr id="8" name="object 8"/>
            <p:cNvPicPr/>
            <p:nvPr/>
          </p:nvPicPr>
          <p:blipFill>
            <a:blip r:embed="rId5" cstate="print"/>
            <a:stretch>
              <a:fillRect/>
            </a:stretch>
          </p:blipFill>
          <p:spPr>
            <a:xfrm>
              <a:off x="4026408" y="0"/>
              <a:ext cx="2225040" cy="960119"/>
            </a:xfrm>
            <a:prstGeom prst="rect">
              <a:avLst/>
            </a:prstGeom>
          </p:spPr>
        </p:pic>
        <p:pic>
          <p:nvPicPr>
            <p:cNvPr id="9" name="object 9"/>
            <p:cNvPicPr/>
            <p:nvPr/>
          </p:nvPicPr>
          <p:blipFill>
            <a:blip r:embed="rId6" cstate="print"/>
            <a:stretch>
              <a:fillRect/>
            </a:stretch>
          </p:blipFill>
          <p:spPr>
            <a:xfrm>
              <a:off x="5647944" y="0"/>
              <a:ext cx="1484376" cy="960119"/>
            </a:xfrm>
            <a:prstGeom prst="rect">
              <a:avLst/>
            </a:prstGeom>
          </p:spPr>
        </p:pic>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674495">
              <a:lnSpc>
                <a:spcPct val="100000"/>
              </a:lnSpc>
              <a:spcBef>
                <a:spcPts val="100"/>
              </a:spcBef>
            </a:pPr>
            <a:r>
              <a:rPr dirty="0"/>
              <a:t>Bonitron,</a:t>
            </a:r>
            <a:r>
              <a:rPr spc="-80" dirty="0"/>
              <a:t> </a:t>
            </a:r>
            <a:r>
              <a:rPr spc="-20" dirty="0"/>
              <a:t>Inc.</a:t>
            </a:r>
          </a:p>
        </p:txBody>
      </p:sp>
      <p:sp>
        <p:nvSpPr>
          <p:cNvPr id="11" name="object 11"/>
          <p:cNvSpPr txBox="1"/>
          <p:nvPr/>
        </p:nvSpPr>
        <p:spPr>
          <a:xfrm>
            <a:off x="8457438" y="4866843"/>
            <a:ext cx="537845" cy="179070"/>
          </a:xfrm>
          <a:prstGeom prst="rect">
            <a:avLst/>
          </a:prstGeom>
        </p:spPr>
        <p:txBody>
          <a:bodyPr vert="horz" wrap="square" lIns="0" tIns="13335" rIns="0" bIns="0" rtlCol="0">
            <a:spAutoFit/>
          </a:bodyPr>
          <a:lstStyle/>
          <a:p>
            <a:pPr marL="12700">
              <a:lnSpc>
                <a:spcPct val="100000"/>
              </a:lnSpc>
              <a:spcBef>
                <a:spcPts val="105"/>
              </a:spcBef>
            </a:pPr>
            <a:r>
              <a:rPr sz="1000" spc="-10" dirty="0">
                <a:solidFill>
                  <a:srgbClr val="A6A6A6"/>
                </a:solidFill>
                <a:latin typeface="Calibri"/>
                <a:cs typeface="Calibri"/>
              </a:rPr>
              <a:t>20130806</a:t>
            </a:r>
            <a:endParaRPr sz="10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 Supply Common bus.jpg"/>
          <p:cNvPicPr>
            <a:picLocks noChangeAspect="1"/>
          </p:cNvPicPr>
          <p:nvPr/>
        </p:nvPicPr>
        <p:blipFill>
          <a:blip r:embed="rId3"/>
          <a:stretch>
            <a:fillRect/>
          </a:stretch>
        </p:blipFill>
        <p:spPr>
          <a:xfrm>
            <a:off x="3579395" y="1222827"/>
            <a:ext cx="5414587" cy="3239869"/>
          </a:xfrm>
          <a:prstGeom prst="rect">
            <a:avLst/>
          </a:prstGeom>
        </p:spPr>
      </p:pic>
      <p:sp>
        <p:nvSpPr>
          <p:cNvPr id="4" name="Slide Number Placeholder 3"/>
          <p:cNvSpPr>
            <a:spLocks noGrp="1"/>
          </p:cNvSpPr>
          <p:nvPr>
            <p:ph type="sldNum" sz="quarter" idx="12"/>
          </p:nvPr>
        </p:nvSpPr>
        <p:spPr>
          <a:xfrm>
            <a:off x="8737600" y="635635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CF9265-753A-4102-AD2A-ECBD63CB3D46}" type="slidenum">
              <a:rPr lang="en-US" smtClean="0">
                <a:solidFill>
                  <a:prstClr val="black">
                    <a:tint val="75000"/>
                  </a:prstClr>
                </a:solidFill>
              </a:rPr>
              <a:pPr/>
              <a:t>10</a:t>
            </a:fld>
            <a:endParaRPr lang="en-US" dirty="0">
              <a:solidFill>
                <a:prstClr val="black">
                  <a:tint val="75000"/>
                </a:prst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72273692"/>
              </p:ext>
            </p:extLst>
          </p:nvPr>
        </p:nvGraphicFramePr>
        <p:xfrm>
          <a:off x="53376" y="1424489"/>
          <a:ext cx="3526019" cy="34498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7154" name="Picture 2" descr="http://www.bonitron.com/Images/ProductImages/M3713SC.jpg"/>
          <p:cNvPicPr>
            <a:picLocks noChangeAspect="1" noChangeArrowheads="1"/>
          </p:cNvPicPr>
          <p:nvPr/>
        </p:nvPicPr>
        <p:blipFill rotWithShape="1">
          <a:blip r:embed="rId9"/>
          <a:srcRect l="12673" r="17486"/>
          <a:stretch/>
        </p:blipFill>
        <p:spPr bwMode="auto">
          <a:xfrm>
            <a:off x="4514215" y="1199498"/>
            <a:ext cx="873928" cy="1643263"/>
          </a:xfrm>
          <a:prstGeom prst="rect">
            <a:avLst/>
          </a:prstGeom>
          <a:noFill/>
          <a:effectLst>
            <a:softEdge rad="12700"/>
          </a:effectLst>
        </p:spPr>
      </p:pic>
      <p:sp>
        <p:nvSpPr>
          <p:cNvPr id="17" name="Title 1"/>
          <p:cNvSpPr>
            <a:spLocks noGrp="1"/>
          </p:cNvSpPr>
          <p:nvPr>
            <p:ph type="title"/>
          </p:nvPr>
        </p:nvSpPr>
        <p:spPr>
          <a:xfrm>
            <a:off x="2859932" y="159134"/>
            <a:ext cx="6284068" cy="685800"/>
          </a:xfrm>
        </p:spPr>
        <p:txBody>
          <a:bodyPr>
            <a:normAutofit/>
          </a:bodyPr>
          <a:lstStyle/>
          <a:p>
            <a:r>
              <a:rPr lang="en-US" sz="3000" b="1" dirty="0"/>
              <a:t>Common Bus Power Supplies</a:t>
            </a:r>
          </a:p>
        </p:txBody>
      </p:sp>
      <p:sp>
        <p:nvSpPr>
          <p:cNvPr id="9" name="TextBox 8"/>
          <p:cNvSpPr txBox="1"/>
          <p:nvPr/>
        </p:nvSpPr>
        <p:spPr>
          <a:xfrm>
            <a:off x="55541" y="972897"/>
            <a:ext cx="2840059" cy="307777"/>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400" b="1" dirty="0">
                <a:solidFill>
                  <a:prstClr val="white"/>
                </a:solidFill>
                <a:effectLst>
                  <a:outerShdw blurRad="38100" dist="38100" dir="2700000" algn="tl">
                    <a:srgbClr val="000000">
                      <a:alpha val="43137"/>
                    </a:srgbClr>
                  </a:outerShdw>
                </a:effectLst>
              </a:rPr>
              <a:t>M3713 Common Bus Power Supply</a:t>
            </a:r>
          </a:p>
        </p:txBody>
      </p:sp>
      <p:pic>
        <p:nvPicPr>
          <p:cNvPr id="14" name="Picture 21">
            <a:extLst>
              <a:ext uri="{FF2B5EF4-FFF2-40B4-BE49-F238E27FC236}">
                <a16:creationId xmlns:a16="http://schemas.microsoft.com/office/drawing/2014/main" id="{3F9C7DCB-C002-4D8F-A2DD-3AECDEE86A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1377" y="2737761"/>
            <a:ext cx="786579" cy="124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1">
            <a:extLst>
              <a:ext uri="{FF2B5EF4-FFF2-40B4-BE49-F238E27FC236}">
                <a16:creationId xmlns:a16="http://schemas.microsoft.com/office/drawing/2014/main" id="{CAD0B804-1E3C-47FB-91BF-4B306C2623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00435" y="2717009"/>
            <a:ext cx="786579" cy="124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a:extLst>
              <a:ext uri="{FF2B5EF4-FFF2-40B4-BE49-F238E27FC236}">
                <a16:creationId xmlns:a16="http://schemas.microsoft.com/office/drawing/2014/main" id="{879B05E9-2E12-4A47-BD25-268E0BB8360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9851" y="2723702"/>
            <a:ext cx="786579" cy="124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437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descr="http://bonitron.com/Images/Applications/Schematics/Common%20Bus/Common-Bus-Power-Supply_Blocks_3Phase_H100_20130110.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3672" y="1636729"/>
            <a:ext cx="5596968" cy="21523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3700683618"/>
              </p:ext>
            </p:extLst>
          </p:nvPr>
        </p:nvGraphicFramePr>
        <p:xfrm>
          <a:off x="118980" y="1211157"/>
          <a:ext cx="3098482" cy="32719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a:xfrm>
            <a:off x="8737600" y="635635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CF9265-753A-4102-AD2A-ECBD63CB3D46}" type="slidenum">
              <a:rPr lang="en-US" smtClean="0">
                <a:solidFill>
                  <a:prstClr val="black">
                    <a:tint val="75000"/>
                  </a:prstClr>
                </a:solidFill>
              </a:rPr>
              <a:pPr/>
              <a:t>11</a:t>
            </a:fld>
            <a:endParaRPr lang="en-US">
              <a:solidFill>
                <a:prstClr val="black">
                  <a:tint val="75000"/>
                </a:prstClr>
              </a:solidFill>
            </a:endParaRPr>
          </a:p>
        </p:txBody>
      </p:sp>
      <p:pic>
        <p:nvPicPr>
          <p:cNvPr id="22" name="Picture 2" descr="http://www.bonitron.com/Images/ProductImages/M3713SC.jpg"/>
          <p:cNvPicPr>
            <a:picLocks noChangeAspect="1" noChangeArrowheads="1"/>
          </p:cNvPicPr>
          <p:nvPr/>
        </p:nvPicPr>
        <p:blipFill rotWithShape="1">
          <a:blip r:embed="rId9"/>
          <a:srcRect l="12879" t="5046" r="10199" b="5046"/>
          <a:stretch/>
        </p:blipFill>
        <p:spPr bwMode="auto">
          <a:xfrm>
            <a:off x="4201281" y="1614321"/>
            <a:ext cx="714865" cy="1179430"/>
          </a:xfrm>
          <a:prstGeom prst="rect">
            <a:avLst/>
          </a:prstGeom>
          <a:solidFill>
            <a:srgbClr val="FFFFFF">
              <a:shade val="85000"/>
            </a:srgbClr>
          </a:solidFill>
          <a:ln w="1905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Curved Down Arrow 23"/>
          <p:cNvSpPr/>
          <p:nvPr/>
        </p:nvSpPr>
        <p:spPr>
          <a:xfrm rot="2469981" flipH="1">
            <a:off x="7941618" y="867737"/>
            <a:ext cx="850108" cy="650174"/>
          </a:xfrm>
          <a:prstGeom prst="curvedDownArrow">
            <a:avLst/>
          </a:prstGeom>
          <a:gradFill>
            <a:gsLst>
              <a:gs pos="0">
                <a:srgbClr val="92D050"/>
              </a:gs>
              <a:gs pos="53000">
                <a:srgbClr val="00B050"/>
              </a:gs>
              <a:gs pos="100000">
                <a:schemeClr val="accent3">
                  <a:lumMod val="60000"/>
                  <a:lumOff val="40000"/>
                </a:schemeClr>
              </a:gs>
            </a:gsLst>
            <a:lin ang="16200000" scaled="0"/>
          </a:gradFill>
          <a:ln>
            <a:solidFill>
              <a:srgbClr val="FFFF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endParaRPr>
          </a:p>
        </p:txBody>
      </p:sp>
      <p:sp>
        <p:nvSpPr>
          <p:cNvPr id="25" name="TextBox 24"/>
          <p:cNvSpPr txBox="1"/>
          <p:nvPr/>
        </p:nvSpPr>
        <p:spPr>
          <a:xfrm>
            <a:off x="5410200" y="905189"/>
            <a:ext cx="2514600" cy="646331"/>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pPr algn="ctr"/>
            <a:r>
              <a:rPr lang="en-US" sz="1200" dirty="0">
                <a:solidFill>
                  <a:srgbClr val="00B050"/>
                </a:solidFill>
              </a:rPr>
              <a:t>Regenerative Energy is returned to The Line at 99% Efficiency from Entire Common Bus</a:t>
            </a:r>
          </a:p>
        </p:txBody>
      </p:sp>
      <p:sp>
        <p:nvSpPr>
          <p:cNvPr id="29" name="TextBox 28"/>
          <p:cNvSpPr txBox="1"/>
          <p:nvPr/>
        </p:nvSpPr>
        <p:spPr>
          <a:xfrm>
            <a:off x="3544" y="884107"/>
            <a:ext cx="1825256" cy="276999"/>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1200" b="1" dirty="0">
                <a:solidFill>
                  <a:schemeClr val="bg1"/>
                </a:solidFill>
                <a:effectLst>
                  <a:outerShdw blurRad="38100" dist="38100" dir="2700000" algn="tl">
                    <a:srgbClr val="000000">
                      <a:alpha val="43137"/>
                    </a:srgbClr>
                  </a:outerShdw>
                </a:effectLst>
              </a:rPr>
              <a:t>M3713SC &amp; Line Regen</a:t>
            </a:r>
          </a:p>
        </p:txBody>
      </p:sp>
      <p:sp>
        <p:nvSpPr>
          <p:cNvPr id="30" name="Title 1"/>
          <p:cNvSpPr>
            <a:spLocks noGrp="1"/>
          </p:cNvSpPr>
          <p:nvPr>
            <p:ph type="title"/>
          </p:nvPr>
        </p:nvSpPr>
        <p:spPr>
          <a:xfrm>
            <a:off x="2819400" y="155212"/>
            <a:ext cx="6284068" cy="685800"/>
          </a:xfrm>
        </p:spPr>
        <p:txBody>
          <a:bodyPr>
            <a:normAutofit/>
          </a:bodyPr>
          <a:lstStyle/>
          <a:p>
            <a:r>
              <a:rPr lang="en-US" sz="3000" b="1" dirty="0"/>
              <a:t>Common Bus Power Supplies &amp; Regen</a:t>
            </a:r>
          </a:p>
        </p:txBody>
      </p:sp>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32429" y="1665929"/>
            <a:ext cx="668211" cy="118118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21">
            <a:extLst>
              <a:ext uri="{FF2B5EF4-FFF2-40B4-BE49-F238E27FC236}">
                <a16:creationId xmlns:a16="http://schemas.microsoft.com/office/drawing/2014/main" id="{897359BC-2577-43A7-9F35-8C0D8CBB6C9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21352" y="2825343"/>
            <a:ext cx="786579" cy="124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1">
            <a:extLst>
              <a:ext uri="{FF2B5EF4-FFF2-40B4-BE49-F238E27FC236}">
                <a16:creationId xmlns:a16="http://schemas.microsoft.com/office/drawing/2014/main" id="{9F927384-ACAF-4E04-91B8-7D6BAB8C51D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01157" y="2825343"/>
            <a:ext cx="786579" cy="124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1">
            <a:extLst>
              <a:ext uri="{FF2B5EF4-FFF2-40B4-BE49-F238E27FC236}">
                <a16:creationId xmlns:a16="http://schemas.microsoft.com/office/drawing/2014/main" id="{04C0AA4D-E344-4F43-83A8-05DCB048211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94032" y="2825343"/>
            <a:ext cx="786579" cy="124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818D7E7-E633-48B4-A7F1-A5190A87F9EC}"/>
              </a:ext>
            </a:extLst>
          </p:cNvPr>
          <p:cNvSpPr txBox="1"/>
          <p:nvPr/>
        </p:nvSpPr>
        <p:spPr>
          <a:xfrm>
            <a:off x="3283730" y="1564289"/>
            <a:ext cx="764391" cy="553998"/>
          </a:xfrm>
          <a:prstGeom prst="rect">
            <a:avLst/>
          </a:prstGeom>
          <a:solidFill>
            <a:schemeClr val="bg2"/>
          </a:solidFill>
          <a:ln>
            <a:solidFill>
              <a:schemeClr val="tx1"/>
            </a:solidFill>
          </a:ln>
        </p:spPr>
        <p:txBody>
          <a:bodyPr wrap="square" rtlCol="0">
            <a:spAutoFit/>
          </a:bodyPr>
          <a:lstStyle/>
          <a:p>
            <a:r>
              <a:rPr lang="en-US" sz="1000" b="1" dirty="0">
                <a:effectLst>
                  <a:outerShdw blurRad="38100" dist="38100" dir="2700000" algn="tl">
                    <a:srgbClr val="000000">
                      <a:alpha val="43137"/>
                    </a:srgbClr>
                  </a:outerShdw>
                </a:effectLst>
              </a:rPr>
              <a:t>3 Phase AC Drive Input</a:t>
            </a:r>
          </a:p>
        </p:txBody>
      </p:sp>
      <p:sp>
        <p:nvSpPr>
          <p:cNvPr id="16" name="TextBox 15">
            <a:extLst>
              <a:ext uri="{FF2B5EF4-FFF2-40B4-BE49-F238E27FC236}">
                <a16:creationId xmlns:a16="http://schemas.microsoft.com/office/drawing/2014/main" id="{0FD147A0-925B-4EC8-8186-DBAA40A2B998}"/>
              </a:ext>
            </a:extLst>
          </p:cNvPr>
          <p:cNvSpPr txBox="1"/>
          <p:nvPr/>
        </p:nvSpPr>
        <p:spPr>
          <a:xfrm>
            <a:off x="5823326" y="1700122"/>
            <a:ext cx="1191122" cy="784830"/>
          </a:xfrm>
          <a:prstGeom prst="rect">
            <a:avLst/>
          </a:prstGeom>
          <a:solidFill>
            <a:schemeClr val="bg2"/>
          </a:solidFill>
          <a:ln>
            <a:solidFill>
              <a:schemeClr val="tx1"/>
            </a:solidFill>
          </a:ln>
        </p:spPr>
        <p:txBody>
          <a:bodyPr wrap="square" rtlCol="0">
            <a:spAutoFit/>
          </a:bodyPr>
          <a:lstStyle/>
          <a:p>
            <a:pPr algn="ctr"/>
            <a:r>
              <a:rPr lang="en-US" sz="1500" b="1" dirty="0">
                <a:effectLst>
                  <a:outerShdw blurRad="38100" dist="38100" dir="2700000" algn="tl">
                    <a:srgbClr val="000000">
                      <a:alpha val="43137"/>
                    </a:srgbClr>
                  </a:outerShdw>
                </a:effectLst>
              </a:rPr>
              <a:t>Multiple Drive DC Bus</a:t>
            </a:r>
          </a:p>
        </p:txBody>
      </p:sp>
    </p:spTree>
    <p:extLst>
      <p:ext uri="{BB962C8B-B14F-4D97-AF65-F5344CB8AC3E}">
        <p14:creationId xmlns:p14="http://schemas.microsoft.com/office/powerpoint/2010/main" val="3767079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descr="http://bonitron.com/Images/Applications/Schematics/Common%20Bus/Common-Bus-Power-Supply_Blocks_3Phase_H100_20130110.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9082" y="2005625"/>
            <a:ext cx="5910551" cy="22715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931967276"/>
              </p:ext>
            </p:extLst>
          </p:nvPr>
        </p:nvGraphicFramePr>
        <p:xfrm>
          <a:off x="84368" y="1112102"/>
          <a:ext cx="3530711" cy="3454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a:xfrm>
            <a:off x="8737600" y="635635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a:fld id="{2DCF9265-753A-4102-AD2A-ECBD63CB3D46}" type="slidenum">
              <a:rPr lang="en-US" smtClean="0">
                <a:solidFill>
                  <a:prstClr val="black">
                    <a:tint val="75000"/>
                  </a:prstClr>
                </a:solidFill>
              </a:rPr>
              <a:pPr defTabSz="685783"/>
              <a:t>12</a:t>
            </a:fld>
            <a:endParaRPr lang="en-US" sz="1350" dirty="0">
              <a:solidFill>
                <a:prstClr val="black">
                  <a:tint val="75000"/>
                </a:prstClr>
              </a:solidFill>
            </a:endParaRPr>
          </a:p>
        </p:txBody>
      </p:sp>
      <p:sp>
        <p:nvSpPr>
          <p:cNvPr id="27" name="TextBox 26"/>
          <p:cNvSpPr txBox="1"/>
          <p:nvPr/>
        </p:nvSpPr>
        <p:spPr>
          <a:xfrm>
            <a:off x="3386874" y="1329774"/>
            <a:ext cx="1724085" cy="461665"/>
          </a:xfrm>
          <a:prstGeom prst="rect">
            <a:avLst/>
          </a:prstGeom>
          <a:solidFill>
            <a:schemeClr val="bg2"/>
          </a:solidFill>
          <a:ln>
            <a:solidFill>
              <a:schemeClr val="tx1"/>
            </a:solidFill>
          </a:ln>
        </p:spPr>
        <p:txBody>
          <a:bodyPr wrap="square" rtlCol="0">
            <a:spAutoFit/>
          </a:bodyPr>
          <a:lstStyle/>
          <a:p>
            <a:pPr algn="ctr" defTabSz="685783"/>
            <a:r>
              <a:rPr lang="en-US" sz="1200" b="1" dirty="0">
                <a:solidFill>
                  <a:prstClr val="black"/>
                </a:solidFill>
                <a:effectLst>
                  <a:outerShdw blurRad="38100" dist="38100" dir="2700000" algn="tl">
                    <a:srgbClr val="000000">
                      <a:alpha val="43137"/>
                    </a:srgbClr>
                  </a:outerShdw>
                </a:effectLst>
              </a:rPr>
              <a:t>M3545P &amp; M3645P Regen Power Supply</a:t>
            </a:r>
          </a:p>
        </p:txBody>
      </p:sp>
      <p:sp>
        <p:nvSpPr>
          <p:cNvPr id="29" name="TextBox 28"/>
          <p:cNvSpPr txBox="1"/>
          <p:nvPr/>
        </p:nvSpPr>
        <p:spPr>
          <a:xfrm>
            <a:off x="39232" y="888414"/>
            <a:ext cx="2775566" cy="261610"/>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defTabSz="685783"/>
            <a:r>
              <a:rPr lang="en-US" sz="1100" b="1" dirty="0">
                <a:solidFill>
                  <a:prstClr val="white"/>
                </a:solidFill>
                <a:effectLst>
                  <a:outerShdw blurRad="38100" dist="38100" dir="2700000" algn="tl">
                    <a:srgbClr val="000000">
                      <a:alpha val="43137"/>
                    </a:srgbClr>
                  </a:outerShdw>
                </a:effectLst>
              </a:rPr>
              <a:t>Power Supply + Line Regen in A Single Unit</a:t>
            </a:r>
          </a:p>
        </p:txBody>
      </p:sp>
      <p:sp>
        <p:nvSpPr>
          <p:cNvPr id="30" name="Title 1"/>
          <p:cNvSpPr>
            <a:spLocks noGrp="1"/>
          </p:cNvSpPr>
          <p:nvPr>
            <p:ph type="title"/>
          </p:nvPr>
        </p:nvSpPr>
        <p:spPr>
          <a:xfrm>
            <a:off x="2918392" y="150163"/>
            <a:ext cx="6284068" cy="685800"/>
          </a:xfrm>
        </p:spPr>
        <p:txBody>
          <a:bodyPr>
            <a:normAutofit/>
          </a:bodyPr>
          <a:lstStyle/>
          <a:p>
            <a:r>
              <a:rPr lang="en-US" sz="3000" b="1" dirty="0"/>
              <a:t>Regenerative Power Supply</a:t>
            </a:r>
          </a:p>
        </p:txBody>
      </p:sp>
      <p:sp>
        <p:nvSpPr>
          <p:cNvPr id="2" name="Multiply 1"/>
          <p:cNvSpPr/>
          <p:nvPr/>
        </p:nvSpPr>
        <p:spPr>
          <a:xfrm>
            <a:off x="8287139" y="1969665"/>
            <a:ext cx="888740" cy="1574412"/>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685783"/>
            <a:endParaRPr lang="en-US" kern="0">
              <a:solidFill>
                <a:sysClr val="windowText" lastClr="000000"/>
              </a:solidFill>
            </a:endParaRPr>
          </a:p>
        </p:txBody>
      </p:sp>
      <p:pic>
        <p:nvPicPr>
          <p:cNvPr id="16" name="Picture 21">
            <a:extLst>
              <a:ext uri="{FF2B5EF4-FFF2-40B4-BE49-F238E27FC236}">
                <a16:creationId xmlns:a16="http://schemas.microsoft.com/office/drawing/2014/main" id="{2CA7334E-5200-42B4-BDA1-58AEF061AF3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1003" y="3233631"/>
            <a:ext cx="786579" cy="124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1">
            <a:extLst>
              <a:ext uri="{FF2B5EF4-FFF2-40B4-BE49-F238E27FC236}">
                <a16:creationId xmlns:a16="http://schemas.microsoft.com/office/drawing/2014/main" id="{E8389875-82FB-4793-8585-B7C07AF947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0803" y="3233631"/>
            <a:ext cx="786579" cy="124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1">
            <a:extLst>
              <a:ext uri="{FF2B5EF4-FFF2-40B4-BE49-F238E27FC236}">
                <a16:creationId xmlns:a16="http://schemas.microsoft.com/office/drawing/2014/main" id="{C8105478-6FAF-4452-BE37-2CC287DBCE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0602" y="3276136"/>
            <a:ext cx="786579" cy="124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Z:\WEBSITE\BONITRON.COM\01_BonitronLIVE\Images\ProductImages\Regens_M3545_M3645.png">
            <a:extLst>
              <a:ext uri="{FF2B5EF4-FFF2-40B4-BE49-F238E27FC236}">
                <a16:creationId xmlns:a16="http://schemas.microsoft.com/office/drawing/2014/main" id="{1D40629D-C0C6-4F93-808F-EA078D5780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64635" y="1927088"/>
            <a:ext cx="1168564" cy="124541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3D7959C1-0AE0-4637-B267-9D7EBE9A94D5}"/>
              </a:ext>
            </a:extLst>
          </p:cNvPr>
          <p:cNvSpPr txBox="1"/>
          <p:nvPr/>
        </p:nvSpPr>
        <p:spPr>
          <a:xfrm>
            <a:off x="2753846" y="1837976"/>
            <a:ext cx="915633" cy="646331"/>
          </a:xfrm>
          <a:prstGeom prst="rect">
            <a:avLst/>
          </a:prstGeom>
          <a:solidFill>
            <a:schemeClr val="bg2"/>
          </a:solidFill>
          <a:ln>
            <a:solidFill>
              <a:schemeClr val="tx1"/>
            </a:solidFill>
          </a:ln>
        </p:spPr>
        <p:txBody>
          <a:bodyPr wrap="square" rtlCol="0">
            <a:spAutoFit/>
          </a:bodyPr>
          <a:lstStyle/>
          <a:p>
            <a:r>
              <a:rPr lang="en-US" sz="1200" b="1" dirty="0">
                <a:effectLst>
                  <a:outerShdw blurRad="38100" dist="38100" dir="2700000" algn="tl">
                    <a:srgbClr val="000000">
                      <a:alpha val="43137"/>
                    </a:srgbClr>
                  </a:outerShdw>
                </a:effectLst>
              </a:rPr>
              <a:t>3 Phase AC Drive Input</a:t>
            </a:r>
          </a:p>
        </p:txBody>
      </p:sp>
      <p:sp>
        <p:nvSpPr>
          <p:cNvPr id="14" name="TextBox 13">
            <a:extLst>
              <a:ext uri="{FF2B5EF4-FFF2-40B4-BE49-F238E27FC236}">
                <a16:creationId xmlns:a16="http://schemas.microsoft.com/office/drawing/2014/main" id="{7EC40981-FC48-4034-AEB2-98BAF2A2AD51}"/>
              </a:ext>
            </a:extLst>
          </p:cNvPr>
          <p:cNvSpPr txBox="1"/>
          <p:nvPr/>
        </p:nvSpPr>
        <p:spPr>
          <a:xfrm>
            <a:off x="6066553" y="2097076"/>
            <a:ext cx="1403135" cy="553998"/>
          </a:xfrm>
          <a:prstGeom prst="rect">
            <a:avLst/>
          </a:prstGeom>
          <a:solidFill>
            <a:schemeClr val="bg2"/>
          </a:solidFill>
          <a:ln>
            <a:solidFill>
              <a:schemeClr val="tx1"/>
            </a:solidFill>
          </a:ln>
        </p:spPr>
        <p:txBody>
          <a:bodyPr wrap="square" rtlCol="0">
            <a:spAutoFit/>
          </a:bodyPr>
          <a:lstStyle/>
          <a:p>
            <a:pPr algn="ctr"/>
            <a:r>
              <a:rPr lang="en-US" sz="1500" b="1" dirty="0">
                <a:effectLst>
                  <a:outerShdw blurRad="38100" dist="38100" dir="2700000" algn="tl">
                    <a:srgbClr val="000000">
                      <a:alpha val="43137"/>
                    </a:srgbClr>
                  </a:outerShdw>
                </a:effectLst>
              </a:rPr>
              <a:t>Multiple Drive DC Bus</a:t>
            </a:r>
          </a:p>
        </p:txBody>
      </p:sp>
    </p:spTree>
    <p:extLst>
      <p:ext uri="{BB962C8B-B14F-4D97-AF65-F5344CB8AC3E}">
        <p14:creationId xmlns:p14="http://schemas.microsoft.com/office/powerpoint/2010/main" val="3499648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133545" y="-426515"/>
            <a:ext cx="3027326" cy="7160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2286001" y="207065"/>
            <a:ext cx="6027292" cy="400984"/>
          </a:xfrm>
        </p:spPr>
        <p:txBody>
          <a:bodyPr>
            <a:normAutofit/>
          </a:bodyPr>
          <a:lstStyle/>
          <a:p>
            <a:pPr algn="ctr"/>
            <a:r>
              <a:rPr lang="en-US" sz="2400" b="1" dirty="0">
                <a:effectLst>
                  <a:outerShdw blurRad="38100" dist="38100" dir="2700000" algn="tl">
                    <a:srgbClr val="000000">
                      <a:alpha val="43137"/>
                    </a:srgbClr>
                  </a:outerShdw>
                </a:effectLst>
              </a:rPr>
              <a:t>M3712 Single Phase Power Supply</a:t>
            </a:r>
          </a:p>
        </p:txBody>
      </p:sp>
      <p:sp>
        <p:nvSpPr>
          <p:cNvPr id="4" name="Slide Number Placeholder 3"/>
          <p:cNvSpPr>
            <a:spLocks noGrp="1"/>
          </p:cNvSpPr>
          <p:nvPr>
            <p:ph type="sldNum" sz="quarter" idx="12"/>
          </p:nvPr>
        </p:nvSpPr>
        <p:spPr>
          <a:xfrm>
            <a:off x="8392026" y="4770439"/>
            <a:ext cx="294774" cy="184666"/>
          </a:xfrm>
        </p:spPr>
        <p:txBody>
          <a:bodyPr/>
          <a:lstStyle/>
          <a:p>
            <a:fld id="{2DCF9265-753A-4102-AD2A-ECBD63CB3D46}" type="slidenum">
              <a:rPr lang="en-US" smtClean="0"/>
              <a:pPr/>
              <a:t>13</a:t>
            </a:fld>
            <a:endParaRPr lang="en-US" dirty="0"/>
          </a:p>
        </p:txBody>
      </p:sp>
      <p:graphicFrame>
        <p:nvGraphicFramePr>
          <p:cNvPr id="8" name="Content Placeholder 5"/>
          <p:cNvGraphicFramePr>
            <a:graphicFrameLocks noGrp="1"/>
          </p:cNvGraphicFramePr>
          <p:nvPr>
            <p:ph sz="half" idx="2"/>
            <p:extLst>
              <p:ext uri="{D42A27DB-BD31-4B8C-83A1-F6EECF244321}">
                <p14:modId xmlns:p14="http://schemas.microsoft.com/office/powerpoint/2010/main" val="2888363435"/>
              </p:ext>
            </p:extLst>
          </p:nvPr>
        </p:nvGraphicFramePr>
        <p:xfrm>
          <a:off x="3777343" y="619516"/>
          <a:ext cx="4996542" cy="29609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292" name="Picture 4" descr="M3402R - Drive Logic Interface"/>
          <p:cNvPicPr>
            <a:picLocks noChangeAspect="1" noChangeArrowheads="1"/>
          </p:cNvPicPr>
          <p:nvPr/>
        </p:nvPicPr>
        <p:blipFill rotWithShape="1">
          <a:blip r:embed="rId9">
            <a:extLst>
              <a:ext uri="{28A0092B-C50C-407E-A947-70E740481C1C}">
                <a14:useLocalDpi xmlns:a14="http://schemas.microsoft.com/office/drawing/2010/main" val="0"/>
              </a:ext>
            </a:extLst>
          </a:blip>
          <a:srcRect l="17360" r="14585"/>
          <a:stretch/>
        </p:blipFill>
        <p:spPr bwMode="auto">
          <a:xfrm>
            <a:off x="64908" y="1398955"/>
            <a:ext cx="1141130" cy="23519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908" y="974725"/>
            <a:ext cx="2529909" cy="307777"/>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1400" b="1" dirty="0">
                <a:solidFill>
                  <a:prstClr val="white"/>
                </a:solidFill>
                <a:effectLst>
                  <a:outerShdw blurRad="38100" dist="38100" dir="2700000" algn="tl">
                    <a:srgbClr val="000000">
                      <a:alpha val="43137"/>
                    </a:srgbClr>
                  </a:outerShdw>
                </a:effectLst>
              </a:rPr>
              <a:t>Drive De-rating </a:t>
            </a:r>
            <a:r>
              <a:rPr lang="en-US" sz="1400" b="1" u="sng" dirty="0">
                <a:solidFill>
                  <a:prstClr val="white"/>
                </a:solidFill>
                <a:effectLst>
                  <a:outerShdw blurRad="38100" dist="38100" dir="2700000" algn="tl">
                    <a:srgbClr val="000000">
                      <a:alpha val="43137"/>
                    </a:srgbClr>
                  </a:outerShdw>
                </a:effectLst>
              </a:rPr>
              <a:t>NOT</a:t>
            </a:r>
            <a:r>
              <a:rPr lang="en-US" sz="1400" b="1" dirty="0">
                <a:solidFill>
                  <a:prstClr val="white"/>
                </a:solidFill>
                <a:effectLst>
                  <a:outerShdw blurRad="38100" dist="38100" dir="2700000" algn="tl">
                    <a:srgbClr val="000000">
                      <a:alpha val="43137"/>
                    </a:srgbClr>
                  </a:outerShdw>
                </a:effectLst>
              </a:rPr>
              <a:t> Required</a:t>
            </a:r>
          </a:p>
        </p:txBody>
      </p:sp>
    </p:spTree>
    <p:extLst>
      <p:ext uri="{BB962C8B-B14F-4D97-AF65-F5344CB8AC3E}">
        <p14:creationId xmlns:p14="http://schemas.microsoft.com/office/powerpoint/2010/main" val="1364829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Z:\Graphics\Illustrator &amp; Photoshop\Schematics\RA_M3345CB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77" t="28227" r="22993" b="5107"/>
          <a:stretch/>
        </p:blipFill>
        <p:spPr bwMode="auto">
          <a:xfrm>
            <a:off x="4949992" y="1188510"/>
            <a:ext cx="3888431" cy="31501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3319396424"/>
              </p:ext>
            </p:extLst>
          </p:nvPr>
        </p:nvGraphicFramePr>
        <p:xfrm>
          <a:off x="474623" y="1041130"/>
          <a:ext cx="4117463" cy="251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a:xfrm>
            <a:off x="8737600" y="635635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CF9265-753A-4102-AD2A-ECBD63CB3D46}" type="slidenum">
              <a:rPr lang="en-US" smtClean="0">
                <a:solidFill>
                  <a:prstClr val="black">
                    <a:tint val="75000"/>
                  </a:prstClr>
                </a:solidFill>
              </a:rPr>
              <a:pPr/>
              <a:t>14</a:t>
            </a:fld>
            <a:endParaRPr lang="en-US">
              <a:solidFill>
                <a:prstClr val="black">
                  <a:tint val="75000"/>
                </a:prstClr>
              </a:solidFill>
            </a:endParaRPr>
          </a:p>
        </p:txBody>
      </p:sp>
      <p:pic>
        <p:nvPicPr>
          <p:cNvPr id="51204" name="Picture 4" descr="http://bonitron.com/Images/Applications/Schematics/Common%20Bus/Common_Bus_Sharing_Diodes_3345CBM_Blocks_SB_20121214.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4537" y="3521869"/>
            <a:ext cx="4117463" cy="1507606"/>
          </a:xfrm>
          <a:prstGeom prst="rect">
            <a:avLst/>
          </a:prstGeom>
          <a:noFill/>
          <a:extLst>
            <a:ext uri="{909E8E84-426E-40DD-AFC4-6F175D3DCCD1}">
              <a14:hiddenFill xmlns:a14="http://schemas.microsoft.com/office/drawing/2010/main">
                <a:solidFill>
                  <a:srgbClr val="FFFFFF"/>
                </a:solidFill>
              </a14:hiddenFill>
            </a:ext>
          </a:extLst>
        </p:spPr>
      </p:pic>
      <p:pic>
        <p:nvPicPr>
          <p:cNvPr id="51212" name="Picture 12" descr="http://bonitron.com/Images/ProductImages/M3345CBM,M3345D,M3460D/M3345D_W200_20120207.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78011" y="3804622"/>
            <a:ext cx="1315274" cy="12336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948956" y="890998"/>
            <a:ext cx="1145139" cy="461665"/>
          </a:xfrm>
          <a:prstGeom prst="rect">
            <a:avLst/>
          </a:prstGeom>
          <a:solidFill>
            <a:schemeClr val="bg2"/>
          </a:solidFill>
          <a:ln>
            <a:solidFill>
              <a:schemeClr val="tx1"/>
            </a:solidFill>
          </a:ln>
        </p:spPr>
        <p:txBody>
          <a:bodyPr wrap="square" rtlCol="0">
            <a:spAutoFit/>
          </a:bodyPr>
          <a:lstStyle/>
          <a:p>
            <a:pPr algn="ctr"/>
            <a:r>
              <a:rPr lang="en-US" sz="800" b="1" dirty="0">
                <a:solidFill>
                  <a:prstClr val="black"/>
                </a:solidFill>
                <a:effectLst>
                  <a:outerShdw blurRad="38100" dist="38100" dir="2700000" algn="tl">
                    <a:srgbClr val="000000">
                      <a:alpha val="43137"/>
                    </a:srgbClr>
                  </a:outerShdw>
                </a:effectLst>
              </a:rPr>
              <a:t>3 Phase AC Line Separate Drive Feeds</a:t>
            </a:r>
          </a:p>
        </p:txBody>
      </p:sp>
      <p:sp>
        <p:nvSpPr>
          <p:cNvPr id="19" name="TextBox 18"/>
          <p:cNvSpPr txBox="1"/>
          <p:nvPr/>
        </p:nvSpPr>
        <p:spPr>
          <a:xfrm>
            <a:off x="33670" y="890998"/>
            <a:ext cx="2449258" cy="276999"/>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r"/>
            <a:r>
              <a:rPr lang="en-US" sz="1200" b="1" dirty="0">
                <a:solidFill>
                  <a:prstClr val="white"/>
                </a:solidFill>
                <a:effectLst>
                  <a:outerShdw blurRad="38100" dist="38100" dir="2700000" algn="tl">
                    <a:srgbClr val="000000">
                      <a:alpha val="43137"/>
                    </a:srgbClr>
                  </a:outerShdw>
                </a:effectLst>
              </a:rPr>
              <a:t>Multiple Drives Individual AC Feeds</a:t>
            </a:r>
          </a:p>
        </p:txBody>
      </p:sp>
      <p:sp>
        <p:nvSpPr>
          <p:cNvPr id="21" name="Title 1"/>
          <p:cNvSpPr>
            <a:spLocks noGrp="1"/>
          </p:cNvSpPr>
          <p:nvPr>
            <p:ph type="title"/>
          </p:nvPr>
        </p:nvSpPr>
        <p:spPr>
          <a:xfrm>
            <a:off x="2859933" y="120375"/>
            <a:ext cx="6284068" cy="568599"/>
          </a:xfrm>
        </p:spPr>
        <p:txBody>
          <a:bodyPr>
            <a:normAutofit/>
          </a:bodyPr>
          <a:lstStyle/>
          <a:p>
            <a:r>
              <a:rPr lang="en-US" sz="3000" b="1" dirty="0">
                <a:effectLst>
                  <a:outerShdw blurRad="38100" dist="38100" dir="2700000" algn="tl">
                    <a:srgbClr val="000000">
                      <a:alpha val="43137"/>
                    </a:srgbClr>
                  </a:outerShdw>
                </a:effectLst>
              </a:rPr>
              <a:t>Common Bus Diode Sharing</a:t>
            </a:r>
          </a:p>
        </p:txBody>
      </p:sp>
      <p:pic>
        <p:nvPicPr>
          <p:cNvPr id="16" name="Picture 2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65883" y="2799526"/>
            <a:ext cx="598912" cy="94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44672" y="2799526"/>
            <a:ext cx="593589" cy="93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DEE8127-6E52-48C7-A207-32664895F429}"/>
              </a:ext>
            </a:extLst>
          </p:cNvPr>
          <p:cNvSpPr txBox="1"/>
          <p:nvPr/>
        </p:nvSpPr>
        <p:spPr>
          <a:xfrm>
            <a:off x="4682637" y="1599383"/>
            <a:ext cx="1784701" cy="738664"/>
          </a:xfrm>
          <a:prstGeom prst="rect">
            <a:avLst/>
          </a:prstGeom>
          <a:solidFill>
            <a:schemeClr val="bg2"/>
          </a:solidFill>
          <a:ln>
            <a:solidFill>
              <a:schemeClr val="tx1"/>
            </a:solidFill>
          </a:ln>
        </p:spPr>
        <p:txBody>
          <a:bodyPr wrap="square" rtlCol="0">
            <a:spAutoFit/>
          </a:bodyPr>
          <a:lstStyle/>
          <a:p>
            <a:pPr algn="ctr"/>
            <a:r>
              <a:rPr lang="en-US" sz="1400" b="1" dirty="0">
                <a:effectLst>
                  <a:outerShdw blurRad="38100" dist="38100" dir="2700000" algn="tl">
                    <a:srgbClr val="000000">
                      <a:alpha val="43137"/>
                    </a:srgbClr>
                  </a:outerShdw>
                </a:effectLst>
              </a:rPr>
              <a:t>Line Regen Unit, </a:t>
            </a:r>
          </a:p>
          <a:p>
            <a:pPr algn="ctr"/>
            <a:r>
              <a:rPr lang="en-US" sz="1400" b="1" dirty="0">
                <a:effectLst>
                  <a:outerShdw blurRad="38100" dist="38100" dir="2700000" algn="tl">
                    <a:srgbClr val="000000">
                      <a:alpha val="43137"/>
                    </a:srgbClr>
                  </a:outerShdw>
                </a:effectLst>
              </a:rPr>
              <a:t>Brake Transistor &amp; </a:t>
            </a:r>
          </a:p>
          <a:p>
            <a:pPr algn="ctr"/>
            <a:r>
              <a:rPr lang="en-US" sz="1400" b="1" dirty="0">
                <a:effectLst>
                  <a:outerShdw blurRad="38100" dist="38100" dir="2700000" algn="tl">
                    <a:srgbClr val="000000">
                      <a:alpha val="43137"/>
                    </a:srgbClr>
                  </a:outerShdw>
                </a:effectLst>
              </a:rPr>
              <a:t>Resistor or UPD</a:t>
            </a:r>
          </a:p>
        </p:txBody>
      </p:sp>
      <p:sp>
        <p:nvSpPr>
          <p:cNvPr id="14" name="TextBox 13">
            <a:extLst>
              <a:ext uri="{FF2B5EF4-FFF2-40B4-BE49-F238E27FC236}">
                <a16:creationId xmlns:a16="http://schemas.microsoft.com/office/drawing/2014/main" id="{09629128-AF7D-4ACC-B7B1-FC3CDD72D73E}"/>
              </a:ext>
            </a:extLst>
          </p:cNvPr>
          <p:cNvSpPr txBox="1"/>
          <p:nvPr/>
        </p:nvSpPr>
        <p:spPr>
          <a:xfrm>
            <a:off x="7938261" y="3704801"/>
            <a:ext cx="1145138" cy="461665"/>
          </a:xfrm>
          <a:prstGeom prst="rect">
            <a:avLst/>
          </a:prstGeom>
          <a:solidFill>
            <a:schemeClr val="bg2"/>
          </a:solidFill>
          <a:ln>
            <a:solidFill>
              <a:schemeClr val="tx1"/>
            </a:solidFill>
          </a:ln>
        </p:spPr>
        <p:txBody>
          <a:bodyPr wrap="square" rtlCol="0">
            <a:spAutoFit/>
          </a:bodyPr>
          <a:lstStyle/>
          <a:p>
            <a:pPr algn="ctr"/>
            <a:r>
              <a:rPr lang="en-US" sz="800" b="1" dirty="0">
                <a:solidFill>
                  <a:prstClr val="black"/>
                </a:solidFill>
                <a:effectLst>
                  <a:outerShdw blurRad="38100" dist="38100" dir="2700000" algn="tl">
                    <a:srgbClr val="000000">
                      <a:alpha val="43137"/>
                    </a:srgbClr>
                  </a:outerShdw>
                </a:effectLst>
              </a:rPr>
              <a:t>M3345CBM Bi-Directional Diode Modules</a:t>
            </a:r>
          </a:p>
        </p:txBody>
      </p:sp>
      <p:cxnSp>
        <p:nvCxnSpPr>
          <p:cNvPr id="7" name="Straight Connector 6">
            <a:extLst>
              <a:ext uri="{FF2B5EF4-FFF2-40B4-BE49-F238E27FC236}">
                <a16:creationId xmlns:a16="http://schemas.microsoft.com/office/drawing/2014/main" id="{B56440A6-4745-431B-9C78-80ACDB755EAA}"/>
              </a:ext>
            </a:extLst>
          </p:cNvPr>
          <p:cNvCxnSpPr/>
          <p:nvPr/>
        </p:nvCxnSpPr>
        <p:spPr>
          <a:xfrm>
            <a:off x="6528207" y="1165245"/>
            <a:ext cx="4207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02FB1C-BC6A-4999-9469-42A786A47E8A}"/>
              </a:ext>
            </a:extLst>
          </p:cNvPr>
          <p:cNvCxnSpPr/>
          <p:nvPr/>
        </p:nvCxnSpPr>
        <p:spPr>
          <a:xfrm>
            <a:off x="8112460" y="1165245"/>
            <a:ext cx="4207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492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625739" y="46968"/>
            <a:ext cx="6789292" cy="566822"/>
          </a:xfrm>
          <a:prstGeom prst="rect">
            <a:avLst/>
          </a:prstGeom>
        </p:spPr>
        <p:txBody>
          <a:bodyPr vert="horz" wrap="square" lIns="0" tIns="12700" rIns="0" bIns="0" rtlCol="0">
            <a:spAutoFit/>
          </a:bodyPr>
          <a:lstStyle/>
          <a:p>
            <a:pPr marL="894080">
              <a:lnSpc>
                <a:spcPct val="100000"/>
              </a:lnSpc>
              <a:spcBef>
                <a:spcPts val="100"/>
              </a:spcBef>
            </a:pPr>
            <a:r>
              <a:rPr lang="en-US" b="1" dirty="0">
                <a:effectLst>
                  <a:outerShdw blurRad="38100" dist="38100" dir="2700000" algn="tl">
                    <a:srgbClr val="000000">
                      <a:alpha val="43137"/>
                    </a:srgbClr>
                  </a:outerShdw>
                </a:effectLst>
              </a:rPr>
              <a:t>Determining Your</a:t>
            </a:r>
            <a:r>
              <a:rPr b="1" spc="-135" dirty="0">
                <a:effectLst>
                  <a:outerShdw blurRad="38100" dist="38100" dir="2700000" algn="tl">
                    <a:srgbClr val="000000">
                      <a:alpha val="43137"/>
                    </a:srgbClr>
                  </a:outerShdw>
                </a:effectLst>
              </a:rPr>
              <a:t> </a:t>
            </a:r>
            <a:r>
              <a:rPr b="1" spc="-10" dirty="0">
                <a:effectLst>
                  <a:outerShdw blurRad="38100" dist="38100" dir="2700000" algn="tl">
                    <a:srgbClr val="000000">
                      <a:alpha val="43137"/>
                    </a:srgbClr>
                  </a:outerShdw>
                </a:effectLst>
              </a:rPr>
              <a:t>Solution</a:t>
            </a:r>
          </a:p>
        </p:txBody>
      </p:sp>
      <p:sp>
        <p:nvSpPr>
          <p:cNvPr id="7" name="object 7"/>
          <p:cNvSpPr txBox="1"/>
          <p:nvPr/>
        </p:nvSpPr>
        <p:spPr>
          <a:xfrm>
            <a:off x="76200" y="1018746"/>
            <a:ext cx="3421372" cy="397545"/>
          </a:xfrm>
          <a:prstGeom prst="rect">
            <a:avLst/>
          </a:prstGeom>
          <a:solidFill>
            <a:srgbClr val="C00000"/>
          </a:solidFill>
        </p:spPr>
        <p:txBody>
          <a:bodyPr vert="horz" wrap="square" lIns="0" tIns="27940" rIns="0" bIns="0" rtlCol="0">
            <a:spAutoFit/>
          </a:bodyPr>
          <a:lstStyle/>
          <a:p>
            <a:pPr marL="210185">
              <a:lnSpc>
                <a:spcPct val="100000"/>
              </a:lnSpc>
              <a:spcBef>
                <a:spcPts val="220"/>
              </a:spcBef>
            </a:pPr>
            <a:r>
              <a:rPr sz="2400" b="1" dirty="0">
                <a:solidFill>
                  <a:srgbClr val="FFFFFF"/>
                </a:solidFill>
                <a:effectLst>
                  <a:outerShdw blurRad="38100" dist="38100" dir="2700000" algn="tl">
                    <a:srgbClr val="000000">
                      <a:alpha val="43137"/>
                    </a:srgbClr>
                  </a:outerShdw>
                </a:effectLst>
                <a:latin typeface="Calibri"/>
                <a:cs typeface="Calibri"/>
              </a:rPr>
              <a:t>Questions</a:t>
            </a:r>
            <a:r>
              <a:rPr sz="2400" b="1" spc="-80" dirty="0">
                <a:solidFill>
                  <a:srgbClr val="FFFFFF"/>
                </a:solidFill>
                <a:effectLst>
                  <a:outerShdw blurRad="38100" dist="38100" dir="2700000" algn="tl">
                    <a:srgbClr val="000000">
                      <a:alpha val="43137"/>
                    </a:srgbClr>
                  </a:outerShdw>
                </a:effectLst>
                <a:latin typeface="Calibri"/>
                <a:cs typeface="Calibri"/>
              </a:rPr>
              <a:t> </a:t>
            </a:r>
            <a:r>
              <a:rPr sz="2400" b="1" dirty="0">
                <a:solidFill>
                  <a:srgbClr val="FFFFFF"/>
                </a:solidFill>
                <a:effectLst>
                  <a:outerShdw blurRad="38100" dist="38100" dir="2700000" algn="tl">
                    <a:srgbClr val="000000">
                      <a:alpha val="43137"/>
                    </a:srgbClr>
                  </a:outerShdw>
                </a:effectLst>
                <a:latin typeface="Calibri"/>
                <a:cs typeface="Calibri"/>
              </a:rPr>
              <a:t>for</a:t>
            </a:r>
            <a:r>
              <a:rPr sz="2400" b="1" spc="-65" dirty="0">
                <a:solidFill>
                  <a:srgbClr val="FFFFFF"/>
                </a:solidFill>
                <a:effectLst>
                  <a:outerShdw blurRad="38100" dist="38100" dir="2700000" algn="tl">
                    <a:srgbClr val="000000">
                      <a:alpha val="43137"/>
                    </a:srgbClr>
                  </a:outerShdw>
                </a:effectLst>
                <a:latin typeface="Calibri"/>
                <a:cs typeface="Calibri"/>
              </a:rPr>
              <a:t> </a:t>
            </a:r>
            <a:r>
              <a:rPr sz="2400" b="1" spc="-10" dirty="0">
                <a:solidFill>
                  <a:srgbClr val="FFFFFF"/>
                </a:solidFill>
                <a:effectLst>
                  <a:outerShdw blurRad="38100" dist="38100" dir="2700000" algn="tl">
                    <a:srgbClr val="000000">
                      <a:alpha val="43137"/>
                    </a:srgbClr>
                  </a:outerShdw>
                </a:effectLst>
                <a:latin typeface="Calibri"/>
                <a:cs typeface="Calibri"/>
              </a:rPr>
              <a:t>Customers</a:t>
            </a:r>
            <a:endParaRPr sz="2400" b="1" dirty="0">
              <a:effectLst>
                <a:outerShdw blurRad="38100" dist="38100" dir="2700000" algn="tl">
                  <a:srgbClr val="000000">
                    <a:alpha val="43137"/>
                  </a:srgbClr>
                </a:outerShdw>
              </a:effectLst>
              <a:latin typeface="Calibri"/>
              <a:cs typeface="Calibri"/>
            </a:endParaRPr>
          </a:p>
        </p:txBody>
      </p:sp>
      <p:grpSp>
        <p:nvGrpSpPr>
          <p:cNvPr id="26" name="object 26"/>
          <p:cNvGrpSpPr/>
          <p:nvPr/>
        </p:nvGrpSpPr>
        <p:grpSpPr>
          <a:xfrm>
            <a:off x="-76200" y="1355725"/>
            <a:ext cx="3886200" cy="2947670"/>
            <a:chOff x="390163" y="1805919"/>
            <a:chExt cx="4171315" cy="2947670"/>
          </a:xfrm>
        </p:grpSpPr>
        <p:pic>
          <p:nvPicPr>
            <p:cNvPr id="27" name="object 27"/>
            <p:cNvPicPr/>
            <p:nvPr/>
          </p:nvPicPr>
          <p:blipFill>
            <a:blip r:embed="rId2" cstate="print"/>
            <a:stretch>
              <a:fillRect/>
            </a:stretch>
          </p:blipFill>
          <p:spPr>
            <a:xfrm>
              <a:off x="390163" y="1805919"/>
              <a:ext cx="4171160" cy="2947457"/>
            </a:xfrm>
            <a:prstGeom prst="rect">
              <a:avLst/>
            </a:prstGeom>
          </p:spPr>
        </p:pic>
        <p:pic>
          <p:nvPicPr>
            <p:cNvPr id="28" name="object 28"/>
            <p:cNvPicPr/>
            <p:nvPr/>
          </p:nvPicPr>
          <p:blipFill>
            <a:blip r:embed="rId3" cstate="print"/>
            <a:stretch>
              <a:fillRect/>
            </a:stretch>
          </p:blipFill>
          <p:spPr>
            <a:xfrm>
              <a:off x="533400" y="1962149"/>
              <a:ext cx="3657600" cy="2438400"/>
            </a:xfrm>
            <a:prstGeom prst="rect">
              <a:avLst/>
            </a:prstGeom>
          </p:spPr>
        </p:pic>
      </p:grpSp>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55880">
              <a:lnSpc>
                <a:spcPts val="1380"/>
              </a:lnSpc>
            </a:pPr>
            <a:fld id="{81D60167-4931-47E6-BA6A-407CBD079E47}" type="slidenum">
              <a:rPr spc="-25" dirty="0"/>
              <a:t>15</a:t>
            </a:fld>
            <a:endParaRPr spc="-25" dirty="0"/>
          </a:p>
        </p:txBody>
      </p:sp>
      <p:graphicFrame>
        <p:nvGraphicFramePr>
          <p:cNvPr id="30" name="Content Placeholder 5">
            <a:extLst>
              <a:ext uri="{FF2B5EF4-FFF2-40B4-BE49-F238E27FC236}">
                <a16:creationId xmlns:a16="http://schemas.microsoft.com/office/drawing/2014/main" id="{0AA226B5-D668-76B0-E37B-558339C4408B}"/>
              </a:ext>
            </a:extLst>
          </p:cNvPr>
          <p:cNvGraphicFramePr>
            <a:graphicFrameLocks/>
          </p:cNvGraphicFramePr>
          <p:nvPr>
            <p:extLst>
              <p:ext uri="{D42A27DB-BD31-4B8C-83A1-F6EECF244321}">
                <p14:modId xmlns:p14="http://schemas.microsoft.com/office/powerpoint/2010/main" val="3141953826"/>
              </p:ext>
            </p:extLst>
          </p:nvPr>
        </p:nvGraphicFramePr>
        <p:xfrm>
          <a:off x="3733800" y="842868"/>
          <a:ext cx="4996542" cy="26826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4">
            <a:extLst>
              <a:ext uri="{FF2B5EF4-FFF2-40B4-BE49-F238E27FC236}">
                <a16:creationId xmlns:a16="http://schemas.microsoft.com/office/drawing/2014/main" id="{296AA4D0-5D09-19B4-6AFE-92CF1397A6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3021" y="3469314"/>
            <a:ext cx="1502647" cy="131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a:extLst>
              <a:ext uri="{FF2B5EF4-FFF2-40B4-BE49-F238E27FC236}">
                <a16:creationId xmlns:a16="http://schemas.microsoft.com/office/drawing/2014/main" id="{81ECC3C7-B8FF-5F23-AC91-1C126854229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339" y="3469314"/>
            <a:ext cx="1502647" cy="131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a:extLst>
              <a:ext uri="{FF2B5EF4-FFF2-40B4-BE49-F238E27FC236}">
                <a16:creationId xmlns:a16="http://schemas.microsoft.com/office/drawing/2014/main" id="{DD069722-F1C5-493A-4A56-FB6FA059839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41896" y="3469313"/>
            <a:ext cx="1488445" cy="13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3271208F-FAC7-BFA5-9608-0C830A98E168}"/>
              </a:ext>
            </a:extLst>
          </p:cNvPr>
          <p:cNvSpPr txBox="1"/>
          <p:nvPr/>
        </p:nvSpPr>
        <p:spPr>
          <a:xfrm>
            <a:off x="3897307" y="3279575"/>
            <a:ext cx="1106393" cy="276999"/>
          </a:xfrm>
          <a:prstGeom prst="rect">
            <a:avLst/>
          </a:prstGeom>
          <a:noFill/>
        </p:spPr>
        <p:txBody>
          <a:bodyPr wrap="none" rtlCol="0">
            <a:spAutoFit/>
          </a:bodyPr>
          <a:lstStyle/>
          <a:p>
            <a:r>
              <a:rPr lang="en-US" sz="1200" b="1" dirty="0">
                <a:effectLst>
                  <a:outerShdw blurRad="38100" dist="38100" dir="2700000" algn="tl">
                    <a:srgbClr val="000000">
                      <a:alpha val="43137"/>
                    </a:srgbClr>
                  </a:outerShdw>
                </a:effectLst>
              </a:rPr>
              <a:t>Deceleration</a:t>
            </a:r>
          </a:p>
        </p:txBody>
      </p:sp>
      <p:sp>
        <p:nvSpPr>
          <p:cNvPr id="8" name="TextBox 7">
            <a:extLst>
              <a:ext uri="{FF2B5EF4-FFF2-40B4-BE49-F238E27FC236}">
                <a16:creationId xmlns:a16="http://schemas.microsoft.com/office/drawing/2014/main" id="{A37BB865-DE7B-2416-7ED2-A2BEFF373095}"/>
              </a:ext>
            </a:extLst>
          </p:cNvPr>
          <p:cNvSpPr txBox="1"/>
          <p:nvPr/>
        </p:nvSpPr>
        <p:spPr>
          <a:xfrm>
            <a:off x="5663696" y="3274624"/>
            <a:ext cx="1083951" cy="276999"/>
          </a:xfrm>
          <a:prstGeom prst="rect">
            <a:avLst/>
          </a:prstGeom>
          <a:noFill/>
        </p:spPr>
        <p:txBody>
          <a:bodyPr wrap="none" rtlCol="0">
            <a:spAutoFit/>
          </a:bodyPr>
          <a:lstStyle/>
          <a:p>
            <a:r>
              <a:rPr lang="en-US" sz="1200" b="1" dirty="0">
                <a:effectLst>
                  <a:outerShdw blurRad="38100" dist="38100" dir="2700000" algn="tl">
                    <a:srgbClr val="000000">
                      <a:alpha val="43137"/>
                    </a:srgbClr>
                  </a:outerShdw>
                </a:effectLst>
              </a:rPr>
              <a:t>Overhauling</a:t>
            </a:r>
          </a:p>
        </p:txBody>
      </p:sp>
      <p:sp>
        <p:nvSpPr>
          <p:cNvPr id="9" name="TextBox 8">
            <a:extLst>
              <a:ext uri="{FF2B5EF4-FFF2-40B4-BE49-F238E27FC236}">
                <a16:creationId xmlns:a16="http://schemas.microsoft.com/office/drawing/2014/main" id="{30AD44B8-6407-B6C0-F5FC-93CA5EC1DDFE}"/>
              </a:ext>
            </a:extLst>
          </p:cNvPr>
          <p:cNvSpPr txBox="1"/>
          <p:nvPr/>
        </p:nvSpPr>
        <p:spPr>
          <a:xfrm>
            <a:off x="7453737" y="3274624"/>
            <a:ext cx="1127232" cy="276999"/>
          </a:xfrm>
          <a:prstGeom prst="rect">
            <a:avLst/>
          </a:prstGeom>
          <a:noFill/>
        </p:spPr>
        <p:txBody>
          <a:bodyPr wrap="none" rtlCol="0">
            <a:spAutoFit/>
          </a:bodyPr>
          <a:lstStyle/>
          <a:p>
            <a:r>
              <a:rPr lang="en-US" sz="1200" b="1" dirty="0">
                <a:effectLst>
                  <a:outerShdw blurRad="38100" dist="38100" dir="2700000" algn="tl">
                    <a:srgbClr val="000000">
                      <a:alpha val="43137"/>
                    </a:srgbClr>
                  </a:outerShdw>
                </a:effectLst>
              </a:rPr>
              <a:t>Combination</a:t>
            </a:r>
          </a:p>
        </p:txBody>
      </p:sp>
    </p:spTree>
    <p:extLst>
      <p:ext uri="{BB962C8B-B14F-4D97-AF65-F5344CB8AC3E}">
        <p14:creationId xmlns:p14="http://schemas.microsoft.com/office/powerpoint/2010/main" val="4021566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1" name="Picture 7" descr="C:\PM65\IMMAGES\012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244" y="1589079"/>
            <a:ext cx="6827741" cy="310039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4" name="Picture 3" descr="dec29gal47">
            <a:hlinkClick r:id="rId4"/>
            <a:extLst>
              <a:ext uri="{FF2B5EF4-FFF2-40B4-BE49-F238E27FC236}">
                <a16:creationId xmlns:a16="http://schemas.microsoft.com/office/drawing/2014/main" id="{1EB1815A-60E6-410A-B6EE-6972C903A5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5895" y="2770362"/>
            <a:ext cx="1868169" cy="18637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01730" name="Slide Number Placeholder 4"/>
          <p:cNvSpPr txBox="1">
            <a:spLocks noGrp="1"/>
          </p:cNvSpPr>
          <p:nvPr/>
        </p:nvSpPr>
        <p:spPr bwMode="auto">
          <a:xfrm>
            <a:off x="8675017" y="4918075"/>
            <a:ext cx="387341"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a:fld id="{F2FCBDAC-1408-4D41-A461-12CC97E50E95}" type="slidenum">
              <a:rPr lang="en-US" altLang="en-US" sz="1050">
                <a:solidFill>
                  <a:prstClr val="black"/>
                </a:solidFill>
              </a:rPr>
              <a:pPr defTabSz="914378"/>
              <a:t>16</a:t>
            </a:fld>
            <a:endParaRPr lang="en-US" altLang="en-US" sz="1050" dirty="0">
              <a:solidFill>
                <a:prstClr val="black"/>
              </a:solidFill>
            </a:endParaRPr>
          </a:p>
        </p:txBody>
      </p:sp>
      <p:sp>
        <p:nvSpPr>
          <p:cNvPr id="6" name="Rectangle 2"/>
          <p:cNvSpPr txBox="1">
            <a:spLocks noChangeArrowheads="1"/>
          </p:cNvSpPr>
          <p:nvPr/>
        </p:nvSpPr>
        <p:spPr>
          <a:xfrm>
            <a:off x="1780932" y="-136125"/>
            <a:ext cx="7363068" cy="749890"/>
          </a:xfrm>
          <a:prstGeom prst="rect">
            <a:avLst/>
          </a:prstGeom>
          <a:noFill/>
          <a:ln/>
        </p:spPr>
        <p:txBody>
          <a:bodyPr lIns="92075" tIns="46038" rIns="92075" bIns="46038" anchor="b">
            <a:noAutofit/>
          </a:bodyPr>
          <a:lstStyle>
            <a:lvl1pPr algn="ctr" defTabSz="914378"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mj-lt"/>
                <a:ea typeface="+mj-ea"/>
                <a:cs typeface="+mj-cs"/>
              </a:defRPr>
            </a:lvl1pPr>
          </a:lstStyle>
          <a:p>
            <a:pPr defTabSz="914355"/>
            <a:r>
              <a:rPr lang="en-US" altLang="en-US" sz="2800" b="1" dirty="0">
                <a:solidFill>
                  <a:prstClr val="white"/>
                </a:solidFill>
                <a:effectLst>
                  <a:outerShdw blurRad="38100" dist="38100" dir="2700000" algn="tl">
                    <a:srgbClr val="FFFFFF"/>
                  </a:outerShdw>
                </a:effectLst>
                <a:latin typeface="Calibri"/>
              </a:rPr>
              <a:t>Critical Process Drives Under Voltage Protection</a:t>
            </a:r>
            <a:endParaRPr lang="en-US" sz="2800" b="1" dirty="0">
              <a:solidFill>
                <a:srgbClr val="FFFFFF"/>
              </a:solidFill>
              <a:latin typeface="Calibri"/>
            </a:endParaRPr>
          </a:p>
        </p:txBody>
      </p:sp>
      <p:sp>
        <p:nvSpPr>
          <p:cNvPr id="2" name="TextBox 1">
            <a:extLst>
              <a:ext uri="{FF2B5EF4-FFF2-40B4-BE49-F238E27FC236}">
                <a16:creationId xmlns:a16="http://schemas.microsoft.com/office/drawing/2014/main" id="{6687173F-A52E-4651-B6D7-5E02237F84BD}"/>
              </a:ext>
            </a:extLst>
          </p:cNvPr>
          <p:cNvSpPr txBox="1"/>
          <p:nvPr/>
        </p:nvSpPr>
        <p:spPr>
          <a:xfrm>
            <a:off x="137668" y="1205654"/>
            <a:ext cx="4039888" cy="1754326"/>
          </a:xfrm>
          <a:prstGeom prst="rect">
            <a:avLst/>
          </a:prstGeom>
          <a:noFill/>
        </p:spPr>
        <p:txBody>
          <a:bodyPr wrap="none" rtlCol="0">
            <a:spAutoFit/>
          </a:bodyPr>
          <a:lstStyle/>
          <a:p>
            <a:pPr defTabSz="914378"/>
            <a:r>
              <a:rPr lang="en-US" b="1" dirty="0">
                <a:solidFill>
                  <a:prstClr val="black"/>
                </a:solidFill>
                <a:effectLst>
                  <a:outerShdw blurRad="38100" dist="38100" dir="2700000" algn="tl">
                    <a:srgbClr val="000000">
                      <a:alpha val="43137"/>
                    </a:srgbClr>
                  </a:outerShdw>
                </a:effectLst>
                <a:latin typeface="Calibri"/>
              </a:rPr>
              <a:t>Utility Power Can Be Lost In An Instant…</a:t>
            </a:r>
          </a:p>
          <a:p>
            <a:pPr marL="257175" indent="-257175" defTabSz="914378">
              <a:buFont typeface="Arial" panose="020B0604020202020204" pitchFamily="34" charset="0"/>
              <a:buChar char="•"/>
            </a:pPr>
            <a:r>
              <a:rPr lang="en-US" b="1" dirty="0">
                <a:solidFill>
                  <a:prstClr val="black"/>
                </a:solidFill>
                <a:effectLst>
                  <a:outerShdw blurRad="38100" dist="38100" dir="2700000" algn="tl">
                    <a:srgbClr val="000000">
                      <a:alpha val="43137"/>
                    </a:srgbClr>
                  </a:outerShdw>
                </a:effectLst>
                <a:latin typeface="Calibri"/>
              </a:rPr>
              <a:t>Fallen Trees</a:t>
            </a:r>
          </a:p>
          <a:p>
            <a:pPr marL="257175" indent="-257175" defTabSz="914378">
              <a:buFont typeface="Arial" panose="020B0604020202020204" pitchFamily="34" charset="0"/>
              <a:buChar char="•"/>
            </a:pPr>
            <a:r>
              <a:rPr lang="en-US" b="1" dirty="0">
                <a:solidFill>
                  <a:prstClr val="black"/>
                </a:solidFill>
                <a:effectLst>
                  <a:outerShdw blurRad="38100" dist="38100" dir="2700000" algn="tl">
                    <a:srgbClr val="000000">
                      <a:alpha val="43137"/>
                    </a:srgbClr>
                  </a:outerShdw>
                </a:effectLst>
                <a:latin typeface="Calibri"/>
              </a:rPr>
              <a:t>Flooding</a:t>
            </a:r>
          </a:p>
          <a:p>
            <a:pPr marL="257175" indent="-257175" defTabSz="914378">
              <a:buFont typeface="Arial" panose="020B0604020202020204" pitchFamily="34" charset="0"/>
              <a:buChar char="•"/>
            </a:pPr>
            <a:r>
              <a:rPr lang="en-US" b="1" dirty="0">
                <a:solidFill>
                  <a:prstClr val="black"/>
                </a:solidFill>
                <a:effectLst>
                  <a:outerShdw blurRad="38100" dist="38100" dir="2700000" algn="tl">
                    <a:srgbClr val="000000">
                      <a:alpha val="43137"/>
                    </a:srgbClr>
                  </a:outerShdw>
                </a:effectLst>
                <a:latin typeface="Calibri"/>
              </a:rPr>
              <a:t>Lightning Strikes</a:t>
            </a:r>
          </a:p>
          <a:p>
            <a:pPr marL="257175" indent="-257175" defTabSz="914378">
              <a:buFont typeface="Arial" panose="020B0604020202020204" pitchFamily="34" charset="0"/>
              <a:buChar char="•"/>
            </a:pPr>
            <a:r>
              <a:rPr lang="en-US" b="1" dirty="0">
                <a:solidFill>
                  <a:prstClr val="black"/>
                </a:solidFill>
                <a:effectLst>
                  <a:outerShdw blurRad="38100" dist="38100" dir="2700000" algn="tl">
                    <a:srgbClr val="000000">
                      <a:alpha val="43137"/>
                    </a:srgbClr>
                  </a:outerShdw>
                </a:effectLst>
                <a:latin typeface="Calibri"/>
              </a:rPr>
              <a:t>Mother Nature</a:t>
            </a:r>
          </a:p>
          <a:p>
            <a:pPr marL="257175" indent="-257175" defTabSz="914378">
              <a:buFont typeface="Arial" panose="020B0604020202020204" pitchFamily="34" charset="0"/>
              <a:buChar char="•"/>
            </a:pPr>
            <a:r>
              <a:rPr lang="en-US" b="1" dirty="0">
                <a:solidFill>
                  <a:prstClr val="black"/>
                </a:solidFill>
                <a:effectLst>
                  <a:outerShdw blurRad="38100" dist="38100" dir="2700000" algn="tl">
                    <a:srgbClr val="000000">
                      <a:alpha val="43137"/>
                    </a:srgbClr>
                  </a:outerShdw>
                </a:effectLst>
                <a:latin typeface="Calibri"/>
              </a:rPr>
              <a:t>Human Nature</a:t>
            </a:r>
          </a:p>
        </p:txBody>
      </p:sp>
      <p:pic>
        <p:nvPicPr>
          <p:cNvPr id="7" name="Picture 6">
            <a:extLst>
              <a:ext uri="{FF2B5EF4-FFF2-40B4-BE49-F238E27FC236}">
                <a16:creationId xmlns:a16="http://schemas.microsoft.com/office/drawing/2014/main" id="{925A8886-E54E-44EB-BCDC-D4EC2806029D}"/>
              </a:ext>
            </a:extLst>
          </p:cNvPr>
          <p:cNvPicPr/>
          <p:nvPr/>
        </p:nvPicPr>
        <p:blipFill>
          <a:blip r:embed="rId6"/>
          <a:stretch>
            <a:fillRect/>
          </a:stretch>
        </p:blipFill>
        <p:spPr>
          <a:xfrm>
            <a:off x="1933775" y="3396955"/>
            <a:ext cx="2088941" cy="152112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8" name="Group 7">
            <a:extLst>
              <a:ext uri="{FF2B5EF4-FFF2-40B4-BE49-F238E27FC236}">
                <a16:creationId xmlns:a16="http://schemas.microsoft.com/office/drawing/2014/main" id="{26D6199E-32B8-40FF-81AB-D0EC67722900}"/>
              </a:ext>
            </a:extLst>
          </p:cNvPr>
          <p:cNvGrpSpPr/>
          <p:nvPr/>
        </p:nvGrpSpPr>
        <p:grpSpPr>
          <a:xfrm>
            <a:off x="7030904" y="1700666"/>
            <a:ext cx="1868169" cy="3044831"/>
            <a:chOff x="0" y="0"/>
            <a:chExt cx="4562602" cy="6835902"/>
          </a:xfrm>
        </p:grpSpPr>
        <p:sp>
          <p:nvSpPr>
            <p:cNvPr id="9" name="Rectangle 8">
              <a:extLst>
                <a:ext uri="{FF2B5EF4-FFF2-40B4-BE49-F238E27FC236}">
                  <a16:creationId xmlns:a16="http://schemas.microsoft.com/office/drawing/2014/main" id="{13A2FBD7-BDC9-415C-AB06-D9570A31B6FB}"/>
                </a:ext>
              </a:extLst>
            </p:cNvPr>
            <p:cNvSpPr/>
            <p:nvPr/>
          </p:nvSpPr>
          <p:spPr>
            <a:xfrm>
              <a:off x="3633216" y="61309"/>
              <a:ext cx="757611" cy="339003"/>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0" tIns="0" rIns="0" bIns="0" rtlCol="0">
              <a:noAutofit/>
            </a:bodyPr>
            <a:lstStyle/>
            <a:p>
              <a:pPr defTabSz="914378">
                <a:lnSpc>
                  <a:spcPct val="107000"/>
                </a:lnSpc>
                <a:spcAft>
                  <a:spcPts val="800"/>
                </a:spcAft>
              </a:pPr>
              <a:r>
                <a:rPr lang="en-US">
                  <a:solidFill>
                    <a:srgbClr val="000099"/>
                  </a:solidFill>
                  <a:latin typeface="Arial" panose="020B0604020202020204" pitchFamily="34" charset="0"/>
                  <a:ea typeface="Arial" panose="020B0604020202020204" pitchFamily="34" charset="0"/>
                  <a:cs typeface="Calibri" panose="020F0502020204030204" pitchFamily="34" charset="0"/>
                </a:rPr>
                <a:t>Slide </a:t>
              </a:r>
              <a:endParaRPr lang="en-US" sz="1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95FEC278-F7E0-42D6-83A6-7520E279946B}"/>
                </a:ext>
              </a:extLst>
            </p:cNvPr>
            <p:cNvSpPr/>
            <p:nvPr/>
          </p:nvSpPr>
          <p:spPr>
            <a:xfrm>
              <a:off x="4204716" y="61309"/>
              <a:ext cx="337326" cy="339003"/>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0" tIns="0" rIns="0" bIns="0" rtlCol="0">
              <a:noAutofit/>
            </a:bodyPr>
            <a:lstStyle/>
            <a:p>
              <a:pPr defTabSz="914378">
                <a:lnSpc>
                  <a:spcPct val="107000"/>
                </a:lnSpc>
                <a:spcAft>
                  <a:spcPts val="800"/>
                </a:spcAft>
              </a:pPr>
              <a:r>
                <a:rPr lang="en-US">
                  <a:solidFill>
                    <a:srgbClr val="000099"/>
                  </a:solidFill>
                  <a:latin typeface="Arial" panose="020B0604020202020204" pitchFamily="34" charset="0"/>
                  <a:ea typeface="Arial" panose="020B0604020202020204" pitchFamily="34" charset="0"/>
                  <a:cs typeface="Calibri" panose="020F0502020204030204" pitchFamily="34" charset="0"/>
                </a:rPr>
                <a:t>34</a:t>
              </a:r>
              <a:endParaRPr lang="en-US" sz="1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3063522F-51CB-4AE9-9C57-41AF9EC7C792}"/>
                </a:ext>
              </a:extLst>
            </p:cNvPr>
            <p:cNvSpPr/>
            <p:nvPr/>
          </p:nvSpPr>
          <p:spPr>
            <a:xfrm>
              <a:off x="4457700" y="61309"/>
              <a:ext cx="84472" cy="339003"/>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lIns="0" tIns="0" rIns="0" bIns="0" rtlCol="0">
              <a:noAutofit/>
            </a:bodyPr>
            <a:lstStyle/>
            <a:p>
              <a:pPr defTabSz="914378">
                <a:lnSpc>
                  <a:spcPct val="107000"/>
                </a:lnSpc>
                <a:spcAft>
                  <a:spcPts val="800"/>
                </a:spcAft>
              </a:pPr>
              <a:r>
                <a:rPr lang="en-US">
                  <a:solidFill>
                    <a:srgbClr val="000099"/>
                  </a:solidFill>
                  <a:latin typeface="Arial" panose="020B0604020202020204" pitchFamily="34" charset="0"/>
                  <a:ea typeface="Arial" panose="020B0604020202020204" pitchFamily="34" charset="0"/>
                  <a:cs typeface="Calibri" panose="020F0502020204030204" pitchFamily="34" charset="0"/>
                </a:rPr>
                <a:t> </a:t>
              </a:r>
              <a:endParaRPr lang="en-US" sz="1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04EB8EE1-043D-4025-AD7C-B5D928F50E6C}"/>
                </a:ext>
              </a:extLst>
            </p:cNvPr>
            <p:cNvPicPr/>
            <p:nvPr/>
          </p:nvPicPr>
          <p:blipFill>
            <a:blip r:embed="rId7"/>
            <a:stretch>
              <a:fillRect/>
            </a:stretch>
          </p:blipFill>
          <p:spPr>
            <a:xfrm>
              <a:off x="0" y="0"/>
              <a:ext cx="4562602" cy="6835902"/>
            </a:xfrm>
            <a:prstGeom prst="rect">
              <a:avLst/>
            </a:prstGeom>
          </p:spPr>
          <p:style>
            <a:lnRef idx="2">
              <a:schemeClr val="dk1">
                <a:shade val="50000"/>
              </a:schemeClr>
            </a:lnRef>
            <a:fillRef idx="1">
              <a:schemeClr val="dk1"/>
            </a:fillRef>
            <a:effectRef idx="0">
              <a:schemeClr val="dk1"/>
            </a:effectRef>
            <a:fontRef idx="minor">
              <a:schemeClr val="lt1"/>
            </a:fontRef>
          </p:style>
        </p:pic>
      </p:grpSp>
      <p:pic>
        <p:nvPicPr>
          <p:cNvPr id="13" name="Picture 3" descr="The Lincoln Electric System uses a squirrel guard from a company called Central Maloney. The picture shows an older version of squirrel guard on a transformer bushing. ">
            <a:extLst>
              <a:ext uri="{FF2B5EF4-FFF2-40B4-BE49-F238E27FC236}">
                <a16:creationId xmlns:a16="http://schemas.microsoft.com/office/drawing/2014/main" id="{34A3CA5D-5C18-4521-9280-1B0797BE2945}"/>
              </a:ext>
            </a:extLst>
          </p:cNvPr>
          <p:cNvPicPr>
            <a:picLocks noChangeAspect="1" noChangeArrowheads="1"/>
          </p:cNvPicPr>
          <p:nvPr/>
        </p:nvPicPr>
        <p:blipFill>
          <a:blip r:embed="rId8" cstate="print"/>
          <a:stretch>
            <a:fillRect/>
          </a:stretch>
        </p:blipFill>
        <p:spPr bwMode="auto">
          <a:xfrm>
            <a:off x="5198204" y="3284845"/>
            <a:ext cx="1937397" cy="15245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5" name="Rectangle 2">
            <a:extLst>
              <a:ext uri="{FF2B5EF4-FFF2-40B4-BE49-F238E27FC236}">
                <a16:creationId xmlns:a16="http://schemas.microsoft.com/office/drawing/2014/main" id="{DAEBBF39-60F2-4F28-9171-0F4D58E6F701}"/>
              </a:ext>
            </a:extLst>
          </p:cNvPr>
          <p:cNvSpPr txBox="1">
            <a:spLocks noChangeArrowheads="1"/>
          </p:cNvSpPr>
          <p:nvPr/>
        </p:nvSpPr>
        <p:spPr>
          <a:xfrm>
            <a:off x="76200" y="908940"/>
            <a:ext cx="1996139" cy="236998"/>
          </a:xfrm>
          <a:prstGeom prst="rect">
            <a:avLst/>
          </a:prstGeom>
          <a:solidFill>
            <a:srgbClr val="C00000"/>
          </a:solidFill>
          <a:ln>
            <a:solidFill>
              <a:schemeClr val="bg1"/>
            </a:solidFill>
          </a:ln>
        </p:spPr>
        <p:style>
          <a:lnRef idx="3">
            <a:schemeClr val="lt1"/>
          </a:lnRef>
          <a:fillRef idx="1">
            <a:schemeClr val="accent2"/>
          </a:fillRef>
          <a:effectRef idx="1">
            <a:schemeClr val="accent2"/>
          </a:effectRef>
          <a:fontRef idx="minor">
            <a:schemeClr val="lt1"/>
          </a:fontRef>
        </p:style>
        <p:txBody>
          <a:bodyPr vert="horz" lIns="69056" tIns="34529" rIns="69056" bIns="34529" rtlCol="0" anchor="b">
            <a:noAutofit/>
          </a:bodyPr>
          <a:lstStyle>
            <a:lvl1pPr algn="ctr" defTabSz="1219170" rtl="0" eaLnBrk="1" latinLnBrk="0" hangingPunct="1">
              <a:spcBef>
                <a:spcPct val="0"/>
              </a:spcBef>
              <a:buNone/>
              <a:defRPr sz="4800" kern="1200">
                <a:solidFill>
                  <a:schemeClr val="lt1"/>
                </a:solidFill>
                <a:effectLst>
                  <a:outerShdw blurRad="38100" dist="38100" dir="2700000" algn="tl">
                    <a:srgbClr val="000000">
                      <a:alpha val="43137"/>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en-US" sz="1200" b="1" dirty="0">
                <a:solidFill>
                  <a:schemeClr val="bg1"/>
                </a:solidFill>
              </a:rPr>
              <a:t>AC Line Loss (Utility Power)</a:t>
            </a:r>
          </a:p>
        </p:txBody>
      </p:sp>
      <p:pic>
        <p:nvPicPr>
          <p:cNvPr id="16" name="Picture 15">
            <a:extLst>
              <a:ext uri="{FF2B5EF4-FFF2-40B4-BE49-F238E27FC236}">
                <a16:creationId xmlns:a16="http://schemas.microsoft.com/office/drawing/2014/main" id="{D45F7BA3-A500-4E13-8326-F92E46251AC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4928" y="3164888"/>
            <a:ext cx="2088940" cy="131968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a:extLst>
              <a:ext uri="{FF2B5EF4-FFF2-40B4-BE49-F238E27FC236}">
                <a16:creationId xmlns:a16="http://schemas.microsoft.com/office/drawing/2014/main" id="{0CE2D71D-AA64-40ED-817C-4AB8831D2AB9}"/>
              </a:ext>
            </a:extLst>
          </p:cNvPr>
          <p:cNvSpPr txBox="1"/>
          <p:nvPr/>
        </p:nvSpPr>
        <p:spPr>
          <a:xfrm>
            <a:off x="769331" y="4207569"/>
            <a:ext cx="1364476" cy="369332"/>
          </a:xfrm>
          <a:prstGeom prst="rect">
            <a:avLst/>
          </a:prstGeom>
          <a:noFill/>
          <a:effectLst>
            <a:glow rad="228600">
              <a:schemeClr val="accent6">
                <a:satMod val="175000"/>
                <a:alpha val="40000"/>
              </a:schemeClr>
            </a:glow>
          </a:effectLst>
        </p:spPr>
        <p:txBody>
          <a:bodyPr wrap="none" rtlCol="0">
            <a:spAutoFit/>
          </a:bodyPr>
          <a:lstStyle/>
          <a:p>
            <a:r>
              <a:rPr lang="en-US" b="1" dirty="0">
                <a:ln>
                  <a:solidFill>
                    <a:schemeClr val="bg1"/>
                  </a:solidFill>
                </a:ln>
                <a:solidFill>
                  <a:schemeClr val="tx1">
                    <a:alpha val="99000"/>
                  </a:schemeClr>
                </a:solidFill>
                <a:effectLst>
                  <a:outerShdw blurRad="38100" dist="38100" dir="2700000" algn="tl">
                    <a:srgbClr val="000000">
                      <a:alpha val="43137"/>
                    </a:srgbClr>
                  </a:outerShdw>
                </a:effectLst>
              </a:rPr>
              <a:t>Brown Out</a:t>
            </a:r>
          </a:p>
        </p:txBody>
      </p:sp>
      <p:pic>
        <p:nvPicPr>
          <p:cNvPr id="18" name="Picture 17">
            <a:extLst>
              <a:ext uri="{FF2B5EF4-FFF2-40B4-BE49-F238E27FC236}">
                <a16:creationId xmlns:a16="http://schemas.microsoft.com/office/drawing/2014/main" id="{2F9E794F-C0F1-4D29-84EE-D145D9C4926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7691"/>
          <a:stretch/>
        </p:blipFill>
        <p:spPr>
          <a:xfrm>
            <a:off x="7412878" y="3874468"/>
            <a:ext cx="1568915" cy="98758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567201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1831A-FC98-40E0-AE1D-4A929C66533D}"/>
              </a:ext>
            </a:extLst>
          </p:cNvPr>
          <p:cNvSpPr>
            <a:spLocks noGrp="1"/>
          </p:cNvSpPr>
          <p:nvPr>
            <p:ph type="title"/>
          </p:nvPr>
        </p:nvSpPr>
        <p:spPr>
          <a:xfrm>
            <a:off x="2636901" y="54051"/>
            <a:ext cx="5676391" cy="553998"/>
          </a:xfrm>
        </p:spPr>
        <p:txBody>
          <a:bodyPr/>
          <a:lstStyle/>
          <a:p>
            <a:r>
              <a:rPr lang="en-US" b="1" dirty="0"/>
              <a:t>Critical Process Protection</a:t>
            </a:r>
          </a:p>
        </p:txBody>
      </p:sp>
      <p:sp>
        <p:nvSpPr>
          <p:cNvPr id="4" name="Slide Number Placeholder 3">
            <a:extLst>
              <a:ext uri="{FF2B5EF4-FFF2-40B4-BE49-F238E27FC236}">
                <a16:creationId xmlns:a16="http://schemas.microsoft.com/office/drawing/2014/main" id="{3ED77985-C86C-4CA7-B786-ED0889C723A2}"/>
              </a:ext>
            </a:extLst>
          </p:cNvPr>
          <p:cNvSpPr>
            <a:spLocks noGrp="1"/>
          </p:cNvSpPr>
          <p:nvPr>
            <p:ph type="sldNum" sz="quarter" idx="12"/>
          </p:nvPr>
        </p:nvSpPr>
        <p:spPr>
          <a:xfrm>
            <a:off x="8737600" y="635635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CF9265-753A-4102-AD2A-ECBD63CB3D46}" type="slidenum">
              <a:rPr lang="en-US" smtClean="0">
                <a:solidFill>
                  <a:prstClr val="black">
                    <a:tint val="75000"/>
                  </a:prstClr>
                </a:solidFill>
              </a:rPr>
              <a:pPr/>
              <a:t>17</a:t>
            </a:fld>
            <a:endParaRPr lang="en-US" dirty="0">
              <a:solidFill>
                <a:prstClr val="black">
                  <a:tint val="75000"/>
                </a:prstClr>
              </a:solidFill>
            </a:endParaRPr>
          </a:p>
        </p:txBody>
      </p:sp>
      <p:pic>
        <p:nvPicPr>
          <p:cNvPr id="5" name="Picture 2">
            <a:extLst>
              <a:ext uri="{FF2B5EF4-FFF2-40B4-BE49-F238E27FC236}">
                <a16:creationId xmlns:a16="http://schemas.microsoft.com/office/drawing/2014/main" id="{EAB23B1C-AF6A-4E60-8108-66558417B6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702" y="1162672"/>
            <a:ext cx="7183598" cy="37778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Box 5">
            <a:extLst>
              <a:ext uri="{FF2B5EF4-FFF2-40B4-BE49-F238E27FC236}">
                <a16:creationId xmlns:a16="http://schemas.microsoft.com/office/drawing/2014/main" id="{85B5EE7B-D29E-4901-B019-F5E388C0BEB3}"/>
              </a:ext>
            </a:extLst>
          </p:cNvPr>
          <p:cNvSpPr txBox="1"/>
          <p:nvPr/>
        </p:nvSpPr>
        <p:spPr>
          <a:xfrm>
            <a:off x="938896" y="3705903"/>
            <a:ext cx="2797337" cy="646331"/>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Plant Backup Systems &amp; Redundancy</a:t>
            </a:r>
          </a:p>
        </p:txBody>
      </p:sp>
      <p:sp>
        <p:nvSpPr>
          <p:cNvPr id="7" name="Rectangle 6">
            <a:extLst>
              <a:ext uri="{FF2B5EF4-FFF2-40B4-BE49-F238E27FC236}">
                <a16:creationId xmlns:a16="http://schemas.microsoft.com/office/drawing/2014/main" id="{5C041E8C-0D1A-4406-862E-2C9D71BABB2B}"/>
              </a:ext>
            </a:extLst>
          </p:cNvPr>
          <p:cNvSpPr/>
          <p:nvPr/>
        </p:nvSpPr>
        <p:spPr>
          <a:xfrm>
            <a:off x="931701" y="4224939"/>
            <a:ext cx="5840575" cy="738664"/>
          </a:xfrm>
          <a:prstGeom prst="rect">
            <a:avLst/>
          </a:prstGeom>
        </p:spPr>
        <p:txBody>
          <a:bodyPr wrap="square">
            <a:spAutoFit/>
          </a:bodyPr>
          <a:lstStyle/>
          <a:p>
            <a:r>
              <a:rPr lang="en-US" sz="1050" b="1" dirty="0">
                <a:solidFill>
                  <a:srgbClr val="FF0000"/>
                </a:solidFill>
                <a:effectLst>
                  <a:outerShdw blurRad="38100" dist="38100" dir="2700000" algn="tl">
                    <a:srgbClr val="000000">
                      <a:alpha val="43137"/>
                    </a:srgbClr>
                  </a:outerShdw>
                </a:effectLst>
                <a:latin typeface="Calibri" panose="020F0502020204030204" pitchFamily="34" charset="0"/>
              </a:rPr>
              <a:t>Solution selection is usually dependent on the critical nature of an application. In critical applications, several levels of plant process and drive/motor protection are required. “Redundancy Levels”. </a:t>
            </a:r>
          </a:p>
          <a:p>
            <a:r>
              <a:rPr lang="en-US" sz="1050" b="1" dirty="0">
                <a:solidFill>
                  <a:srgbClr val="FF0000"/>
                </a:solidFill>
                <a:effectLst>
                  <a:outerShdw blurRad="38100" dist="38100" dir="2700000" algn="tl">
                    <a:srgbClr val="000000">
                      <a:alpha val="43137"/>
                    </a:srgbClr>
                  </a:outerShdw>
                </a:effectLst>
                <a:latin typeface="Calibri" panose="020F0502020204030204" pitchFamily="34" charset="0"/>
              </a:rPr>
              <a:t>This is common in applications such as Semiconductor and Data Center HVAC VFD Systems where no change in speed or torque of the associated motor can occur. </a:t>
            </a:r>
          </a:p>
        </p:txBody>
      </p:sp>
      <p:sp>
        <p:nvSpPr>
          <p:cNvPr id="8" name="TextBox 7">
            <a:extLst>
              <a:ext uri="{FF2B5EF4-FFF2-40B4-BE49-F238E27FC236}">
                <a16:creationId xmlns:a16="http://schemas.microsoft.com/office/drawing/2014/main" id="{5B3F23EB-4360-4248-9693-8797CEEF0D4F}"/>
              </a:ext>
            </a:extLst>
          </p:cNvPr>
          <p:cNvSpPr txBox="1"/>
          <p:nvPr/>
        </p:nvSpPr>
        <p:spPr>
          <a:xfrm>
            <a:off x="4191000" y="2232140"/>
            <a:ext cx="1433587" cy="461665"/>
          </a:xfrm>
          <a:prstGeom prst="rect">
            <a:avLst/>
          </a:prstGeom>
          <a:noFill/>
        </p:spPr>
        <p:txBody>
          <a:bodyPr wrap="square" rtlCol="0">
            <a:spAutoFit/>
          </a:bodyPr>
          <a:lstStyle/>
          <a:p>
            <a:r>
              <a:rPr lang="en-US" sz="1200" b="1" dirty="0">
                <a:effectLst>
                  <a:outerShdw blurRad="38100" dist="38100" dir="2700000" algn="tl">
                    <a:srgbClr val="000000">
                      <a:alpha val="43137"/>
                    </a:srgbClr>
                  </a:outerShdw>
                </a:effectLst>
              </a:rPr>
              <a:t>Power Distribution UPS</a:t>
            </a:r>
          </a:p>
        </p:txBody>
      </p:sp>
      <p:sp>
        <p:nvSpPr>
          <p:cNvPr id="9" name="TextBox 8">
            <a:extLst>
              <a:ext uri="{FF2B5EF4-FFF2-40B4-BE49-F238E27FC236}">
                <a16:creationId xmlns:a16="http://schemas.microsoft.com/office/drawing/2014/main" id="{16D7AFF1-E918-4D69-97FA-E8B1F866CFDC}"/>
              </a:ext>
            </a:extLst>
          </p:cNvPr>
          <p:cNvSpPr txBox="1"/>
          <p:nvPr/>
        </p:nvSpPr>
        <p:spPr>
          <a:xfrm>
            <a:off x="4234675" y="3597525"/>
            <a:ext cx="1115994" cy="461665"/>
          </a:xfrm>
          <a:prstGeom prst="rect">
            <a:avLst/>
          </a:prstGeom>
          <a:noFill/>
        </p:spPr>
        <p:txBody>
          <a:bodyPr wrap="square" rtlCol="0">
            <a:spAutoFit/>
          </a:bodyPr>
          <a:lstStyle/>
          <a:p>
            <a:r>
              <a:rPr lang="en-US" sz="1200" b="1" dirty="0">
                <a:effectLst>
                  <a:outerShdw blurRad="38100" dist="38100" dir="2700000" algn="tl">
                    <a:srgbClr val="000000">
                      <a:alpha val="43137"/>
                    </a:srgbClr>
                  </a:outerShdw>
                </a:effectLst>
              </a:rPr>
              <a:t>Plant Gen Set</a:t>
            </a:r>
          </a:p>
        </p:txBody>
      </p:sp>
      <p:sp>
        <p:nvSpPr>
          <p:cNvPr id="10" name="TextBox 9">
            <a:extLst>
              <a:ext uri="{FF2B5EF4-FFF2-40B4-BE49-F238E27FC236}">
                <a16:creationId xmlns:a16="http://schemas.microsoft.com/office/drawing/2014/main" id="{B5577771-293D-4A49-B8B8-238C2D21A1AD}"/>
              </a:ext>
            </a:extLst>
          </p:cNvPr>
          <p:cNvSpPr txBox="1"/>
          <p:nvPr/>
        </p:nvSpPr>
        <p:spPr>
          <a:xfrm>
            <a:off x="5776154" y="3874843"/>
            <a:ext cx="1245343" cy="461665"/>
          </a:xfrm>
          <a:prstGeom prst="rect">
            <a:avLst/>
          </a:prstGeom>
          <a:noFill/>
        </p:spPr>
        <p:txBody>
          <a:bodyPr wrap="square" rtlCol="0">
            <a:spAutoFit/>
          </a:bodyPr>
          <a:lstStyle/>
          <a:p>
            <a:r>
              <a:rPr lang="en-US" sz="1200" b="1" dirty="0">
                <a:effectLst>
                  <a:outerShdw blurRad="38100" dist="38100" dir="2700000" algn="tl">
                    <a:srgbClr val="000000">
                      <a:alpha val="43137"/>
                    </a:srgbClr>
                  </a:outerShdw>
                </a:effectLst>
              </a:rPr>
              <a:t>Process Level VFD Backup</a:t>
            </a:r>
          </a:p>
        </p:txBody>
      </p:sp>
      <p:sp>
        <p:nvSpPr>
          <p:cNvPr id="11" name="Title 1">
            <a:extLst>
              <a:ext uri="{FF2B5EF4-FFF2-40B4-BE49-F238E27FC236}">
                <a16:creationId xmlns:a16="http://schemas.microsoft.com/office/drawing/2014/main" id="{166EDBC4-7D7A-42FC-AD43-FEE9DAFD3B95}"/>
              </a:ext>
            </a:extLst>
          </p:cNvPr>
          <p:cNvSpPr txBox="1">
            <a:spLocks/>
          </p:cNvSpPr>
          <p:nvPr/>
        </p:nvSpPr>
        <p:spPr>
          <a:xfrm>
            <a:off x="24627" y="689578"/>
            <a:ext cx="2210614" cy="371761"/>
          </a:xfrm>
          <a:prstGeom prst="rect">
            <a:avLst/>
          </a:prstGeom>
        </p:spPr>
        <p:style>
          <a:lnRef idx="3">
            <a:schemeClr val="lt1"/>
          </a:lnRef>
          <a:fillRef idx="1">
            <a:schemeClr val="accent2"/>
          </a:fillRef>
          <a:effectRef idx="1">
            <a:schemeClr val="accent2"/>
          </a:effectRef>
          <a:fontRef idx="minor">
            <a:schemeClr val="lt1"/>
          </a:fontRef>
        </p:style>
        <p:txBody>
          <a:bodyPr>
            <a:normAutofit/>
          </a:bodyPr>
          <a:lstStyle>
            <a:lvl1pPr algn="ctr" defTabSz="1219170" rtl="0" eaLnBrk="1" latinLnBrk="0" hangingPunct="1">
              <a:spcBef>
                <a:spcPct val="0"/>
              </a:spcBef>
              <a:buNone/>
              <a:defRPr sz="4800" kern="1200">
                <a:solidFill>
                  <a:schemeClr val="lt1"/>
                </a:solidFill>
                <a:effectLst>
                  <a:outerShdw blurRad="38100" dist="38100" dir="2700000" algn="tl">
                    <a:srgbClr val="000000">
                      <a:alpha val="43137"/>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1800" b="1" dirty="0">
                <a:solidFill>
                  <a:srgbClr val="FFFFFF"/>
                </a:solidFill>
                <a:cs typeface="Arial" charset="0"/>
              </a:rPr>
              <a:t>Plant Redundancy </a:t>
            </a:r>
          </a:p>
        </p:txBody>
      </p:sp>
    </p:spTree>
    <p:extLst>
      <p:ext uri="{BB962C8B-B14F-4D97-AF65-F5344CB8AC3E}">
        <p14:creationId xmlns:p14="http://schemas.microsoft.com/office/powerpoint/2010/main" val="3900989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806094981"/>
              </p:ext>
            </p:extLst>
          </p:nvPr>
        </p:nvGraphicFramePr>
        <p:xfrm>
          <a:off x="304800" y="688975"/>
          <a:ext cx="8229600" cy="4324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9" descr="Textile_spinning frame">
            <a:extLst>
              <a:ext uri="{FF2B5EF4-FFF2-40B4-BE49-F238E27FC236}">
                <a16:creationId xmlns:a16="http://schemas.microsoft.com/office/drawing/2014/main" id="{A04525AC-09FA-464A-9968-78C6B28509DF}"/>
              </a:ext>
            </a:extLst>
          </p:cNvPr>
          <p:cNvPicPr>
            <a:picLocks noChangeAspect="1" noChangeArrowheads="1"/>
          </p:cNvPicPr>
          <p:nvPr/>
        </p:nvPicPr>
        <p:blipFill>
          <a:blip r:embed="rId8"/>
          <a:srcRect/>
          <a:stretch>
            <a:fillRect/>
          </a:stretch>
        </p:blipFill>
        <p:spPr bwMode="auto">
          <a:xfrm>
            <a:off x="7848601" y="750456"/>
            <a:ext cx="1016091" cy="1235919"/>
          </a:xfrm>
          <a:prstGeom prst="rect">
            <a:avLst/>
          </a:prstGeom>
          <a:ln>
            <a:noFill/>
          </a:ln>
          <a:effectLst>
            <a:outerShdw blurRad="190500" algn="tl" rotWithShape="0">
              <a:srgbClr val="000000">
                <a:alpha val="70000"/>
              </a:srgbClr>
            </a:outerShdw>
          </a:effectLst>
        </p:spPr>
      </p:pic>
      <p:sp>
        <p:nvSpPr>
          <p:cNvPr id="12" name="TextBox 51"/>
          <p:cNvSpPr txBox="1">
            <a:spLocks noChangeArrowheads="1"/>
          </p:cNvSpPr>
          <p:nvPr/>
        </p:nvSpPr>
        <p:spPr bwMode="auto">
          <a:xfrm>
            <a:off x="76200" y="898525"/>
            <a:ext cx="1447800" cy="230832"/>
          </a:xfrm>
          <a:prstGeom prst="rect">
            <a:avLst/>
          </a:prstGeom>
          <a:solidFill>
            <a:srgbClr val="C00000"/>
          </a:solidFill>
          <a:ln/>
        </p:spPr>
        <p:style>
          <a:lnRef idx="3">
            <a:schemeClr val="lt1"/>
          </a:lnRef>
          <a:fillRef idx="1">
            <a:schemeClr val="accent2"/>
          </a:fillRef>
          <a:effectRef idx="1">
            <a:schemeClr val="accent2"/>
          </a:effectRef>
          <a:fontRef idx="minor">
            <a:schemeClr val="lt1"/>
          </a:fontRef>
        </p:style>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378" rtl="0">
              <a:defRPr/>
            </a:pPr>
            <a:r>
              <a:rPr lang="en-US" altLang="en-US" sz="900" b="1" kern="1200" dirty="0">
                <a:solidFill>
                  <a:prstClr val="white"/>
                </a:solidFill>
                <a:effectLst>
                  <a:outerShdw blurRad="38100" dist="38100" dir="2700000" algn="tl">
                    <a:srgbClr val="000000">
                      <a:alpha val="43137"/>
                    </a:srgbClr>
                  </a:outerShdw>
                </a:effectLst>
              </a:rPr>
              <a:t>What is a Critical Process?</a:t>
            </a:r>
          </a:p>
        </p:txBody>
      </p:sp>
      <p:sp>
        <p:nvSpPr>
          <p:cNvPr id="13" name="Title 1"/>
          <p:cNvSpPr txBox="1">
            <a:spLocks/>
          </p:cNvSpPr>
          <p:nvPr/>
        </p:nvSpPr>
        <p:spPr>
          <a:xfrm>
            <a:off x="2286000" y="31338"/>
            <a:ext cx="6248400" cy="685800"/>
          </a:xfrm>
          <a:prstGeom prst="rect">
            <a:avLst/>
          </a:prstGeom>
        </p:spPr>
        <p:txBody>
          <a:bodyPr>
            <a:normAutofit/>
          </a:bodyPr>
          <a:lstStyle>
            <a:lvl1pPr algn="ctr" defTabSz="914378"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mj-lt"/>
                <a:ea typeface="+mj-ea"/>
                <a:cs typeface="+mj-cs"/>
              </a:defRPr>
            </a:lvl1pPr>
          </a:lstStyle>
          <a:p>
            <a:pPr defTabSz="914355">
              <a:defRPr/>
            </a:pPr>
            <a:r>
              <a:rPr lang="en-US" b="1" dirty="0">
                <a:solidFill>
                  <a:prstClr val="white"/>
                </a:solidFill>
                <a:latin typeface="Calibri"/>
              </a:rPr>
              <a:t>Critical Process Protection</a:t>
            </a:r>
          </a:p>
        </p:txBody>
      </p:sp>
      <p:pic>
        <p:nvPicPr>
          <p:cNvPr id="11" name="Picture 10">
            <a:extLst>
              <a:ext uri="{FF2B5EF4-FFF2-40B4-BE49-F238E27FC236}">
                <a16:creationId xmlns:a16="http://schemas.microsoft.com/office/drawing/2014/main" id="{C8B0C633-9DC5-4F17-8198-F4F2198A3561}"/>
              </a:ext>
            </a:extLst>
          </p:cNvPr>
          <p:cNvPicPr>
            <a:picLocks noChangeAspect="1" noChangeArrowheads="1"/>
          </p:cNvPicPr>
          <p:nvPr/>
        </p:nvPicPr>
        <p:blipFill>
          <a:blip r:embed="rId9"/>
          <a:srcRect/>
          <a:stretch>
            <a:fillRect/>
          </a:stretch>
        </p:blipFill>
        <p:spPr bwMode="auto">
          <a:xfrm>
            <a:off x="7828708" y="1811645"/>
            <a:ext cx="1163015" cy="8970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 descr="fab02">
            <a:extLst>
              <a:ext uri="{FF2B5EF4-FFF2-40B4-BE49-F238E27FC236}">
                <a16:creationId xmlns:a16="http://schemas.microsoft.com/office/drawing/2014/main" id="{A94EAEA4-219F-4D5E-902F-1EF5B2AE6476}"/>
              </a:ext>
            </a:extLst>
          </p:cNvPr>
          <p:cNvPicPr preferRelativeResize="0">
            <a:picLocks noChangeArrowheads="1"/>
          </p:cNvPicPr>
          <p:nvPr/>
        </p:nvPicPr>
        <p:blipFill>
          <a:blip r:embed="rId10"/>
          <a:srcRect/>
          <a:stretch>
            <a:fillRect/>
          </a:stretch>
        </p:blipFill>
        <p:spPr bwMode="auto">
          <a:xfrm>
            <a:off x="7127997" y="2445071"/>
            <a:ext cx="1441207" cy="1167965"/>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3E7811A4-C67A-4C21-8BD0-F062FD448BFB}"/>
              </a:ext>
            </a:extLst>
          </p:cNvPr>
          <p:cNvPicPr/>
          <p:nvPr/>
        </p:nvPicPr>
        <p:blipFill>
          <a:blip r:embed="rId11"/>
          <a:stretch>
            <a:fillRect/>
          </a:stretch>
        </p:blipFill>
        <p:spPr>
          <a:xfrm>
            <a:off x="7127996" y="3739217"/>
            <a:ext cx="1293671" cy="114467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6" name="Picture 63" descr="C:\Documents and Settings\Vince\Local Settings\Temporary Internet Files\Content.IE5\2XCDIHAD\MPj04026910000[1].jpg">
            <a:extLst>
              <a:ext uri="{FF2B5EF4-FFF2-40B4-BE49-F238E27FC236}">
                <a16:creationId xmlns:a16="http://schemas.microsoft.com/office/drawing/2014/main" id="{2BCD5497-8DA0-4D4E-BA29-9B853C19DD62}"/>
              </a:ext>
            </a:extLst>
          </p:cNvPr>
          <p:cNvPicPr>
            <a:picLocks noChangeAspect="1" noChangeArrowheads="1"/>
          </p:cNvPicPr>
          <p:nvPr/>
        </p:nvPicPr>
        <p:blipFill>
          <a:blip r:embed="rId12"/>
          <a:srcRect/>
          <a:stretch>
            <a:fillRect/>
          </a:stretch>
        </p:blipFill>
        <p:spPr bwMode="auto">
          <a:xfrm>
            <a:off x="8146685" y="3356370"/>
            <a:ext cx="845038" cy="11435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99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txBox="1">
            <a:spLocks noGrp="1"/>
          </p:cNvSpPr>
          <p:nvPr/>
        </p:nvSpPr>
        <p:spPr bwMode="auto">
          <a:xfrm>
            <a:off x="8721328" y="4737100"/>
            <a:ext cx="270272"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defTabSz="914378"/>
            <a:fld id="{1AFD74DE-27F7-420F-8095-FEF7D4CD71CB}" type="slidenum">
              <a:rPr lang="en-US" altLang="en-US" sz="1200">
                <a:solidFill>
                  <a:srgbClr val="898989"/>
                </a:solidFill>
              </a:rPr>
              <a:pPr algn="r" defTabSz="914378"/>
              <a:t>19</a:t>
            </a:fld>
            <a:endParaRPr lang="en-US" altLang="en-US" sz="1200">
              <a:solidFill>
                <a:srgbClr val="898989"/>
              </a:solidFill>
            </a:endParaRPr>
          </a:p>
        </p:txBody>
      </p:sp>
      <p:pic>
        <p:nvPicPr>
          <p:cNvPr id="41987" name="Picture 4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584009">
            <a:off x="1569827" y="1603746"/>
            <a:ext cx="390621" cy="81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8" descr="P:\Images\modified\3460\3460UR\S3460UR-H100-0.5-D51-T(A)_20090423_0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3721" y="3840670"/>
            <a:ext cx="847671" cy="107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2633" y="4053591"/>
            <a:ext cx="2829086" cy="40011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914378">
              <a:defRPr/>
            </a:pPr>
            <a:r>
              <a:rPr lang="en-US" sz="1000" b="1" dirty="0">
                <a:solidFill>
                  <a:prstClr val="white"/>
                </a:solidFill>
                <a:effectLst>
                  <a:outerShdw blurRad="38100" dist="38100" dir="2700000" algn="tl">
                    <a:srgbClr val="000000">
                      <a:alpha val="43137"/>
                    </a:srgbClr>
                  </a:outerShdw>
                </a:effectLst>
                <a:latin typeface="Calibri"/>
              </a:rPr>
              <a:t>M3534R + Ucaps – 0.5-3 Seconds AC Line Loss </a:t>
            </a:r>
          </a:p>
          <a:p>
            <a:pPr algn="ctr" defTabSz="914378">
              <a:defRPr/>
            </a:pPr>
            <a:r>
              <a:rPr lang="en-US" sz="1000" b="1" dirty="0">
                <a:solidFill>
                  <a:prstClr val="white"/>
                </a:solidFill>
                <a:effectLst>
                  <a:outerShdw blurRad="38100" dist="38100" dir="2700000" algn="tl">
                    <a:srgbClr val="000000">
                      <a:alpha val="43137"/>
                    </a:srgbClr>
                  </a:outerShdw>
                </a:effectLst>
                <a:latin typeface="Calibri"/>
              </a:rPr>
              <a:t>M3460R + Ucaps – 0.5-3 Seconds AC Line Loss</a:t>
            </a:r>
          </a:p>
        </p:txBody>
      </p:sp>
      <p:sp>
        <p:nvSpPr>
          <p:cNvPr id="47" name="TextBox 46"/>
          <p:cNvSpPr txBox="1"/>
          <p:nvPr/>
        </p:nvSpPr>
        <p:spPr>
          <a:xfrm>
            <a:off x="6653425" y="3280559"/>
            <a:ext cx="1070619" cy="7078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914378">
              <a:defRPr/>
            </a:pPr>
            <a:r>
              <a:rPr lang="en-US" sz="1000" b="1" dirty="0">
                <a:solidFill>
                  <a:prstClr val="white"/>
                </a:solidFill>
                <a:effectLst>
                  <a:outerShdw blurRad="38100" dist="38100" dir="2700000" algn="tl">
                    <a:srgbClr val="000000">
                      <a:alpha val="43137"/>
                    </a:srgbClr>
                  </a:outerShdw>
                </a:effectLst>
                <a:latin typeface="Calibri"/>
              </a:rPr>
              <a:t>M3800 Regen Bidirectional Capacitor Controller</a:t>
            </a:r>
          </a:p>
        </p:txBody>
      </p:sp>
      <p:sp>
        <p:nvSpPr>
          <p:cNvPr id="48" name="TextBox 47"/>
          <p:cNvSpPr txBox="1"/>
          <p:nvPr/>
        </p:nvSpPr>
        <p:spPr>
          <a:xfrm>
            <a:off x="7825148" y="3449541"/>
            <a:ext cx="1196742" cy="55399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914378">
              <a:defRPr/>
            </a:pPr>
            <a:r>
              <a:rPr lang="en-US" sz="1000" b="1" dirty="0">
                <a:solidFill>
                  <a:prstClr val="white"/>
                </a:solidFill>
                <a:effectLst>
                  <a:outerShdw blurRad="38100" dist="38100" dir="2700000" algn="tl">
                    <a:srgbClr val="000000">
                      <a:alpha val="43137"/>
                    </a:srgbClr>
                  </a:outerShdw>
                </a:effectLst>
                <a:latin typeface="Calibri"/>
              </a:rPr>
              <a:t>24VDC, 120VAC Control Power Ride Thru </a:t>
            </a:r>
          </a:p>
        </p:txBody>
      </p:sp>
      <p:sp>
        <p:nvSpPr>
          <p:cNvPr id="5" name="Rectangle 4"/>
          <p:cNvSpPr/>
          <p:nvPr/>
        </p:nvSpPr>
        <p:spPr>
          <a:xfrm>
            <a:off x="32503" y="2654296"/>
            <a:ext cx="2829086" cy="40011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914378">
              <a:defRPr/>
            </a:pPr>
            <a:r>
              <a:rPr lang="en-US" sz="1000" b="1" dirty="0">
                <a:solidFill>
                  <a:prstClr val="white"/>
                </a:solidFill>
                <a:effectLst>
                  <a:outerShdw blurRad="38100" dist="38100" dir="2700000" algn="tl">
                    <a:srgbClr val="000000">
                      <a:alpha val="43137"/>
                    </a:srgbClr>
                  </a:outerShdw>
                </a:effectLst>
                <a:latin typeface="Calibri"/>
              </a:rPr>
              <a:t>S3534SR – 2-3 Second 60% Sags – 10-50kW</a:t>
            </a:r>
          </a:p>
          <a:p>
            <a:pPr algn="ctr" defTabSz="914378">
              <a:defRPr/>
            </a:pPr>
            <a:r>
              <a:rPr lang="en-US" sz="1000" b="1" dirty="0">
                <a:solidFill>
                  <a:prstClr val="white"/>
                </a:solidFill>
                <a:effectLst>
                  <a:outerShdw blurRad="38100" dist="38100" dir="2700000" algn="tl">
                    <a:srgbClr val="000000">
                      <a:alpha val="43137"/>
                    </a:srgbClr>
                  </a:outerShdw>
                </a:effectLst>
                <a:latin typeface="Calibri"/>
              </a:rPr>
              <a:t>S3460SR – 2-3 Second 60% Sags – 50-250kW+</a:t>
            </a:r>
          </a:p>
        </p:txBody>
      </p:sp>
      <p:pic>
        <p:nvPicPr>
          <p:cNvPr id="42002" name="Picture 1" descr="F:\Power Points\Images\ProductImages\S3534E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0052" y="3181530"/>
            <a:ext cx="394409" cy="44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3" name="Picture 50" descr="M3534.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9000" y="1761656"/>
            <a:ext cx="260131" cy="44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44796" y="4077173"/>
            <a:ext cx="711958" cy="656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989260" y="3417519"/>
            <a:ext cx="3613612" cy="41549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914378">
              <a:defRPr/>
            </a:pPr>
            <a:r>
              <a:rPr lang="en-US" sz="1050" b="1" dirty="0">
                <a:solidFill>
                  <a:prstClr val="white"/>
                </a:solidFill>
                <a:effectLst>
                  <a:outerShdw blurRad="38100" dist="38100" dir="2700000" algn="tl">
                    <a:srgbClr val="000000">
                      <a:alpha val="43137"/>
                    </a:srgbClr>
                  </a:outerShdw>
                </a:effectLst>
                <a:latin typeface="Calibri"/>
              </a:rPr>
              <a:t>S3534UR, S3460UR – 3-15 Seconds – 10-250kW</a:t>
            </a:r>
          </a:p>
          <a:p>
            <a:pPr algn="ctr" defTabSz="914378">
              <a:defRPr/>
            </a:pPr>
            <a:r>
              <a:rPr lang="en-US" sz="1050" b="1" dirty="0">
                <a:solidFill>
                  <a:prstClr val="white"/>
                </a:solidFill>
                <a:effectLst>
                  <a:outerShdw blurRad="38100" dist="38100" dir="2700000" algn="tl">
                    <a:srgbClr val="000000">
                      <a:alpha val="43137"/>
                    </a:srgbClr>
                  </a:outerShdw>
                </a:effectLst>
                <a:latin typeface="Calibri"/>
              </a:rPr>
              <a:t>S3534BR, S3460BR –15 Seconds to 60+ Minutes – 10-250kW+</a:t>
            </a:r>
          </a:p>
        </p:txBody>
      </p:sp>
      <p:pic>
        <p:nvPicPr>
          <p:cNvPr id="42008"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60408" y="3885286"/>
            <a:ext cx="709958" cy="109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9" name="Picture 2" descr="http://www.bonitron.com/Images/ProductImages/D4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3060" y="3838153"/>
            <a:ext cx="551284" cy="109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0" name="Picture 1"/>
          <p:cNvPicPr>
            <a:picLocks noChangeAspect="1" noChangeArrowheads="1"/>
          </p:cNvPicPr>
          <p:nvPr/>
        </p:nvPicPr>
        <p:blipFill>
          <a:blip r:embed="rId10" cstate="print">
            <a:extLst>
              <a:ext uri="{28A0092B-C50C-407E-A947-70E740481C1C}">
                <a14:useLocalDpi xmlns:a14="http://schemas.microsoft.com/office/drawing/2010/main" val="0"/>
              </a:ext>
            </a:extLst>
          </a:blip>
          <a:srcRect l="16000" t="5246" r="14667" b="25658"/>
          <a:stretch>
            <a:fillRect/>
          </a:stretch>
        </p:blipFill>
        <p:spPr bwMode="auto">
          <a:xfrm>
            <a:off x="1489425" y="3099571"/>
            <a:ext cx="393502" cy="73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itle 1"/>
          <p:cNvSpPr txBox="1">
            <a:spLocks/>
          </p:cNvSpPr>
          <p:nvPr/>
        </p:nvSpPr>
        <p:spPr>
          <a:xfrm>
            <a:off x="2416133" y="-25596"/>
            <a:ext cx="6157120" cy="669131"/>
          </a:xfrm>
          <a:prstGeom prst="rect">
            <a:avLst/>
          </a:prstGeom>
        </p:spPr>
        <p:txBody>
          <a:bodyPr lIns="91440" tIns="45720" rIns="91440" bIns="45720" anchor="ctr"/>
          <a:lstStyle>
            <a:lvl1pPr algn="ctr"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mj-lt"/>
                <a:ea typeface="+mj-ea"/>
                <a:cs typeface="+mj-cs"/>
              </a:defRPr>
            </a:lvl1pPr>
          </a:lstStyle>
          <a:p>
            <a:pPr defTabSz="914378">
              <a:defRPr/>
            </a:pPr>
            <a:r>
              <a:rPr lang="en-US" sz="2800" b="1" dirty="0">
                <a:solidFill>
                  <a:prstClr val="white"/>
                </a:solidFill>
                <a:latin typeface="Calibri"/>
              </a:rPr>
              <a:t>UPD – Uninterruptable Power For Drives</a:t>
            </a:r>
          </a:p>
        </p:txBody>
      </p:sp>
      <p:sp>
        <p:nvSpPr>
          <p:cNvPr id="19" name="Rectangle 18"/>
          <p:cNvSpPr/>
          <p:nvPr/>
        </p:nvSpPr>
        <p:spPr>
          <a:xfrm>
            <a:off x="2981341" y="1155603"/>
            <a:ext cx="3522663" cy="40011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914378">
              <a:defRPr/>
            </a:pPr>
            <a:r>
              <a:rPr lang="en-US" sz="1000" b="1" dirty="0">
                <a:solidFill>
                  <a:prstClr val="white"/>
                </a:solidFill>
                <a:effectLst>
                  <a:outerShdw blurRad="38100" dist="38100" dir="2700000" algn="tl">
                    <a:srgbClr val="000000">
                      <a:alpha val="43137"/>
                    </a:srgbClr>
                  </a:outerShdw>
                </a:effectLst>
                <a:latin typeface="Calibri"/>
              </a:rPr>
              <a:t>M3534B/M3460B (HD Booster) Ultracapacitor 3-15 Seconds </a:t>
            </a:r>
          </a:p>
          <a:p>
            <a:pPr algn="ctr" defTabSz="914378">
              <a:defRPr/>
            </a:pPr>
            <a:r>
              <a:rPr lang="en-US" sz="1000" b="1" dirty="0">
                <a:solidFill>
                  <a:prstClr val="white"/>
                </a:solidFill>
                <a:effectLst>
                  <a:outerShdw blurRad="38100" dist="38100" dir="2700000" algn="tl">
                    <a:srgbClr val="000000">
                      <a:alpha val="43137"/>
                    </a:srgbClr>
                  </a:outerShdw>
                </a:effectLst>
                <a:latin typeface="Calibri"/>
              </a:rPr>
              <a:t>M3534B/M3460B + Batteries 15 Seconds to 60 Minutes +</a:t>
            </a:r>
          </a:p>
        </p:txBody>
      </p:sp>
      <p:sp>
        <p:nvSpPr>
          <p:cNvPr id="21" name="Rectangle 20"/>
          <p:cNvSpPr/>
          <p:nvPr/>
        </p:nvSpPr>
        <p:spPr>
          <a:xfrm>
            <a:off x="4763420" y="1613826"/>
            <a:ext cx="1719481" cy="24622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914378">
              <a:defRPr/>
            </a:pPr>
            <a:r>
              <a:rPr lang="en-US" sz="1000" b="1" dirty="0">
                <a:solidFill>
                  <a:prstClr val="white"/>
                </a:solidFill>
                <a:effectLst>
                  <a:outerShdw blurRad="38100" dist="38100" dir="2700000" algn="tl">
                    <a:srgbClr val="000000">
                      <a:alpha val="43137"/>
                    </a:srgbClr>
                  </a:outerShdw>
                </a:effectLst>
                <a:latin typeface="Calibri"/>
              </a:rPr>
              <a:t>15 Seconds to 60 Minutes</a:t>
            </a:r>
          </a:p>
        </p:txBody>
      </p:sp>
      <p:sp>
        <p:nvSpPr>
          <p:cNvPr id="22" name="Rectangle 21"/>
          <p:cNvSpPr/>
          <p:nvPr/>
        </p:nvSpPr>
        <p:spPr>
          <a:xfrm>
            <a:off x="2993926" y="1606130"/>
            <a:ext cx="1622851" cy="26161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914378">
              <a:defRPr/>
            </a:pPr>
            <a:r>
              <a:rPr lang="en-US" sz="1100" b="1" dirty="0">
                <a:solidFill>
                  <a:prstClr val="white"/>
                </a:solidFill>
                <a:effectLst>
                  <a:outerShdw blurRad="38100" dist="38100" dir="2700000" algn="tl">
                    <a:srgbClr val="000000">
                      <a:alpha val="43137"/>
                    </a:srgbClr>
                  </a:outerShdw>
                </a:effectLst>
                <a:latin typeface="Calibri"/>
              </a:rPr>
              <a:t>0.5 to 15 Seconds</a:t>
            </a:r>
          </a:p>
        </p:txBody>
      </p:sp>
      <p:pic>
        <p:nvPicPr>
          <p:cNvPr id="42021" name="Picture 4" descr="Bonitron Capacitor Solution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93926" y="1903704"/>
            <a:ext cx="1622851" cy="58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2" name="Picture 2" descr="Bonitron Battery Soluti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63419" y="1890858"/>
            <a:ext cx="1719482" cy="58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3" name="Picture 24"/>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28384" y="4065500"/>
            <a:ext cx="119350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4"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0667" r="9332"/>
          <a:stretch>
            <a:fillRect/>
          </a:stretch>
        </p:blipFill>
        <p:spPr bwMode="auto">
          <a:xfrm>
            <a:off x="5505758" y="2538302"/>
            <a:ext cx="260747" cy="42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9" descr="C:\Documents and Settings\Todd Edwards\Desktop\Untitled-1 copy.tif"/>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5920521" y="4159551"/>
            <a:ext cx="323036" cy="376872"/>
          </a:xfrm>
          <a:prstGeom prst="rect">
            <a:avLst/>
          </a:prstGeom>
          <a:noFill/>
          <a:effectLst>
            <a:reflection blurRad="6350" stA="52000" endA="300" endPos="35000" dir="5400000" sy="-100000" algn="bl" rotWithShape="0"/>
          </a:effectLst>
        </p:spPr>
      </p:pic>
      <p:pic>
        <p:nvPicPr>
          <p:cNvPr id="42028" name="Picture 7"/>
          <p:cNvPicPr>
            <a:picLocks noChangeAspect="1" noChangeArrowheads="1"/>
          </p:cNvPicPr>
          <p:nvPr/>
        </p:nvPicPr>
        <p:blipFill>
          <a:blip r:embed="rId16" cstate="print">
            <a:extLst>
              <a:ext uri="{28A0092B-C50C-407E-A947-70E740481C1C}">
                <a14:useLocalDpi xmlns:a14="http://schemas.microsoft.com/office/drawing/2010/main" val="0"/>
              </a:ext>
            </a:extLst>
          </a:blip>
          <a:srcRect l="10667" r="9332"/>
          <a:stretch>
            <a:fillRect/>
          </a:stretch>
        </p:blipFill>
        <p:spPr bwMode="auto">
          <a:xfrm>
            <a:off x="3502822" y="2562932"/>
            <a:ext cx="264151" cy="4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9" name="Picture 30"/>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022009" y="2514228"/>
            <a:ext cx="308372" cy="639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0" name="Picture 31"/>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147456" y="2505080"/>
            <a:ext cx="307181"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3" name="Picture 2" descr="Z:\Dreamweaver\Bonitron.com\BonitronLive\Images\ProductImages\M3628T-Left.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148800" y="2612419"/>
            <a:ext cx="251222" cy="4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4" name="Picture 4" descr="Z:\Dreamweaver\Bonitron.com\BonitronLive\Images\ProductImages\M3628R.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393910" y="2685973"/>
            <a:ext cx="207174" cy="34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p:cNvPicPr>
          <p:nvPr/>
        </p:nvPicPr>
        <p:blipFill>
          <a:blip r:embed="rId21"/>
          <a:stretch>
            <a:fillRect/>
          </a:stretch>
        </p:blipFill>
        <p:spPr>
          <a:xfrm>
            <a:off x="6722738" y="4089641"/>
            <a:ext cx="1001305" cy="56428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8" name="Picture 29" descr="C:\Documents and Settings\Todd Edwards\Desktop\Untitled-1 copy.tif"/>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5943963" y="2564221"/>
            <a:ext cx="267074" cy="311584"/>
          </a:xfrm>
          <a:prstGeom prst="rect">
            <a:avLst/>
          </a:prstGeom>
          <a:noFill/>
          <a:effectLst>
            <a:reflection blurRad="6350" stA="52000" endA="300" endPos="35000" dir="5400000" sy="-100000" algn="bl" rotWithShape="0"/>
          </a:effectLst>
        </p:spPr>
      </p:pic>
      <p:pic>
        <p:nvPicPr>
          <p:cNvPr id="41" name="Picture 28"/>
          <p:cNvPicPr>
            <a:picLocks noChangeAspect="1" noChangeArrowheads="1"/>
          </p:cNvPicPr>
          <p:nvPr/>
        </p:nvPicPr>
        <p:blipFill>
          <a:blip r:embed="rId22" cstate="print">
            <a:clrChange>
              <a:clrFrom>
                <a:srgbClr val="FEFEFE"/>
              </a:clrFrom>
              <a:clrTo>
                <a:srgbClr val="FEFEFE">
                  <a:alpha val="0"/>
                </a:srgbClr>
              </a:clrTo>
            </a:clrChange>
          </a:blip>
          <a:srcRect/>
          <a:stretch>
            <a:fillRect/>
          </a:stretch>
        </p:blipFill>
        <p:spPr bwMode="auto">
          <a:xfrm>
            <a:off x="7276794" y="4534346"/>
            <a:ext cx="687016" cy="440946"/>
          </a:xfrm>
          <a:prstGeom prst="rect">
            <a:avLst/>
          </a:prstGeom>
          <a:noFill/>
          <a:ln w="9525">
            <a:noFill/>
            <a:miter lim="800000"/>
            <a:headEnd/>
            <a:tailEnd/>
          </a:ln>
          <a:effectLst>
            <a:reflection blurRad="6350" stA="52000" endA="300" endPos="35000" dir="5400000" sy="-100000" algn="bl" rotWithShape="0"/>
          </a:effectLst>
        </p:spPr>
      </p:pic>
      <p:sp>
        <p:nvSpPr>
          <p:cNvPr id="42" name="Title 1">
            <a:extLst>
              <a:ext uri="{FF2B5EF4-FFF2-40B4-BE49-F238E27FC236}">
                <a16:creationId xmlns:a16="http://schemas.microsoft.com/office/drawing/2014/main" id="{8D84C9AB-E736-49C4-BA4D-4FE0C90A6027}"/>
              </a:ext>
            </a:extLst>
          </p:cNvPr>
          <p:cNvSpPr>
            <a:spLocks noGrp="1"/>
          </p:cNvSpPr>
          <p:nvPr>
            <p:ph type="title"/>
          </p:nvPr>
        </p:nvSpPr>
        <p:spPr>
          <a:xfrm>
            <a:off x="32503" y="891914"/>
            <a:ext cx="2262503" cy="189212"/>
          </a:xfrm>
          <a:solidFill>
            <a:srgbClr val="C00000"/>
          </a:solidFill>
        </p:spPr>
        <p:style>
          <a:lnRef idx="3">
            <a:schemeClr val="lt1"/>
          </a:lnRef>
          <a:fillRef idx="1">
            <a:schemeClr val="accent2"/>
          </a:fillRef>
          <a:effectRef idx="1">
            <a:schemeClr val="accent2"/>
          </a:effectRef>
          <a:fontRef idx="minor">
            <a:schemeClr val="lt1"/>
          </a:fontRef>
        </p:style>
        <p:txBody>
          <a:bodyPr>
            <a:normAutofit/>
          </a:bodyPr>
          <a:lstStyle/>
          <a:p>
            <a:pPr algn="ctr"/>
            <a:r>
              <a:rPr lang="en-US" sz="1100" b="1" dirty="0">
                <a:solidFill>
                  <a:prstClr val="white"/>
                </a:solidFill>
                <a:latin typeface="Calibri"/>
              </a:rPr>
              <a:t>UPD Enclosures &amp; Configurations</a:t>
            </a:r>
            <a:endParaRPr lang="en-US" sz="1100" b="1" dirty="0"/>
          </a:p>
        </p:txBody>
      </p:sp>
      <p:sp>
        <p:nvSpPr>
          <p:cNvPr id="43" name="TextBox 42">
            <a:extLst>
              <a:ext uri="{FF2B5EF4-FFF2-40B4-BE49-F238E27FC236}">
                <a16:creationId xmlns:a16="http://schemas.microsoft.com/office/drawing/2014/main" id="{F62DD9DB-D373-46E0-AF8A-F31E996D55FB}"/>
              </a:ext>
            </a:extLst>
          </p:cNvPr>
          <p:cNvSpPr txBox="1"/>
          <p:nvPr/>
        </p:nvSpPr>
        <p:spPr>
          <a:xfrm>
            <a:off x="6650646" y="1446111"/>
            <a:ext cx="2407996" cy="24622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914378">
              <a:defRPr/>
            </a:pPr>
            <a:r>
              <a:rPr lang="en-US" sz="1000" b="1" dirty="0">
                <a:solidFill>
                  <a:prstClr val="white"/>
                </a:solidFill>
                <a:effectLst>
                  <a:outerShdw blurRad="38100" dist="38100" dir="2700000" algn="tl">
                    <a:srgbClr val="000000">
                      <a:alpha val="43137"/>
                    </a:srgbClr>
                  </a:outerShdw>
                </a:effectLst>
                <a:latin typeface="Calibri"/>
              </a:rPr>
              <a:t>M3460D UPD RT Common Bus Diodes</a:t>
            </a:r>
          </a:p>
        </p:txBody>
      </p:sp>
      <p:sp>
        <p:nvSpPr>
          <p:cNvPr id="2" name="TextBox 1">
            <a:extLst>
              <a:ext uri="{FF2B5EF4-FFF2-40B4-BE49-F238E27FC236}">
                <a16:creationId xmlns:a16="http://schemas.microsoft.com/office/drawing/2014/main" id="{52ADB7CF-5F45-4508-9769-17224C4645A1}"/>
              </a:ext>
            </a:extLst>
          </p:cNvPr>
          <p:cNvSpPr txBox="1"/>
          <p:nvPr/>
        </p:nvSpPr>
        <p:spPr>
          <a:xfrm>
            <a:off x="32503" y="2431778"/>
            <a:ext cx="2829086" cy="276999"/>
          </a:xfrm>
          <a:prstGeom prst="rect">
            <a:avLst/>
          </a:prstGeom>
          <a:noFill/>
        </p:spPr>
        <p:txBody>
          <a:bodyPr wrap="square" rtlCol="0">
            <a:spAutoFit/>
          </a:bodyPr>
          <a:lstStyle/>
          <a:p>
            <a:pPr algn="ctr" defTabSz="914378"/>
            <a:r>
              <a:rPr lang="en-US" sz="1200" b="1" dirty="0">
                <a:solidFill>
                  <a:prstClr val="black"/>
                </a:solidFill>
                <a:effectLst>
                  <a:outerShdw blurRad="38100" dist="38100" dir="2700000" algn="tl">
                    <a:srgbClr val="000000">
                      <a:alpha val="43137"/>
                    </a:srgbClr>
                  </a:outerShdw>
                </a:effectLst>
                <a:latin typeface="Calibri"/>
              </a:rPr>
              <a:t>UPD Sag Cabinet Systems</a:t>
            </a:r>
          </a:p>
        </p:txBody>
      </p:sp>
      <p:sp>
        <p:nvSpPr>
          <p:cNvPr id="44" name="TextBox 43">
            <a:extLst>
              <a:ext uri="{FF2B5EF4-FFF2-40B4-BE49-F238E27FC236}">
                <a16:creationId xmlns:a16="http://schemas.microsoft.com/office/drawing/2014/main" id="{80552607-953F-435C-9967-264FC80ED16C}"/>
              </a:ext>
            </a:extLst>
          </p:cNvPr>
          <p:cNvSpPr txBox="1"/>
          <p:nvPr/>
        </p:nvSpPr>
        <p:spPr>
          <a:xfrm>
            <a:off x="32503" y="1120344"/>
            <a:ext cx="2829086" cy="276999"/>
          </a:xfrm>
          <a:prstGeom prst="rect">
            <a:avLst/>
          </a:prstGeom>
          <a:noFill/>
        </p:spPr>
        <p:txBody>
          <a:bodyPr wrap="square" rtlCol="0">
            <a:spAutoFit/>
          </a:bodyPr>
          <a:lstStyle/>
          <a:p>
            <a:pPr algn="ctr" defTabSz="914378"/>
            <a:r>
              <a:rPr lang="en-US" sz="1200" b="1" dirty="0">
                <a:solidFill>
                  <a:prstClr val="black"/>
                </a:solidFill>
                <a:effectLst>
                  <a:outerShdw blurRad="38100" dist="38100" dir="2700000" algn="tl">
                    <a:srgbClr val="000000">
                      <a:alpha val="43137"/>
                    </a:srgbClr>
                  </a:outerShdw>
                </a:effectLst>
                <a:latin typeface="Calibri"/>
              </a:rPr>
              <a:t>UPD Integratable Sag Modules</a:t>
            </a:r>
          </a:p>
        </p:txBody>
      </p:sp>
      <p:sp>
        <p:nvSpPr>
          <p:cNvPr id="45" name="TextBox 44">
            <a:extLst>
              <a:ext uri="{FF2B5EF4-FFF2-40B4-BE49-F238E27FC236}">
                <a16:creationId xmlns:a16="http://schemas.microsoft.com/office/drawing/2014/main" id="{81019A95-9F4F-4BA5-B951-8A62C059A3C1}"/>
              </a:ext>
            </a:extLst>
          </p:cNvPr>
          <p:cNvSpPr txBox="1"/>
          <p:nvPr/>
        </p:nvSpPr>
        <p:spPr>
          <a:xfrm>
            <a:off x="6866193" y="1235896"/>
            <a:ext cx="1992853" cy="276999"/>
          </a:xfrm>
          <a:prstGeom prst="rect">
            <a:avLst/>
          </a:prstGeom>
          <a:noFill/>
        </p:spPr>
        <p:txBody>
          <a:bodyPr wrap="none" rtlCol="0">
            <a:spAutoFit/>
          </a:bodyPr>
          <a:lstStyle/>
          <a:p>
            <a:pPr defTabSz="914378"/>
            <a:r>
              <a:rPr lang="en-US" sz="1200" b="1" dirty="0">
                <a:solidFill>
                  <a:prstClr val="black"/>
                </a:solidFill>
                <a:effectLst>
                  <a:outerShdw blurRad="38100" dist="38100" dir="2700000" algn="tl">
                    <a:srgbClr val="000000">
                      <a:alpha val="43137"/>
                    </a:srgbClr>
                  </a:outerShdw>
                </a:effectLst>
                <a:latin typeface="Calibri"/>
              </a:rPr>
              <a:t>UPD Multiple Drive Solution</a:t>
            </a:r>
          </a:p>
        </p:txBody>
      </p:sp>
      <p:sp>
        <p:nvSpPr>
          <p:cNvPr id="46" name="TextBox 45">
            <a:extLst>
              <a:ext uri="{FF2B5EF4-FFF2-40B4-BE49-F238E27FC236}">
                <a16:creationId xmlns:a16="http://schemas.microsoft.com/office/drawing/2014/main" id="{B047D891-FA83-4C87-B1EC-058C91304035}"/>
              </a:ext>
            </a:extLst>
          </p:cNvPr>
          <p:cNvSpPr txBox="1"/>
          <p:nvPr/>
        </p:nvSpPr>
        <p:spPr>
          <a:xfrm>
            <a:off x="33790" y="1352401"/>
            <a:ext cx="2829086" cy="40011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914378">
              <a:defRPr/>
            </a:pPr>
            <a:r>
              <a:rPr lang="en-US" sz="1000" b="1" dirty="0">
                <a:solidFill>
                  <a:prstClr val="white"/>
                </a:solidFill>
                <a:effectLst>
                  <a:outerShdw blurRad="38100" dist="38100" dir="2700000" algn="tl">
                    <a:srgbClr val="000000">
                      <a:alpha val="43137"/>
                    </a:srgbClr>
                  </a:outerShdw>
                </a:effectLst>
                <a:latin typeface="Calibri"/>
              </a:rPr>
              <a:t>M3534R 2-3 Seconds 60% Sags</a:t>
            </a:r>
          </a:p>
          <a:p>
            <a:pPr algn="ctr" defTabSz="914378">
              <a:defRPr/>
            </a:pPr>
            <a:r>
              <a:rPr lang="en-US" sz="1000" b="1" dirty="0">
                <a:solidFill>
                  <a:prstClr val="white"/>
                </a:solidFill>
                <a:effectLst>
                  <a:outerShdw blurRad="38100" dist="38100" dir="2700000" algn="tl">
                    <a:srgbClr val="000000">
                      <a:alpha val="43137"/>
                    </a:srgbClr>
                  </a:outerShdw>
                </a:effectLst>
                <a:latin typeface="Calibri"/>
              </a:rPr>
              <a:t>M3460R 2-3 Seconds 60% Sags</a:t>
            </a:r>
          </a:p>
        </p:txBody>
      </p:sp>
      <p:pic>
        <p:nvPicPr>
          <p:cNvPr id="49" name="Picture 41">
            <a:extLst>
              <a:ext uri="{FF2B5EF4-FFF2-40B4-BE49-F238E27FC236}">
                <a16:creationId xmlns:a16="http://schemas.microsoft.com/office/drawing/2014/main" id="{4E367C5C-DF42-4C32-89F7-471C37484671}"/>
              </a:ext>
            </a:extLst>
          </p:cNvPr>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rot="16584009">
            <a:off x="714273" y="4342680"/>
            <a:ext cx="338448" cy="76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50" descr="M3534.jpg">
            <a:extLst>
              <a:ext uri="{FF2B5EF4-FFF2-40B4-BE49-F238E27FC236}">
                <a16:creationId xmlns:a16="http://schemas.microsoft.com/office/drawing/2014/main" id="{22FB16F6-6CA0-4331-9DEA-C957CCFCECA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401" y="4502648"/>
            <a:ext cx="260131" cy="44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7">
            <a:extLst>
              <a:ext uri="{FF2B5EF4-FFF2-40B4-BE49-F238E27FC236}">
                <a16:creationId xmlns:a16="http://schemas.microsoft.com/office/drawing/2014/main" id="{45BAC54D-54A2-4109-BC31-22CD1F2BCB64}"/>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l="10667" r="9332"/>
          <a:stretch>
            <a:fillRect/>
          </a:stretch>
        </p:blipFill>
        <p:spPr bwMode="auto">
          <a:xfrm>
            <a:off x="1302640" y="4515770"/>
            <a:ext cx="212109" cy="3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4" descr="Z:\Dreamweaver\Bonitron.com\BonitronLive\Images\ProductImages\M3628R.jpg">
            <a:extLst>
              <a:ext uri="{FF2B5EF4-FFF2-40B4-BE49-F238E27FC236}">
                <a16:creationId xmlns:a16="http://schemas.microsoft.com/office/drawing/2014/main" id="{7CD81F33-BFD8-416C-B822-94F4068A9041}"/>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800172" y="4560814"/>
            <a:ext cx="207174" cy="34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a:extLst>
              <a:ext uri="{FF2B5EF4-FFF2-40B4-BE49-F238E27FC236}">
                <a16:creationId xmlns:a16="http://schemas.microsoft.com/office/drawing/2014/main" id="{D12123C2-839D-41E1-9ED7-D666F09A8DB0}"/>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982773" y="4589132"/>
            <a:ext cx="467996" cy="331484"/>
          </a:xfrm>
          <a:prstGeom prst="rect">
            <a:avLst/>
          </a:prstGeom>
        </p:spPr>
      </p:pic>
      <p:pic>
        <p:nvPicPr>
          <p:cNvPr id="54" name="Picture 2" descr="Z:\Dreamweaver\Bonitron.com\BonitronLive\Images\ProductImages\M3628T-Left.jpg">
            <a:extLst>
              <a:ext uri="{FF2B5EF4-FFF2-40B4-BE49-F238E27FC236}">
                <a16:creationId xmlns:a16="http://schemas.microsoft.com/office/drawing/2014/main" id="{2D7F55EF-FBE4-4008-B402-E2DB48255F6D}"/>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557195" y="4550402"/>
            <a:ext cx="210203" cy="34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
            <a:extLst>
              <a:ext uri="{FF2B5EF4-FFF2-40B4-BE49-F238E27FC236}">
                <a16:creationId xmlns:a16="http://schemas.microsoft.com/office/drawing/2014/main" id="{8B8B77A7-D4F4-435B-9DF6-A1831FFDC734}"/>
              </a:ext>
            </a:extLst>
          </p:cNvPr>
          <p:cNvPicPr>
            <a:picLocks noChangeAspect="1" noChangeArrowheads="1"/>
          </p:cNvPicPr>
          <p:nvPr/>
        </p:nvPicPr>
        <p:blipFill>
          <a:blip r:embed="rId27"/>
          <a:srcRect/>
          <a:stretch>
            <a:fillRect/>
          </a:stretch>
        </p:blipFill>
        <p:spPr bwMode="auto">
          <a:xfrm>
            <a:off x="2483524" y="4639308"/>
            <a:ext cx="138242" cy="195165"/>
          </a:xfrm>
          <a:prstGeom prst="rect">
            <a:avLst/>
          </a:prstGeom>
          <a:noFill/>
          <a:ln w="9525">
            <a:noFill/>
            <a:miter lim="800000"/>
            <a:headEnd/>
            <a:tailEnd/>
          </a:ln>
          <a:effectLst/>
        </p:spPr>
      </p:pic>
      <p:pic>
        <p:nvPicPr>
          <p:cNvPr id="57" name="Picture 56">
            <a:extLst>
              <a:ext uri="{FF2B5EF4-FFF2-40B4-BE49-F238E27FC236}">
                <a16:creationId xmlns:a16="http://schemas.microsoft.com/office/drawing/2014/main" id="{1B7AFE6F-F9D8-457E-87BD-F618296FDDE9}"/>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3753149" y="2630455"/>
            <a:ext cx="395272" cy="279973"/>
          </a:xfrm>
          <a:prstGeom prst="rect">
            <a:avLst/>
          </a:prstGeom>
        </p:spPr>
      </p:pic>
      <p:pic>
        <p:nvPicPr>
          <p:cNvPr id="58" name="Picture 57">
            <a:extLst>
              <a:ext uri="{FF2B5EF4-FFF2-40B4-BE49-F238E27FC236}">
                <a16:creationId xmlns:a16="http://schemas.microsoft.com/office/drawing/2014/main" id="{28E0BA81-B6EB-4AA6-8DD3-0F005CFF8098}"/>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276794" y="1723110"/>
            <a:ext cx="1035588" cy="957382"/>
          </a:xfrm>
          <a:prstGeom prst="rect">
            <a:avLst/>
          </a:prstGeom>
        </p:spPr>
      </p:pic>
      <p:pic>
        <p:nvPicPr>
          <p:cNvPr id="59" name="Picture 4">
            <a:extLst>
              <a:ext uri="{FF2B5EF4-FFF2-40B4-BE49-F238E27FC236}">
                <a16:creationId xmlns:a16="http://schemas.microsoft.com/office/drawing/2014/main" id="{A600F7EC-4E42-486D-B1C8-27908D18F66F}"/>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69505" y="3840670"/>
            <a:ext cx="625232" cy="1027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a:extLst>
              <a:ext uri="{FF2B5EF4-FFF2-40B4-BE49-F238E27FC236}">
                <a16:creationId xmlns:a16="http://schemas.microsoft.com/office/drawing/2014/main" id="{2E198C13-E4DC-46D8-8672-5BC8044A4ED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744253" y="4712401"/>
            <a:ext cx="494748" cy="400636"/>
          </a:xfrm>
          <a:prstGeom prst="rect">
            <a:avLst/>
          </a:prstGeom>
        </p:spPr>
      </p:pic>
      <p:sp>
        <p:nvSpPr>
          <p:cNvPr id="62" name="TextBox 61">
            <a:extLst>
              <a:ext uri="{FF2B5EF4-FFF2-40B4-BE49-F238E27FC236}">
                <a16:creationId xmlns:a16="http://schemas.microsoft.com/office/drawing/2014/main" id="{B0357674-F20E-4328-8CB8-1FB1DDA41E7A}"/>
              </a:ext>
            </a:extLst>
          </p:cNvPr>
          <p:cNvSpPr txBox="1"/>
          <p:nvPr/>
        </p:nvSpPr>
        <p:spPr>
          <a:xfrm>
            <a:off x="3292664" y="931133"/>
            <a:ext cx="3081293" cy="276999"/>
          </a:xfrm>
          <a:prstGeom prst="rect">
            <a:avLst/>
          </a:prstGeom>
          <a:noFill/>
        </p:spPr>
        <p:txBody>
          <a:bodyPr wrap="none" rtlCol="0">
            <a:spAutoFit/>
          </a:bodyPr>
          <a:lstStyle/>
          <a:p>
            <a:pPr defTabSz="914378"/>
            <a:r>
              <a:rPr lang="en-US" sz="1200" b="1" dirty="0">
                <a:solidFill>
                  <a:prstClr val="black"/>
                </a:solidFill>
                <a:effectLst>
                  <a:outerShdw blurRad="38100" dist="38100" dir="2700000" algn="tl">
                    <a:srgbClr val="000000">
                      <a:alpha val="43137"/>
                    </a:srgbClr>
                  </a:outerShdw>
                </a:effectLst>
                <a:latin typeface="Calibri"/>
              </a:rPr>
              <a:t>UPD 100% AC Line Loss Integratable Modules</a:t>
            </a:r>
          </a:p>
        </p:txBody>
      </p:sp>
      <p:sp>
        <p:nvSpPr>
          <p:cNvPr id="63" name="TextBox 62">
            <a:extLst>
              <a:ext uri="{FF2B5EF4-FFF2-40B4-BE49-F238E27FC236}">
                <a16:creationId xmlns:a16="http://schemas.microsoft.com/office/drawing/2014/main" id="{234398C6-2BC4-4711-A4A2-9D0F21FCAF7D}"/>
              </a:ext>
            </a:extLst>
          </p:cNvPr>
          <p:cNvSpPr txBox="1"/>
          <p:nvPr/>
        </p:nvSpPr>
        <p:spPr>
          <a:xfrm>
            <a:off x="68259" y="3844005"/>
            <a:ext cx="2793330" cy="261610"/>
          </a:xfrm>
          <a:prstGeom prst="rect">
            <a:avLst/>
          </a:prstGeom>
          <a:noFill/>
        </p:spPr>
        <p:txBody>
          <a:bodyPr wrap="square" rtlCol="0">
            <a:spAutoFit/>
          </a:bodyPr>
          <a:lstStyle/>
          <a:p>
            <a:pPr algn="ctr" defTabSz="914378"/>
            <a:r>
              <a:rPr lang="en-US" sz="1100" b="1" dirty="0">
                <a:solidFill>
                  <a:prstClr val="black"/>
                </a:solidFill>
                <a:effectLst>
                  <a:outerShdw blurRad="38100" dist="38100" dir="2700000" algn="tl">
                    <a:srgbClr val="000000">
                      <a:alpha val="43137"/>
                    </a:srgbClr>
                  </a:outerShdw>
                </a:effectLst>
                <a:latin typeface="Calibri"/>
              </a:rPr>
              <a:t>0.5-3 Second 100% AC Line Loss Modules</a:t>
            </a:r>
          </a:p>
        </p:txBody>
      </p:sp>
      <p:sp>
        <p:nvSpPr>
          <p:cNvPr id="64" name="TextBox 63">
            <a:extLst>
              <a:ext uri="{FF2B5EF4-FFF2-40B4-BE49-F238E27FC236}">
                <a16:creationId xmlns:a16="http://schemas.microsoft.com/office/drawing/2014/main" id="{AD380EE7-E4D4-4644-90D2-E12AD934187B}"/>
              </a:ext>
            </a:extLst>
          </p:cNvPr>
          <p:cNvSpPr txBox="1"/>
          <p:nvPr/>
        </p:nvSpPr>
        <p:spPr>
          <a:xfrm>
            <a:off x="2981340" y="3204808"/>
            <a:ext cx="3613612" cy="276999"/>
          </a:xfrm>
          <a:prstGeom prst="rect">
            <a:avLst/>
          </a:prstGeom>
          <a:noFill/>
        </p:spPr>
        <p:txBody>
          <a:bodyPr wrap="square" rtlCol="0">
            <a:spAutoFit/>
          </a:bodyPr>
          <a:lstStyle/>
          <a:p>
            <a:pPr algn="ctr" defTabSz="914378"/>
            <a:r>
              <a:rPr lang="en-US" sz="1200" b="1" dirty="0">
                <a:solidFill>
                  <a:prstClr val="black"/>
                </a:solidFill>
                <a:effectLst>
                  <a:outerShdw blurRad="38100" dist="38100" dir="2700000" algn="tl">
                    <a:srgbClr val="000000">
                      <a:alpha val="43137"/>
                    </a:srgbClr>
                  </a:outerShdw>
                </a:effectLst>
                <a:latin typeface="Calibri"/>
              </a:rPr>
              <a:t>UPD 100% AC Line Loss Cabinet Systems</a:t>
            </a:r>
          </a:p>
        </p:txBody>
      </p:sp>
      <p:sp>
        <p:nvSpPr>
          <p:cNvPr id="65" name="TextBox 64">
            <a:extLst>
              <a:ext uri="{FF2B5EF4-FFF2-40B4-BE49-F238E27FC236}">
                <a16:creationId xmlns:a16="http://schemas.microsoft.com/office/drawing/2014/main" id="{F8C15D90-D2FF-4533-9749-E07EEA715562}"/>
              </a:ext>
            </a:extLst>
          </p:cNvPr>
          <p:cNvSpPr txBox="1"/>
          <p:nvPr/>
        </p:nvSpPr>
        <p:spPr>
          <a:xfrm>
            <a:off x="7784528" y="2918735"/>
            <a:ext cx="1216783" cy="600164"/>
          </a:xfrm>
          <a:prstGeom prst="rect">
            <a:avLst/>
          </a:prstGeom>
          <a:noFill/>
        </p:spPr>
        <p:txBody>
          <a:bodyPr wrap="square" rtlCol="0">
            <a:spAutoFit/>
          </a:bodyPr>
          <a:lstStyle/>
          <a:p>
            <a:pPr algn="ctr" defTabSz="914378"/>
            <a:r>
              <a:rPr lang="en-US" sz="1100" b="1" dirty="0">
                <a:solidFill>
                  <a:prstClr val="black"/>
                </a:solidFill>
                <a:effectLst>
                  <a:outerShdw blurRad="38100" dist="38100" dir="2700000" algn="tl">
                    <a:srgbClr val="000000">
                      <a:alpha val="43137"/>
                    </a:srgbClr>
                  </a:outerShdw>
                </a:effectLst>
                <a:latin typeface="Calibri"/>
              </a:rPr>
              <a:t>Control Power Backup </a:t>
            </a:r>
          </a:p>
          <a:p>
            <a:pPr algn="ctr" defTabSz="914378"/>
            <a:r>
              <a:rPr lang="en-US" sz="1100" b="1" dirty="0">
                <a:solidFill>
                  <a:prstClr val="black"/>
                </a:solidFill>
                <a:effectLst>
                  <a:outerShdw blurRad="38100" dist="38100" dir="2700000" algn="tl">
                    <a:srgbClr val="000000">
                      <a:alpha val="43137"/>
                    </a:srgbClr>
                  </a:outerShdw>
                </a:effectLst>
                <a:latin typeface="Calibri"/>
              </a:rPr>
              <a:t>Sags &amp; Outages</a:t>
            </a:r>
          </a:p>
        </p:txBody>
      </p:sp>
    </p:spTree>
    <p:extLst>
      <p:ext uri="{BB962C8B-B14F-4D97-AF65-F5344CB8AC3E}">
        <p14:creationId xmlns:p14="http://schemas.microsoft.com/office/powerpoint/2010/main" val="1183571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903107" y="971549"/>
            <a:ext cx="5240892" cy="3893718"/>
          </a:xfrm>
          <a:prstGeom prst="rect">
            <a:avLst/>
          </a:prstGeom>
        </p:spPr>
      </p:pic>
      <p:grpSp>
        <p:nvGrpSpPr>
          <p:cNvPr id="3" name="object 3"/>
          <p:cNvGrpSpPr/>
          <p:nvPr/>
        </p:nvGrpSpPr>
        <p:grpSpPr>
          <a:xfrm>
            <a:off x="52955" y="1057592"/>
            <a:ext cx="3522345" cy="3638550"/>
            <a:chOff x="52955" y="1057592"/>
            <a:chExt cx="3522345" cy="3638550"/>
          </a:xfrm>
        </p:grpSpPr>
        <p:sp>
          <p:nvSpPr>
            <p:cNvPr id="4" name="object 4"/>
            <p:cNvSpPr/>
            <p:nvPr/>
          </p:nvSpPr>
          <p:spPr>
            <a:xfrm>
              <a:off x="57717" y="1062354"/>
              <a:ext cx="767080" cy="3629025"/>
            </a:xfrm>
            <a:custGeom>
              <a:avLst/>
              <a:gdLst/>
              <a:ahLst/>
              <a:cxnLst/>
              <a:rect l="l" t="t" r="r" b="b"/>
              <a:pathLst>
                <a:path w="767080" h="3629025">
                  <a:moveTo>
                    <a:pt x="15275" y="0"/>
                  </a:moveTo>
                  <a:lnTo>
                    <a:pt x="49045" y="34395"/>
                  </a:lnTo>
                  <a:lnTo>
                    <a:pt x="82039" y="69261"/>
                  </a:lnTo>
                  <a:lnTo>
                    <a:pt x="114256" y="104589"/>
                  </a:lnTo>
                  <a:lnTo>
                    <a:pt x="145697" y="140365"/>
                  </a:lnTo>
                  <a:lnTo>
                    <a:pt x="176362" y="176581"/>
                  </a:lnTo>
                  <a:lnTo>
                    <a:pt x="206250" y="213224"/>
                  </a:lnTo>
                  <a:lnTo>
                    <a:pt x="235362" y="250283"/>
                  </a:lnTo>
                  <a:lnTo>
                    <a:pt x="263698" y="287749"/>
                  </a:lnTo>
                  <a:lnTo>
                    <a:pt x="291258" y="325609"/>
                  </a:lnTo>
                  <a:lnTo>
                    <a:pt x="318041" y="363852"/>
                  </a:lnTo>
                  <a:lnTo>
                    <a:pt x="344047" y="402469"/>
                  </a:lnTo>
                  <a:lnTo>
                    <a:pt x="369278" y="441447"/>
                  </a:lnTo>
                  <a:lnTo>
                    <a:pt x="393732" y="480777"/>
                  </a:lnTo>
                  <a:lnTo>
                    <a:pt x="417410" y="520446"/>
                  </a:lnTo>
                  <a:lnTo>
                    <a:pt x="440311" y="560444"/>
                  </a:lnTo>
                  <a:lnTo>
                    <a:pt x="462436" y="600760"/>
                  </a:lnTo>
                  <a:lnTo>
                    <a:pt x="483785" y="641384"/>
                  </a:lnTo>
                  <a:lnTo>
                    <a:pt x="504358" y="682303"/>
                  </a:lnTo>
                  <a:lnTo>
                    <a:pt x="524154" y="723507"/>
                  </a:lnTo>
                  <a:lnTo>
                    <a:pt x="543174" y="764986"/>
                  </a:lnTo>
                  <a:lnTo>
                    <a:pt x="561418" y="806727"/>
                  </a:lnTo>
                  <a:lnTo>
                    <a:pt x="578885" y="848721"/>
                  </a:lnTo>
                  <a:lnTo>
                    <a:pt x="595576" y="890956"/>
                  </a:lnTo>
                  <a:lnTo>
                    <a:pt x="611490" y="933422"/>
                  </a:lnTo>
                  <a:lnTo>
                    <a:pt x="626629" y="976106"/>
                  </a:lnTo>
                  <a:lnTo>
                    <a:pt x="640991" y="1018999"/>
                  </a:lnTo>
                  <a:lnTo>
                    <a:pt x="654576" y="1062090"/>
                  </a:lnTo>
                  <a:lnTo>
                    <a:pt x="667385" y="1105366"/>
                  </a:lnTo>
                  <a:lnTo>
                    <a:pt x="679418" y="1148819"/>
                  </a:lnTo>
                  <a:lnTo>
                    <a:pt x="690675" y="1192435"/>
                  </a:lnTo>
                  <a:lnTo>
                    <a:pt x="701155" y="1236205"/>
                  </a:lnTo>
                  <a:lnTo>
                    <a:pt x="710860" y="1280118"/>
                  </a:lnTo>
                  <a:lnTo>
                    <a:pt x="719787" y="1324163"/>
                  </a:lnTo>
                  <a:lnTo>
                    <a:pt x="727939" y="1368328"/>
                  </a:lnTo>
                  <a:lnTo>
                    <a:pt x="735314" y="1412602"/>
                  </a:lnTo>
                  <a:lnTo>
                    <a:pt x="741912" y="1456975"/>
                  </a:lnTo>
                  <a:lnTo>
                    <a:pt x="747735" y="1501436"/>
                  </a:lnTo>
                  <a:lnTo>
                    <a:pt x="752781" y="1545974"/>
                  </a:lnTo>
                  <a:lnTo>
                    <a:pt x="757051" y="1590578"/>
                  </a:lnTo>
                  <a:lnTo>
                    <a:pt x="760544" y="1635236"/>
                  </a:lnTo>
                  <a:lnTo>
                    <a:pt x="763261" y="1679939"/>
                  </a:lnTo>
                  <a:lnTo>
                    <a:pt x="765202" y="1724674"/>
                  </a:lnTo>
                  <a:lnTo>
                    <a:pt x="766367" y="1769431"/>
                  </a:lnTo>
                  <a:lnTo>
                    <a:pt x="766755" y="1814199"/>
                  </a:lnTo>
                  <a:lnTo>
                    <a:pt x="766367" y="1858967"/>
                  </a:lnTo>
                  <a:lnTo>
                    <a:pt x="765202" y="1903725"/>
                  </a:lnTo>
                  <a:lnTo>
                    <a:pt x="763261" y="1948460"/>
                  </a:lnTo>
                  <a:lnTo>
                    <a:pt x="760544" y="1993162"/>
                  </a:lnTo>
                  <a:lnTo>
                    <a:pt x="757051" y="2037821"/>
                  </a:lnTo>
                  <a:lnTo>
                    <a:pt x="752781" y="2082425"/>
                  </a:lnTo>
                  <a:lnTo>
                    <a:pt x="747735" y="2126963"/>
                  </a:lnTo>
                  <a:lnTo>
                    <a:pt x="741912" y="2171424"/>
                  </a:lnTo>
                  <a:lnTo>
                    <a:pt x="735314" y="2215798"/>
                  </a:lnTo>
                  <a:lnTo>
                    <a:pt x="727939" y="2260072"/>
                  </a:lnTo>
                  <a:lnTo>
                    <a:pt x="719787" y="2304238"/>
                  </a:lnTo>
                  <a:lnTo>
                    <a:pt x="710860" y="2348282"/>
                  </a:lnTo>
                  <a:lnTo>
                    <a:pt x="701155" y="2392196"/>
                  </a:lnTo>
                  <a:lnTo>
                    <a:pt x="690675" y="2435966"/>
                  </a:lnTo>
                  <a:lnTo>
                    <a:pt x="679418" y="2479583"/>
                  </a:lnTo>
                  <a:lnTo>
                    <a:pt x="667385" y="2523036"/>
                  </a:lnTo>
                  <a:lnTo>
                    <a:pt x="654576" y="2566313"/>
                  </a:lnTo>
                  <a:lnTo>
                    <a:pt x="640991" y="2609404"/>
                  </a:lnTo>
                  <a:lnTo>
                    <a:pt x="626629" y="2652298"/>
                  </a:lnTo>
                  <a:lnTo>
                    <a:pt x="611490" y="2694983"/>
                  </a:lnTo>
                  <a:lnTo>
                    <a:pt x="595576" y="2737449"/>
                  </a:lnTo>
                  <a:lnTo>
                    <a:pt x="578885" y="2779684"/>
                  </a:lnTo>
                  <a:lnTo>
                    <a:pt x="561418" y="2821679"/>
                  </a:lnTo>
                  <a:lnTo>
                    <a:pt x="543174" y="2863421"/>
                  </a:lnTo>
                  <a:lnTo>
                    <a:pt x="524154" y="2904900"/>
                  </a:lnTo>
                  <a:lnTo>
                    <a:pt x="504358" y="2946106"/>
                  </a:lnTo>
                  <a:lnTo>
                    <a:pt x="483785" y="2987026"/>
                  </a:lnTo>
                  <a:lnTo>
                    <a:pt x="462436" y="3027650"/>
                  </a:lnTo>
                  <a:lnTo>
                    <a:pt x="440311" y="3067967"/>
                  </a:lnTo>
                  <a:lnTo>
                    <a:pt x="417410" y="3107966"/>
                  </a:lnTo>
                  <a:lnTo>
                    <a:pt x="393732" y="3147636"/>
                  </a:lnTo>
                  <a:lnTo>
                    <a:pt x="369278" y="3186966"/>
                  </a:lnTo>
                  <a:lnTo>
                    <a:pt x="344047" y="3225946"/>
                  </a:lnTo>
                  <a:lnTo>
                    <a:pt x="318041" y="3264563"/>
                  </a:lnTo>
                  <a:lnTo>
                    <a:pt x="291258" y="3302808"/>
                  </a:lnTo>
                  <a:lnTo>
                    <a:pt x="263698" y="3340669"/>
                  </a:lnTo>
                  <a:lnTo>
                    <a:pt x="235362" y="3378136"/>
                  </a:lnTo>
                  <a:lnTo>
                    <a:pt x="206250" y="3415196"/>
                  </a:lnTo>
                  <a:lnTo>
                    <a:pt x="176362" y="3451840"/>
                  </a:lnTo>
                  <a:lnTo>
                    <a:pt x="145697" y="3488057"/>
                  </a:lnTo>
                  <a:lnTo>
                    <a:pt x="114256" y="3523835"/>
                  </a:lnTo>
                  <a:lnTo>
                    <a:pt x="82039" y="3559163"/>
                  </a:lnTo>
                  <a:lnTo>
                    <a:pt x="49045" y="3594031"/>
                  </a:lnTo>
                  <a:lnTo>
                    <a:pt x="15275" y="3628428"/>
                  </a:lnTo>
                  <a:lnTo>
                    <a:pt x="0" y="3613162"/>
                  </a:lnTo>
                  <a:lnTo>
                    <a:pt x="33866" y="3578660"/>
                  </a:lnTo>
                  <a:lnTo>
                    <a:pt x="66944" y="3543679"/>
                  </a:lnTo>
                  <a:lnTo>
                    <a:pt x="99235" y="3508231"/>
                  </a:lnTo>
                  <a:lnTo>
                    <a:pt x="130738" y="3472328"/>
                  </a:lnTo>
                  <a:lnTo>
                    <a:pt x="161454" y="3435981"/>
                  </a:lnTo>
                  <a:lnTo>
                    <a:pt x="191382" y="3399200"/>
                  </a:lnTo>
                  <a:lnTo>
                    <a:pt x="220523" y="3361997"/>
                  </a:lnTo>
                  <a:lnTo>
                    <a:pt x="248876" y="3324384"/>
                  </a:lnTo>
                  <a:lnTo>
                    <a:pt x="276442" y="3286372"/>
                  </a:lnTo>
                  <a:lnTo>
                    <a:pt x="303219" y="3247971"/>
                  </a:lnTo>
                  <a:lnTo>
                    <a:pt x="329210" y="3209194"/>
                  </a:lnTo>
                  <a:lnTo>
                    <a:pt x="354412" y="3170050"/>
                  </a:lnTo>
                  <a:lnTo>
                    <a:pt x="378828" y="3130553"/>
                  </a:lnTo>
                  <a:lnTo>
                    <a:pt x="402455" y="3090712"/>
                  </a:lnTo>
                  <a:lnTo>
                    <a:pt x="425295" y="3050540"/>
                  </a:lnTo>
                  <a:lnTo>
                    <a:pt x="447347" y="3010047"/>
                  </a:lnTo>
                  <a:lnTo>
                    <a:pt x="468612" y="2969244"/>
                  </a:lnTo>
                  <a:lnTo>
                    <a:pt x="489089" y="2928144"/>
                  </a:lnTo>
                  <a:lnTo>
                    <a:pt x="508779" y="2886756"/>
                  </a:lnTo>
                  <a:lnTo>
                    <a:pt x="527681" y="2845093"/>
                  </a:lnTo>
                  <a:lnTo>
                    <a:pt x="545795" y="2803166"/>
                  </a:lnTo>
                  <a:lnTo>
                    <a:pt x="563122" y="2760985"/>
                  </a:lnTo>
                  <a:lnTo>
                    <a:pt x="579661" y="2718563"/>
                  </a:lnTo>
                  <a:lnTo>
                    <a:pt x="595413" y="2675910"/>
                  </a:lnTo>
                  <a:lnTo>
                    <a:pt x="610377" y="2633038"/>
                  </a:lnTo>
                  <a:lnTo>
                    <a:pt x="624554" y="2589957"/>
                  </a:lnTo>
                  <a:lnTo>
                    <a:pt x="637943" y="2546680"/>
                  </a:lnTo>
                  <a:lnTo>
                    <a:pt x="650544" y="2503217"/>
                  </a:lnTo>
                  <a:lnTo>
                    <a:pt x="662358" y="2459579"/>
                  </a:lnTo>
                  <a:lnTo>
                    <a:pt x="673384" y="2415779"/>
                  </a:lnTo>
                  <a:lnTo>
                    <a:pt x="683623" y="2371827"/>
                  </a:lnTo>
                  <a:lnTo>
                    <a:pt x="693074" y="2327734"/>
                  </a:lnTo>
                  <a:lnTo>
                    <a:pt x="701737" y="2283511"/>
                  </a:lnTo>
                  <a:lnTo>
                    <a:pt x="709613" y="2239171"/>
                  </a:lnTo>
                  <a:lnTo>
                    <a:pt x="716701" y="2194723"/>
                  </a:lnTo>
                  <a:lnTo>
                    <a:pt x="723002" y="2150180"/>
                  </a:lnTo>
                  <a:lnTo>
                    <a:pt x="728515" y="2105553"/>
                  </a:lnTo>
                  <a:lnTo>
                    <a:pt x="733240" y="2060853"/>
                  </a:lnTo>
                  <a:lnTo>
                    <a:pt x="737178" y="2016090"/>
                  </a:lnTo>
                  <a:lnTo>
                    <a:pt x="740329" y="1971278"/>
                  </a:lnTo>
                  <a:lnTo>
                    <a:pt x="742691" y="1926425"/>
                  </a:lnTo>
                  <a:lnTo>
                    <a:pt x="744267" y="1881545"/>
                  </a:lnTo>
                  <a:lnTo>
                    <a:pt x="745054" y="1836648"/>
                  </a:lnTo>
                  <a:lnTo>
                    <a:pt x="745054" y="1791745"/>
                  </a:lnTo>
                  <a:lnTo>
                    <a:pt x="744267" y="1746847"/>
                  </a:lnTo>
                  <a:lnTo>
                    <a:pt x="742691" y="1701967"/>
                  </a:lnTo>
                  <a:lnTo>
                    <a:pt x="740329" y="1657115"/>
                  </a:lnTo>
                  <a:lnTo>
                    <a:pt x="737178" y="1612302"/>
                  </a:lnTo>
                  <a:lnTo>
                    <a:pt x="733240" y="1567540"/>
                  </a:lnTo>
                  <a:lnTo>
                    <a:pt x="728515" y="1522839"/>
                  </a:lnTo>
                  <a:lnTo>
                    <a:pt x="723002" y="1478212"/>
                  </a:lnTo>
                  <a:lnTo>
                    <a:pt x="716701" y="1433669"/>
                  </a:lnTo>
                  <a:lnTo>
                    <a:pt x="709613" y="1389222"/>
                  </a:lnTo>
                  <a:lnTo>
                    <a:pt x="701737" y="1344882"/>
                  </a:lnTo>
                  <a:lnTo>
                    <a:pt x="693074" y="1300659"/>
                  </a:lnTo>
                  <a:lnTo>
                    <a:pt x="683623" y="1256566"/>
                  </a:lnTo>
                  <a:lnTo>
                    <a:pt x="673384" y="1212614"/>
                  </a:lnTo>
                  <a:lnTo>
                    <a:pt x="662358" y="1168814"/>
                  </a:lnTo>
                  <a:lnTo>
                    <a:pt x="650544" y="1125177"/>
                  </a:lnTo>
                  <a:lnTo>
                    <a:pt x="637943" y="1081714"/>
                  </a:lnTo>
                  <a:lnTo>
                    <a:pt x="624554" y="1038437"/>
                  </a:lnTo>
                  <a:lnTo>
                    <a:pt x="610377" y="995356"/>
                  </a:lnTo>
                  <a:lnTo>
                    <a:pt x="595413" y="952484"/>
                  </a:lnTo>
                  <a:lnTo>
                    <a:pt x="579661" y="909831"/>
                  </a:lnTo>
                  <a:lnTo>
                    <a:pt x="563122" y="867409"/>
                  </a:lnTo>
                  <a:lnTo>
                    <a:pt x="545795" y="825229"/>
                  </a:lnTo>
                  <a:lnTo>
                    <a:pt x="527681" y="783302"/>
                  </a:lnTo>
                  <a:lnTo>
                    <a:pt x="508779" y="741639"/>
                  </a:lnTo>
                  <a:lnTo>
                    <a:pt x="489089" y="700252"/>
                  </a:lnTo>
                  <a:lnTo>
                    <a:pt x="468612" y="659151"/>
                  </a:lnTo>
                  <a:lnTo>
                    <a:pt x="447347" y="618349"/>
                  </a:lnTo>
                  <a:lnTo>
                    <a:pt x="425295" y="577856"/>
                  </a:lnTo>
                  <a:lnTo>
                    <a:pt x="402455" y="537684"/>
                  </a:lnTo>
                  <a:lnTo>
                    <a:pt x="378828" y="497844"/>
                  </a:lnTo>
                  <a:lnTo>
                    <a:pt x="354412" y="458347"/>
                  </a:lnTo>
                  <a:lnTo>
                    <a:pt x="329210" y="419204"/>
                  </a:lnTo>
                  <a:lnTo>
                    <a:pt x="303219" y="380427"/>
                  </a:lnTo>
                  <a:lnTo>
                    <a:pt x="276442" y="342026"/>
                  </a:lnTo>
                  <a:lnTo>
                    <a:pt x="248876" y="304014"/>
                  </a:lnTo>
                  <a:lnTo>
                    <a:pt x="220523" y="266401"/>
                  </a:lnTo>
                  <a:lnTo>
                    <a:pt x="191382" y="229199"/>
                  </a:lnTo>
                  <a:lnTo>
                    <a:pt x="161454" y="192419"/>
                  </a:lnTo>
                  <a:lnTo>
                    <a:pt x="130738" y="156072"/>
                  </a:lnTo>
                  <a:lnTo>
                    <a:pt x="99235" y="120169"/>
                  </a:lnTo>
                  <a:lnTo>
                    <a:pt x="66944" y="84722"/>
                  </a:lnTo>
                  <a:lnTo>
                    <a:pt x="33866" y="49742"/>
                  </a:lnTo>
                  <a:lnTo>
                    <a:pt x="0" y="15240"/>
                  </a:lnTo>
                  <a:lnTo>
                    <a:pt x="15275" y="0"/>
                  </a:lnTo>
                  <a:close/>
                </a:path>
              </a:pathLst>
            </a:custGeom>
            <a:ln w="9525">
              <a:solidFill>
                <a:srgbClr val="3C6695"/>
              </a:solidFill>
            </a:ln>
          </p:spPr>
          <p:txBody>
            <a:bodyPr wrap="square" lIns="0" tIns="0" rIns="0" bIns="0" rtlCol="0"/>
            <a:lstStyle/>
            <a:p>
              <a:endParaRPr/>
            </a:p>
          </p:txBody>
        </p:sp>
        <p:pic>
          <p:nvPicPr>
            <p:cNvPr id="5" name="object 5"/>
            <p:cNvPicPr/>
            <p:nvPr/>
          </p:nvPicPr>
          <p:blipFill>
            <a:blip r:embed="rId3" cstate="print"/>
            <a:stretch>
              <a:fillRect/>
            </a:stretch>
          </p:blipFill>
          <p:spPr>
            <a:xfrm>
              <a:off x="387096" y="1240535"/>
              <a:ext cx="3188208" cy="679704"/>
            </a:xfrm>
            <a:prstGeom prst="rect">
              <a:avLst/>
            </a:prstGeom>
          </p:spPr>
        </p:pic>
        <p:pic>
          <p:nvPicPr>
            <p:cNvPr id="6" name="object 6"/>
            <p:cNvPicPr/>
            <p:nvPr/>
          </p:nvPicPr>
          <p:blipFill>
            <a:blip r:embed="rId4" cstate="print"/>
            <a:stretch>
              <a:fillRect/>
            </a:stretch>
          </p:blipFill>
          <p:spPr>
            <a:xfrm>
              <a:off x="758952" y="1386839"/>
              <a:ext cx="871728" cy="414527"/>
            </a:xfrm>
            <a:prstGeom prst="rect">
              <a:avLst/>
            </a:prstGeom>
          </p:spPr>
        </p:pic>
        <p:pic>
          <p:nvPicPr>
            <p:cNvPr id="7" name="object 7"/>
            <p:cNvPicPr/>
            <p:nvPr/>
          </p:nvPicPr>
          <p:blipFill>
            <a:blip r:embed="rId5" cstate="print"/>
            <a:stretch>
              <a:fillRect/>
            </a:stretch>
          </p:blipFill>
          <p:spPr>
            <a:xfrm>
              <a:off x="431926" y="1264513"/>
              <a:ext cx="3098292" cy="586130"/>
            </a:xfrm>
            <a:prstGeom prst="rect">
              <a:avLst/>
            </a:prstGeom>
          </p:spPr>
        </p:pic>
      </p:grpSp>
      <p:sp>
        <p:nvSpPr>
          <p:cNvPr id="8" name="object 8"/>
          <p:cNvSpPr txBox="1"/>
          <p:nvPr/>
        </p:nvSpPr>
        <p:spPr>
          <a:xfrm>
            <a:off x="884631" y="1437513"/>
            <a:ext cx="5886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Est.</a:t>
            </a:r>
            <a:r>
              <a:rPr sz="1200" spc="-35" dirty="0">
                <a:solidFill>
                  <a:srgbClr val="FFFFFF"/>
                </a:solidFill>
                <a:latin typeface="Calibri"/>
                <a:cs typeface="Calibri"/>
              </a:rPr>
              <a:t> </a:t>
            </a:r>
            <a:r>
              <a:rPr sz="1200" spc="-20" dirty="0">
                <a:solidFill>
                  <a:srgbClr val="FFFFFF"/>
                </a:solidFill>
                <a:latin typeface="Calibri"/>
                <a:cs typeface="Calibri"/>
              </a:rPr>
              <a:t>1962</a:t>
            </a:r>
            <a:endParaRPr sz="1200">
              <a:latin typeface="Calibri"/>
              <a:cs typeface="Calibri"/>
            </a:endParaRPr>
          </a:p>
        </p:txBody>
      </p:sp>
      <p:grpSp>
        <p:nvGrpSpPr>
          <p:cNvPr id="9" name="object 9"/>
          <p:cNvGrpSpPr/>
          <p:nvPr/>
        </p:nvGrpSpPr>
        <p:grpSpPr>
          <a:xfrm>
            <a:off x="60838" y="1186370"/>
            <a:ext cx="3514725" cy="1612265"/>
            <a:chOff x="60838" y="1186370"/>
            <a:chExt cx="3514725" cy="1612265"/>
          </a:xfrm>
        </p:grpSpPr>
        <p:sp>
          <p:nvSpPr>
            <p:cNvPr id="10" name="object 10"/>
            <p:cNvSpPr/>
            <p:nvPr/>
          </p:nvSpPr>
          <p:spPr>
            <a:xfrm>
              <a:off x="65600" y="1191132"/>
              <a:ext cx="732790" cy="732790"/>
            </a:xfrm>
            <a:custGeom>
              <a:avLst/>
              <a:gdLst/>
              <a:ahLst/>
              <a:cxnLst/>
              <a:rect l="l" t="t" r="r" b="b"/>
              <a:pathLst>
                <a:path w="732790" h="732789">
                  <a:moveTo>
                    <a:pt x="366326" y="0"/>
                  </a:moveTo>
                  <a:lnTo>
                    <a:pt x="320376" y="2855"/>
                  </a:lnTo>
                  <a:lnTo>
                    <a:pt x="276129" y="11192"/>
                  </a:lnTo>
                  <a:lnTo>
                    <a:pt x="233928" y="24667"/>
                  </a:lnTo>
                  <a:lnTo>
                    <a:pt x="194116" y="42937"/>
                  </a:lnTo>
                  <a:lnTo>
                    <a:pt x="157038" y="65657"/>
                  </a:lnTo>
                  <a:lnTo>
                    <a:pt x="123036" y="92484"/>
                  </a:lnTo>
                  <a:lnTo>
                    <a:pt x="92454" y="123074"/>
                  </a:lnTo>
                  <a:lnTo>
                    <a:pt x="65634" y="157084"/>
                  </a:lnTo>
                  <a:lnTo>
                    <a:pt x="42921" y="194170"/>
                  </a:lnTo>
                  <a:lnTo>
                    <a:pt x="24658" y="233987"/>
                  </a:lnTo>
                  <a:lnTo>
                    <a:pt x="11188" y="276193"/>
                  </a:lnTo>
                  <a:lnTo>
                    <a:pt x="2854" y="320443"/>
                  </a:lnTo>
                  <a:lnTo>
                    <a:pt x="0" y="366394"/>
                  </a:lnTo>
                  <a:lnTo>
                    <a:pt x="2854" y="412346"/>
                  </a:lnTo>
                  <a:lnTo>
                    <a:pt x="11188" y="456596"/>
                  </a:lnTo>
                  <a:lnTo>
                    <a:pt x="24658" y="498802"/>
                  </a:lnTo>
                  <a:lnTo>
                    <a:pt x="42921" y="538619"/>
                  </a:lnTo>
                  <a:lnTo>
                    <a:pt x="65634" y="575705"/>
                  </a:lnTo>
                  <a:lnTo>
                    <a:pt x="92454" y="609715"/>
                  </a:lnTo>
                  <a:lnTo>
                    <a:pt x="123036" y="640305"/>
                  </a:lnTo>
                  <a:lnTo>
                    <a:pt x="157038" y="667132"/>
                  </a:lnTo>
                  <a:lnTo>
                    <a:pt x="194116" y="689852"/>
                  </a:lnTo>
                  <a:lnTo>
                    <a:pt x="233928" y="708122"/>
                  </a:lnTo>
                  <a:lnTo>
                    <a:pt x="276129" y="721597"/>
                  </a:lnTo>
                  <a:lnTo>
                    <a:pt x="320376" y="729934"/>
                  </a:lnTo>
                  <a:lnTo>
                    <a:pt x="366326" y="732789"/>
                  </a:lnTo>
                  <a:lnTo>
                    <a:pt x="412279" y="729934"/>
                  </a:lnTo>
                  <a:lnTo>
                    <a:pt x="456529" y="721597"/>
                  </a:lnTo>
                  <a:lnTo>
                    <a:pt x="498732" y="708122"/>
                  </a:lnTo>
                  <a:lnTo>
                    <a:pt x="538545" y="689852"/>
                  </a:lnTo>
                  <a:lnTo>
                    <a:pt x="575625" y="667132"/>
                  </a:lnTo>
                  <a:lnTo>
                    <a:pt x="609629" y="640305"/>
                  </a:lnTo>
                  <a:lnTo>
                    <a:pt x="640212" y="609715"/>
                  </a:lnTo>
                  <a:lnTo>
                    <a:pt x="667033" y="575705"/>
                  </a:lnTo>
                  <a:lnTo>
                    <a:pt x="689747" y="538619"/>
                  </a:lnTo>
                  <a:lnTo>
                    <a:pt x="708011" y="498802"/>
                  </a:lnTo>
                  <a:lnTo>
                    <a:pt x="721481" y="456596"/>
                  </a:lnTo>
                  <a:lnTo>
                    <a:pt x="729816" y="412346"/>
                  </a:lnTo>
                  <a:lnTo>
                    <a:pt x="732670" y="366394"/>
                  </a:lnTo>
                  <a:lnTo>
                    <a:pt x="729816" y="320443"/>
                  </a:lnTo>
                  <a:lnTo>
                    <a:pt x="721481" y="276193"/>
                  </a:lnTo>
                  <a:lnTo>
                    <a:pt x="708011" y="233987"/>
                  </a:lnTo>
                  <a:lnTo>
                    <a:pt x="689747" y="194170"/>
                  </a:lnTo>
                  <a:lnTo>
                    <a:pt x="667033" y="157084"/>
                  </a:lnTo>
                  <a:lnTo>
                    <a:pt x="640212" y="123074"/>
                  </a:lnTo>
                  <a:lnTo>
                    <a:pt x="609629" y="92484"/>
                  </a:lnTo>
                  <a:lnTo>
                    <a:pt x="575625" y="65657"/>
                  </a:lnTo>
                  <a:lnTo>
                    <a:pt x="538545" y="42937"/>
                  </a:lnTo>
                  <a:lnTo>
                    <a:pt x="498732" y="24667"/>
                  </a:lnTo>
                  <a:lnTo>
                    <a:pt x="456529" y="11192"/>
                  </a:lnTo>
                  <a:lnTo>
                    <a:pt x="412279" y="2855"/>
                  </a:lnTo>
                  <a:lnTo>
                    <a:pt x="366326" y="0"/>
                  </a:lnTo>
                  <a:close/>
                </a:path>
              </a:pathLst>
            </a:custGeom>
            <a:solidFill>
              <a:srgbClr val="FFFFFF"/>
            </a:solidFill>
          </p:spPr>
          <p:txBody>
            <a:bodyPr wrap="square" lIns="0" tIns="0" rIns="0" bIns="0" rtlCol="0"/>
            <a:lstStyle/>
            <a:p>
              <a:endParaRPr/>
            </a:p>
          </p:txBody>
        </p:sp>
        <p:sp>
          <p:nvSpPr>
            <p:cNvPr id="11" name="object 11"/>
            <p:cNvSpPr/>
            <p:nvPr/>
          </p:nvSpPr>
          <p:spPr>
            <a:xfrm>
              <a:off x="65600" y="1191132"/>
              <a:ext cx="732790" cy="732790"/>
            </a:xfrm>
            <a:custGeom>
              <a:avLst/>
              <a:gdLst/>
              <a:ahLst/>
              <a:cxnLst/>
              <a:rect l="l" t="t" r="r" b="b"/>
              <a:pathLst>
                <a:path w="732790" h="732789">
                  <a:moveTo>
                    <a:pt x="0" y="366394"/>
                  </a:moveTo>
                  <a:lnTo>
                    <a:pt x="2854" y="320443"/>
                  </a:lnTo>
                  <a:lnTo>
                    <a:pt x="11188" y="276193"/>
                  </a:lnTo>
                  <a:lnTo>
                    <a:pt x="24658" y="233987"/>
                  </a:lnTo>
                  <a:lnTo>
                    <a:pt x="42921" y="194170"/>
                  </a:lnTo>
                  <a:lnTo>
                    <a:pt x="65634" y="157084"/>
                  </a:lnTo>
                  <a:lnTo>
                    <a:pt x="92454" y="123074"/>
                  </a:lnTo>
                  <a:lnTo>
                    <a:pt x="123036" y="92484"/>
                  </a:lnTo>
                  <a:lnTo>
                    <a:pt x="157038" y="65657"/>
                  </a:lnTo>
                  <a:lnTo>
                    <a:pt x="194116" y="42937"/>
                  </a:lnTo>
                  <a:lnTo>
                    <a:pt x="233928" y="24667"/>
                  </a:lnTo>
                  <a:lnTo>
                    <a:pt x="276129" y="11192"/>
                  </a:lnTo>
                  <a:lnTo>
                    <a:pt x="320376" y="2855"/>
                  </a:lnTo>
                  <a:lnTo>
                    <a:pt x="366326" y="0"/>
                  </a:lnTo>
                  <a:lnTo>
                    <a:pt x="412279" y="2855"/>
                  </a:lnTo>
                  <a:lnTo>
                    <a:pt x="456529" y="11192"/>
                  </a:lnTo>
                  <a:lnTo>
                    <a:pt x="498732" y="24667"/>
                  </a:lnTo>
                  <a:lnTo>
                    <a:pt x="538545" y="42937"/>
                  </a:lnTo>
                  <a:lnTo>
                    <a:pt x="575625" y="65657"/>
                  </a:lnTo>
                  <a:lnTo>
                    <a:pt x="609629" y="92484"/>
                  </a:lnTo>
                  <a:lnTo>
                    <a:pt x="640212" y="123074"/>
                  </a:lnTo>
                  <a:lnTo>
                    <a:pt x="667033" y="157084"/>
                  </a:lnTo>
                  <a:lnTo>
                    <a:pt x="689747" y="194170"/>
                  </a:lnTo>
                  <a:lnTo>
                    <a:pt x="708011" y="233987"/>
                  </a:lnTo>
                  <a:lnTo>
                    <a:pt x="721481" y="276193"/>
                  </a:lnTo>
                  <a:lnTo>
                    <a:pt x="729816" y="320443"/>
                  </a:lnTo>
                  <a:lnTo>
                    <a:pt x="732670" y="366394"/>
                  </a:lnTo>
                  <a:lnTo>
                    <a:pt x="729816" y="412346"/>
                  </a:lnTo>
                  <a:lnTo>
                    <a:pt x="721481" y="456596"/>
                  </a:lnTo>
                  <a:lnTo>
                    <a:pt x="708011" y="498802"/>
                  </a:lnTo>
                  <a:lnTo>
                    <a:pt x="689747" y="538619"/>
                  </a:lnTo>
                  <a:lnTo>
                    <a:pt x="667033" y="575705"/>
                  </a:lnTo>
                  <a:lnTo>
                    <a:pt x="640212" y="609715"/>
                  </a:lnTo>
                  <a:lnTo>
                    <a:pt x="609629" y="640305"/>
                  </a:lnTo>
                  <a:lnTo>
                    <a:pt x="575625" y="667132"/>
                  </a:lnTo>
                  <a:lnTo>
                    <a:pt x="538545" y="689852"/>
                  </a:lnTo>
                  <a:lnTo>
                    <a:pt x="498732" y="708122"/>
                  </a:lnTo>
                  <a:lnTo>
                    <a:pt x="456529" y="721597"/>
                  </a:lnTo>
                  <a:lnTo>
                    <a:pt x="412279" y="729934"/>
                  </a:lnTo>
                  <a:lnTo>
                    <a:pt x="366326" y="732789"/>
                  </a:lnTo>
                  <a:lnTo>
                    <a:pt x="320376" y="729934"/>
                  </a:lnTo>
                  <a:lnTo>
                    <a:pt x="276129" y="721597"/>
                  </a:lnTo>
                  <a:lnTo>
                    <a:pt x="233928" y="708122"/>
                  </a:lnTo>
                  <a:lnTo>
                    <a:pt x="194116" y="689852"/>
                  </a:lnTo>
                  <a:lnTo>
                    <a:pt x="157038" y="667132"/>
                  </a:lnTo>
                  <a:lnTo>
                    <a:pt x="123036" y="640305"/>
                  </a:lnTo>
                  <a:lnTo>
                    <a:pt x="92454" y="609715"/>
                  </a:lnTo>
                  <a:lnTo>
                    <a:pt x="65634" y="575705"/>
                  </a:lnTo>
                  <a:lnTo>
                    <a:pt x="42921" y="538619"/>
                  </a:lnTo>
                  <a:lnTo>
                    <a:pt x="24658" y="498802"/>
                  </a:lnTo>
                  <a:lnTo>
                    <a:pt x="11188" y="456596"/>
                  </a:lnTo>
                  <a:lnTo>
                    <a:pt x="2854" y="412346"/>
                  </a:lnTo>
                  <a:lnTo>
                    <a:pt x="0" y="366394"/>
                  </a:lnTo>
                  <a:close/>
                </a:path>
              </a:pathLst>
            </a:custGeom>
            <a:ln w="9525">
              <a:solidFill>
                <a:srgbClr val="4F81BC"/>
              </a:solidFill>
            </a:ln>
          </p:spPr>
          <p:txBody>
            <a:bodyPr wrap="square" lIns="0" tIns="0" rIns="0" bIns="0" rtlCol="0"/>
            <a:lstStyle/>
            <a:p>
              <a:endParaRPr/>
            </a:p>
          </p:txBody>
        </p:sp>
        <p:pic>
          <p:nvPicPr>
            <p:cNvPr id="12" name="object 12"/>
            <p:cNvPicPr/>
            <p:nvPr/>
          </p:nvPicPr>
          <p:blipFill>
            <a:blip r:embed="rId6" cstate="print"/>
            <a:stretch>
              <a:fillRect/>
            </a:stretch>
          </p:blipFill>
          <p:spPr>
            <a:xfrm>
              <a:off x="722375" y="2121407"/>
              <a:ext cx="2852928" cy="676656"/>
            </a:xfrm>
            <a:prstGeom prst="rect">
              <a:avLst/>
            </a:prstGeom>
          </p:spPr>
        </p:pic>
        <p:pic>
          <p:nvPicPr>
            <p:cNvPr id="13" name="object 13"/>
            <p:cNvPicPr/>
            <p:nvPr/>
          </p:nvPicPr>
          <p:blipFill>
            <a:blip r:embed="rId7" cstate="print"/>
            <a:stretch>
              <a:fillRect/>
            </a:stretch>
          </p:blipFill>
          <p:spPr>
            <a:xfrm>
              <a:off x="1097279" y="2182367"/>
              <a:ext cx="2441447" cy="579119"/>
            </a:xfrm>
            <a:prstGeom prst="rect">
              <a:avLst/>
            </a:prstGeom>
          </p:spPr>
        </p:pic>
        <p:pic>
          <p:nvPicPr>
            <p:cNvPr id="14" name="object 14"/>
            <p:cNvPicPr/>
            <p:nvPr/>
          </p:nvPicPr>
          <p:blipFill>
            <a:blip r:embed="rId8" cstate="print"/>
            <a:stretch>
              <a:fillRect/>
            </a:stretch>
          </p:blipFill>
          <p:spPr>
            <a:xfrm>
              <a:off x="767968" y="2143861"/>
              <a:ext cx="2762250" cy="586130"/>
            </a:xfrm>
            <a:prstGeom prst="rect">
              <a:avLst/>
            </a:prstGeom>
          </p:spPr>
        </p:pic>
      </p:grpSp>
      <p:sp>
        <p:nvSpPr>
          <p:cNvPr id="15" name="object 15"/>
          <p:cNvSpPr txBox="1"/>
          <p:nvPr/>
        </p:nvSpPr>
        <p:spPr>
          <a:xfrm>
            <a:off x="1220825" y="2233675"/>
            <a:ext cx="2154555" cy="373380"/>
          </a:xfrm>
          <a:prstGeom prst="rect">
            <a:avLst/>
          </a:prstGeom>
        </p:spPr>
        <p:txBody>
          <a:bodyPr vert="horz" wrap="square" lIns="0" tIns="12700" rIns="0" bIns="0" rtlCol="0">
            <a:spAutoFit/>
          </a:bodyPr>
          <a:lstStyle/>
          <a:p>
            <a:pPr marL="12700">
              <a:lnSpc>
                <a:spcPts val="1370"/>
              </a:lnSpc>
              <a:spcBef>
                <a:spcPts val="100"/>
              </a:spcBef>
            </a:pPr>
            <a:r>
              <a:rPr sz="1200" dirty="0">
                <a:solidFill>
                  <a:srgbClr val="FFFFFF"/>
                </a:solidFill>
                <a:latin typeface="Calibri"/>
                <a:cs typeface="Calibri"/>
              </a:rPr>
              <a:t>Drive</a:t>
            </a:r>
            <a:r>
              <a:rPr sz="1200" spc="-35" dirty="0">
                <a:solidFill>
                  <a:srgbClr val="FFFFFF"/>
                </a:solidFill>
                <a:latin typeface="Calibri"/>
                <a:cs typeface="Calibri"/>
              </a:rPr>
              <a:t> </a:t>
            </a:r>
            <a:r>
              <a:rPr sz="1200" dirty="0">
                <a:solidFill>
                  <a:srgbClr val="FFFFFF"/>
                </a:solidFill>
                <a:latin typeface="Calibri"/>
                <a:cs typeface="Calibri"/>
              </a:rPr>
              <a:t>enhancements</a:t>
            </a:r>
            <a:r>
              <a:rPr sz="1200" spc="-25" dirty="0">
                <a:solidFill>
                  <a:srgbClr val="FFFFFF"/>
                </a:solidFill>
                <a:latin typeface="Calibri"/>
                <a:cs typeface="Calibri"/>
              </a:rPr>
              <a:t> </a:t>
            </a:r>
            <a:r>
              <a:rPr sz="1200" spc="-10" dirty="0">
                <a:solidFill>
                  <a:srgbClr val="FFFFFF"/>
                </a:solidFill>
                <a:latin typeface="Calibri"/>
                <a:cs typeface="Calibri"/>
              </a:rPr>
              <a:t>compatible</a:t>
            </a:r>
            <a:endParaRPr sz="1200">
              <a:latin typeface="Calibri"/>
              <a:cs typeface="Calibri"/>
            </a:endParaRPr>
          </a:p>
          <a:p>
            <a:pPr marL="12700">
              <a:lnSpc>
                <a:spcPts val="1370"/>
              </a:lnSpc>
            </a:pPr>
            <a:r>
              <a:rPr sz="1200" dirty="0">
                <a:solidFill>
                  <a:srgbClr val="FFFFFF"/>
                </a:solidFill>
                <a:latin typeface="Calibri"/>
                <a:cs typeface="Calibri"/>
              </a:rPr>
              <a:t>with</a:t>
            </a:r>
            <a:r>
              <a:rPr sz="1200" spc="-15" dirty="0">
                <a:solidFill>
                  <a:srgbClr val="FFFFFF"/>
                </a:solidFill>
                <a:latin typeface="Calibri"/>
                <a:cs typeface="Calibri"/>
              </a:rPr>
              <a:t> </a:t>
            </a:r>
            <a:r>
              <a:rPr sz="1200" dirty="0">
                <a:solidFill>
                  <a:srgbClr val="FFFFFF"/>
                </a:solidFill>
                <a:latin typeface="Calibri"/>
                <a:cs typeface="Calibri"/>
              </a:rPr>
              <a:t>all</a:t>
            </a:r>
            <a:r>
              <a:rPr sz="1200" spc="-20" dirty="0">
                <a:solidFill>
                  <a:srgbClr val="FFFFFF"/>
                </a:solidFill>
                <a:latin typeface="Calibri"/>
                <a:cs typeface="Calibri"/>
              </a:rPr>
              <a:t> </a:t>
            </a:r>
            <a:r>
              <a:rPr sz="1200" dirty="0">
                <a:solidFill>
                  <a:srgbClr val="FFFFFF"/>
                </a:solidFill>
                <a:latin typeface="Calibri"/>
                <a:cs typeface="Calibri"/>
              </a:rPr>
              <a:t>major</a:t>
            </a:r>
            <a:r>
              <a:rPr sz="1200" spc="-20" dirty="0">
                <a:solidFill>
                  <a:srgbClr val="FFFFFF"/>
                </a:solidFill>
                <a:latin typeface="Calibri"/>
                <a:cs typeface="Calibri"/>
              </a:rPr>
              <a:t> </a:t>
            </a:r>
            <a:r>
              <a:rPr sz="1200" dirty="0">
                <a:solidFill>
                  <a:srgbClr val="FFFFFF"/>
                </a:solidFill>
                <a:latin typeface="Calibri"/>
                <a:cs typeface="Calibri"/>
              </a:rPr>
              <a:t>drive</a:t>
            </a:r>
            <a:r>
              <a:rPr sz="1200" spc="-20" dirty="0">
                <a:solidFill>
                  <a:srgbClr val="FFFFFF"/>
                </a:solidFill>
                <a:latin typeface="Calibri"/>
                <a:cs typeface="Calibri"/>
              </a:rPr>
              <a:t> </a:t>
            </a:r>
            <a:r>
              <a:rPr sz="1200" spc="-10" dirty="0">
                <a:solidFill>
                  <a:srgbClr val="FFFFFF"/>
                </a:solidFill>
                <a:latin typeface="Calibri"/>
                <a:cs typeface="Calibri"/>
              </a:rPr>
              <a:t>manufacturers</a:t>
            </a:r>
            <a:endParaRPr sz="1200">
              <a:latin typeface="Calibri"/>
              <a:cs typeface="Calibri"/>
            </a:endParaRPr>
          </a:p>
        </p:txBody>
      </p:sp>
      <p:grpSp>
        <p:nvGrpSpPr>
          <p:cNvPr id="16" name="object 16"/>
          <p:cNvGrpSpPr/>
          <p:nvPr/>
        </p:nvGrpSpPr>
        <p:grpSpPr>
          <a:xfrm>
            <a:off x="396875" y="2065718"/>
            <a:ext cx="3178810" cy="1613535"/>
            <a:chOff x="396875" y="2065718"/>
            <a:chExt cx="3178810" cy="1613535"/>
          </a:xfrm>
        </p:grpSpPr>
        <p:sp>
          <p:nvSpPr>
            <p:cNvPr id="17" name="object 17"/>
            <p:cNvSpPr/>
            <p:nvPr/>
          </p:nvSpPr>
          <p:spPr>
            <a:xfrm>
              <a:off x="401637" y="2070480"/>
              <a:ext cx="732790" cy="732790"/>
            </a:xfrm>
            <a:custGeom>
              <a:avLst/>
              <a:gdLst/>
              <a:ahLst/>
              <a:cxnLst/>
              <a:rect l="l" t="t" r="r" b="b"/>
              <a:pathLst>
                <a:path w="732790" h="732789">
                  <a:moveTo>
                    <a:pt x="366331" y="0"/>
                  </a:moveTo>
                  <a:lnTo>
                    <a:pt x="320381" y="2855"/>
                  </a:lnTo>
                  <a:lnTo>
                    <a:pt x="276133" y="11192"/>
                  </a:lnTo>
                  <a:lnTo>
                    <a:pt x="233932" y="24667"/>
                  </a:lnTo>
                  <a:lnTo>
                    <a:pt x="194120" y="42937"/>
                  </a:lnTo>
                  <a:lnTo>
                    <a:pt x="157042" y="65657"/>
                  </a:lnTo>
                  <a:lnTo>
                    <a:pt x="123039" y="92484"/>
                  </a:lnTo>
                  <a:lnTo>
                    <a:pt x="92456" y="123074"/>
                  </a:lnTo>
                  <a:lnTo>
                    <a:pt x="65636" y="157084"/>
                  </a:lnTo>
                  <a:lnTo>
                    <a:pt x="42923" y="194170"/>
                  </a:lnTo>
                  <a:lnTo>
                    <a:pt x="24659" y="233987"/>
                  </a:lnTo>
                  <a:lnTo>
                    <a:pt x="11188" y="276193"/>
                  </a:lnTo>
                  <a:lnTo>
                    <a:pt x="2854" y="320443"/>
                  </a:lnTo>
                  <a:lnTo>
                    <a:pt x="0" y="366394"/>
                  </a:lnTo>
                  <a:lnTo>
                    <a:pt x="2854" y="412346"/>
                  </a:lnTo>
                  <a:lnTo>
                    <a:pt x="11188" y="456596"/>
                  </a:lnTo>
                  <a:lnTo>
                    <a:pt x="24659" y="498802"/>
                  </a:lnTo>
                  <a:lnTo>
                    <a:pt x="42923" y="538619"/>
                  </a:lnTo>
                  <a:lnTo>
                    <a:pt x="65636" y="575705"/>
                  </a:lnTo>
                  <a:lnTo>
                    <a:pt x="92456" y="609715"/>
                  </a:lnTo>
                  <a:lnTo>
                    <a:pt x="123039" y="640305"/>
                  </a:lnTo>
                  <a:lnTo>
                    <a:pt x="157042" y="667132"/>
                  </a:lnTo>
                  <a:lnTo>
                    <a:pt x="194120" y="689852"/>
                  </a:lnTo>
                  <a:lnTo>
                    <a:pt x="233932" y="708122"/>
                  </a:lnTo>
                  <a:lnTo>
                    <a:pt x="276133" y="721597"/>
                  </a:lnTo>
                  <a:lnTo>
                    <a:pt x="320381" y="729934"/>
                  </a:lnTo>
                  <a:lnTo>
                    <a:pt x="366331" y="732790"/>
                  </a:lnTo>
                  <a:lnTo>
                    <a:pt x="412284" y="729934"/>
                  </a:lnTo>
                  <a:lnTo>
                    <a:pt x="456534" y="721597"/>
                  </a:lnTo>
                  <a:lnTo>
                    <a:pt x="498737" y="708122"/>
                  </a:lnTo>
                  <a:lnTo>
                    <a:pt x="538550" y="689852"/>
                  </a:lnTo>
                  <a:lnTo>
                    <a:pt x="575630" y="667132"/>
                  </a:lnTo>
                  <a:lnTo>
                    <a:pt x="609634" y="640305"/>
                  </a:lnTo>
                  <a:lnTo>
                    <a:pt x="640217" y="609715"/>
                  </a:lnTo>
                  <a:lnTo>
                    <a:pt x="667038" y="575705"/>
                  </a:lnTo>
                  <a:lnTo>
                    <a:pt x="689752" y="538619"/>
                  </a:lnTo>
                  <a:lnTo>
                    <a:pt x="708016" y="498802"/>
                  </a:lnTo>
                  <a:lnTo>
                    <a:pt x="721487" y="456596"/>
                  </a:lnTo>
                  <a:lnTo>
                    <a:pt x="729821" y="412346"/>
                  </a:lnTo>
                  <a:lnTo>
                    <a:pt x="732675" y="366394"/>
                  </a:lnTo>
                  <a:lnTo>
                    <a:pt x="729821" y="320443"/>
                  </a:lnTo>
                  <a:lnTo>
                    <a:pt x="721487" y="276193"/>
                  </a:lnTo>
                  <a:lnTo>
                    <a:pt x="708016" y="233987"/>
                  </a:lnTo>
                  <a:lnTo>
                    <a:pt x="689752" y="194170"/>
                  </a:lnTo>
                  <a:lnTo>
                    <a:pt x="667038" y="157084"/>
                  </a:lnTo>
                  <a:lnTo>
                    <a:pt x="640217" y="123074"/>
                  </a:lnTo>
                  <a:lnTo>
                    <a:pt x="609634" y="92484"/>
                  </a:lnTo>
                  <a:lnTo>
                    <a:pt x="575630" y="65657"/>
                  </a:lnTo>
                  <a:lnTo>
                    <a:pt x="538550" y="42937"/>
                  </a:lnTo>
                  <a:lnTo>
                    <a:pt x="498737" y="24667"/>
                  </a:lnTo>
                  <a:lnTo>
                    <a:pt x="456534" y="11192"/>
                  </a:lnTo>
                  <a:lnTo>
                    <a:pt x="412284" y="2855"/>
                  </a:lnTo>
                  <a:lnTo>
                    <a:pt x="366331" y="0"/>
                  </a:lnTo>
                  <a:close/>
                </a:path>
              </a:pathLst>
            </a:custGeom>
            <a:solidFill>
              <a:srgbClr val="FFFFFF"/>
            </a:solidFill>
          </p:spPr>
          <p:txBody>
            <a:bodyPr wrap="square" lIns="0" tIns="0" rIns="0" bIns="0" rtlCol="0"/>
            <a:lstStyle/>
            <a:p>
              <a:endParaRPr/>
            </a:p>
          </p:txBody>
        </p:sp>
        <p:sp>
          <p:nvSpPr>
            <p:cNvPr id="18" name="object 18"/>
            <p:cNvSpPr/>
            <p:nvPr/>
          </p:nvSpPr>
          <p:spPr>
            <a:xfrm>
              <a:off x="401637" y="2070480"/>
              <a:ext cx="732790" cy="732790"/>
            </a:xfrm>
            <a:custGeom>
              <a:avLst/>
              <a:gdLst/>
              <a:ahLst/>
              <a:cxnLst/>
              <a:rect l="l" t="t" r="r" b="b"/>
              <a:pathLst>
                <a:path w="732790" h="732789">
                  <a:moveTo>
                    <a:pt x="0" y="366394"/>
                  </a:moveTo>
                  <a:lnTo>
                    <a:pt x="2854" y="320443"/>
                  </a:lnTo>
                  <a:lnTo>
                    <a:pt x="11188" y="276193"/>
                  </a:lnTo>
                  <a:lnTo>
                    <a:pt x="24659" y="233987"/>
                  </a:lnTo>
                  <a:lnTo>
                    <a:pt x="42923" y="194170"/>
                  </a:lnTo>
                  <a:lnTo>
                    <a:pt x="65636" y="157084"/>
                  </a:lnTo>
                  <a:lnTo>
                    <a:pt x="92456" y="123074"/>
                  </a:lnTo>
                  <a:lnTo>
                    <a:pt x="123039" y="92484"/>
                  </a:lnTo>
                  <a:lnTo>
                    <a:pt x="157042" y="65657"/>
                  </a:lnTo>
                  <a:lnTo>
                    <a:pt x="194120" y="42937"/>
                  </a:lnTo>
                  <a:lnTo>
                    <a:pt x="233932" y="24667"/>
                  </a:lnTo>
                  <a:lnTo>
                    <a:pt x="276133" y="11192"/>
                  </a:lnTo>
                  <a:lnTo>
                    <a:pt x="320381" y="2855"/>
                  </a:lnTo>
                  <a:lnTo>
                    <a:pt x="366331" y="0"/>
                  </a:lnTo>
                  <a:lnTo>
                    <a:pt x="412284" y="2855"/>
                  </a:lnTo>
                  <a:lnTo>
                    <a:pt x="456534" y="11192"/>
                  </a:lnTo>
                  <a:lnTo>
                    <a:pt x="498737" y="24667"/>
                  </a:lnTo>
                  <a:lnTo>
                    <a:pt x="538550" y="42937"/>
                  </a:lnTo>
                  <a:lnTo>
                    <a:pt x="575630" y="65657"/>
                  </a:lnTo>
                  <a:lnTo>
                    <a:pt x="609634" y="92484"/>
                  </a:lnTo>
                  <a:lnTo>
                    <a:pt x="640217" y="123074"/>
                  </a:lnTo>
                  <a:lnTo>
                    <a:pt x="667038" y="157084"/>
                  </a:lnTo>
                  <a:lnTo>
                    <a:pt x="689752" y="194170"/>
                  </a:lnTo>
                  <a:lnTo>
                    <a:pt x="708016" y="233987"/>
                  </a:lnTo>
                  <a:lnTo>
                    <a:pt x="721487" y="276193"/>
                  </a:lnTo>
                  <a:lnTo>
                    <a:pt x="729821" y="320443"/>
                  </a:lnTo>
                  <a:lnTo>
                    <a:pt x="732675" y="366394"/>
                  </a:lnTo>
                  <a:lnTo>
                    <a:pt x="729821" y="412346"/>
                  </a:lnTo>
                  <a:lnTo>
                    <a:pt x="721487" y="456596"/>
                  </a:lnTo>
                  <a:lnTo>
                    <a:pt x="708016" y="498802"/>
                  </a:lnTo>
                  <a:lnTo>
                    <a:pt x="689752" y="538619"/>
                  </a:lnTo>
                  <a:lnTo>
                    <a:pt x="667038" y="575705"/>
                  </a:lnTo>
                  <a:lnTo>
                    <a:pt x="640217" y="609715"/>
                  </a:lnTo>
                  <a:lnTo>
                    <a:pt x="609634" y="640305"/>
                  </a:lnTo>
                  <a:lnTo>
                    <a:pt x="575630" y="667132"/>
                  </a:lnTo>
                  <a:lnTo>
                    <a:pt x="538550" y="689852"/>
                  </a:lnTo>
                  <a:lnTo>
                    <a:pt x="498737" y="708122"/>
                  </a:lnTo>
                  <a:lnTo>
                    <a:pt x="456534" y="721597"/>
                  </a:lnTo>
                  <a:lnTo>
                    <a:pt x="412284" y="729934"/>
                  </a:lnTo>
                  <a:lnTo>
                    <a:pt x="366331" y="732790"/>
                  </a:lnTo>
                  <a:lnTo>
                    <a:pt x="320381" y="729934"/>
                  </a:lnTo>
                  <a:lnTo>
                    <a:pt x="276133" y="721597"/>
                  </a:lnTo>
                  <a:lnTo>
                    <a:pt x="233932" y="708122"/>
                  </a:lnTo>
                  <a:lnTo>
                    <a:pt x="194120" y="689852"/>
                  </a:lnTo>
                  <a:lnTo>
                    <a:pt x="157042" y="667132"/>
                  </a:lnTo>
                  <a:lnTo>
                    <a:pt x="123039" y="640305"/>
                  </a:lnTo>
                  <a:lnTo>
                    <a:pt x="92456" y="609715"/>
                  </a:lnTo>
                  <a:lnTo>
                    <a:pt x="65636" y="575705"/>
                  </a:lnTo>
                  <a:lnTo>
                    <a:pt x="42923" y="538619"/>
                  </a:lnTo>
                  <a:lnTo>
                    <a:pt x="24659" y="498802"/>
                  </a:lnTo>
                  <a:lnTo>
                    <a:pt x="11188" y="456596"/>
                  </a:lnTo>
                  <a:lnTo>
                    <a:pt x="2854" y="412346"/>
                  </a:lnTo>
                  <a:lnTo>
                    <a:pt x="0" y="366394"/>
                  </a:lnTo>
                  <a:close/>
                </a:path>
              </a:pathLst>
            </a:custGeom>
            <a:ln w="9525">
              <a:solidFill>
                <a:srgbClr val="4F81BC"/>
              </a:solidFill>
            </a:ln>
          </p:spPr>
          <p:txBody>
            <a:bodyPr wrap="square" lIns="0" tIns="0" rIns="0" bIns="0" rtlCol="0"/>
            <a:lstStyle/>
            <a:p>
              <a:endParaRPr/>
            </a:p>
          </p:txBody>
        </p:sp>
        <p:pic>
          <p:nvPicPr>
            <p:cNvPr id="19" name="object 19"/>
            <p:cNvPicPr/>
            <p:nvPr/>
          </p:nvPicPr>
          <p:blipFill>
            <a:blip r:embed="rId9" cstate="print"/>
            <a:stretch>
              <a:fillRect/>
            </a:stretch>
          </p:blipFill>
          <p:spPr>
            <a:xfrm>
              <a:off x="722375" y="2999231"/>
              <a:ext cx="2852928" cy="679704"/>
            </a:xfrm>
            <a:prstGeom prst="rect">
              <a:avLst/>
            </a:prstGeom>
          </p:spPr>
        </p:pic>
        <p:pic>
          <p:nvPicPr>
            <p:cNvPr id="20" name="object 20"/>
            <p:cNvPicPr/>
            <p:nvPr/>
          </p:nvPicPr>
          <p:blipFill>
            <a:blip r:embed="rId10" cstate="print"/>
            <a:stretch>
              <a:fillRect/>
            </a:stretch>
          </p:blipFill>
          <p:spPr>
            <a:xfrm>
              <a:off x="1097280" y="3145536"/>
              <a:ext cx="1883664" cy="414528"/>
            </a:xfrm>
            <a:prstGeom prst="rect">
              <a:avLst/>
            </a:prstGeom>
          </p:spPr>
        </p:pic>
        <p:pic>
          <p:nvPicPr>
            <p:cNvPr id="21" name="object 21"/>
            <p:cNvPicPr/>
            <p:nvPr/>
          </p:nvPicPr>
          <p:blipFill>
            <a:blip r:embed="rId11" cstate="print"/>
            <a:stretch>
              <a:fillRect/>
            </a:stretch>
          </p:blipFill>
          <p:spPr>
            <a:xfrm>
              <a:off x="767968" y="3023209"/>
              <a:ext cx="2762250" cy="586130"/>
            </a:xfrm>
            <a:prstGeom prst="rect">
              <a:avLst/>
            </a:prstGeom>
          </p:spPr>
        </p:pic>
      </p:grpSp>
      <p:sp>
        <p:nvSpPr>
          <p:cNvPr id="22" name="object 22"/>
          <p:cNvSpPr txBox="1"/>
          <p:nvPr/>
        </p:nvSpPr>
        <p:spPr>
          <a:xfrm>
            <a:off x="1220825" y="3197478"/>
            <a:ext cx="159702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Maximize</a:t>
            </a:r>
            <a:r>
              <a:rPr sz="1200" spc="-55" dirty="0">
                <a:solidFill>
                  <a:srgbClr val="FFFFFF"/>
                </a:solidFill>
                <a:latin typeface="Calibri"/>
                <a:cs typeface="Calibri"/>
              </a:rPr>
              <a:t> </a:t>
            </a:r>
            <a:r>
              <a:rPr sz="1200" dirty="0">
                <a:solidFill>
                  <a:srgbClr val="FFFFFF"/>
                </a:solidFill>
                <a:latin typeface="Calibri"/>
                <a:cs typeface="Calibri"/>
              </a:rPr>
              <a:t>process</a:t>
            </a:r>
            <a:r>
              <a:rPr sz="1200" spc="-45" dirty="0">
                <a:solidFill>
                  <a:srgbClr val="FFFFFF"/>
                </a:solidFill>
                <a:latin typeface="Calibri"/>
                <a:cs typeface="Calibri"/>
              </a:rPr>
              <a:t> </a:t>
            </a:r>
            <a:r>
              <a:rPr sz="1200" spc="-10" dirty="0">
                <a:solidFill>
                  <a:srgbClr val="FFFFFF"/>
                </a:solidFill>
                <a:latin typeface="Calibri"/>
                <a:cs typeface="Calibri"/>
              </a:rPr>
              <a:t>uptime</a:t>
            </a:r>
            <a:endParaRPr sz="1200">
              <a:latin typeface="Calibri"/>
              <a:cs typeface="Calibri"/>
            </a:endParaRPr>
          </a:p>
        </p:txBody>
      </p:sp>
      <p:grpSp>
        <p:nvGrpSpPr>
          <p:cNvPr id="23" name="object 23"/>
          <p:cNvGrpSpPr/>
          <p:nvPr/>
        </p:nvGrpSpPr>
        <p:grpSpPr>
          <a:xfrm>
            <a:off x="387095" y="2945066"/>
            <a:ext cx="3188335" cy="1612265"/>
            <a:chOff x="387095" y="2945066"/>
            <a:chExt cx="3188335" cy="1612265"/>
          </a:xfrm>
        </p:grpSpPr>
        <p:sp>
          <p:nvSpPr>
            <p:cNvPr id="24" name="object 24"/>
            <p:cNvSpPr/>
            <p:nvPr/>
          </p:nvSpPr>
          <p:spPr>
            <a:xfrm>
              <a:off x="401637" y="2949828"/>
              <a:ext cx="732790" cy="732790"/>
            </a:xfrm>
            <a:custGeom>
              <a:avLst/>
              <a:gdLst/>
              <a:ahLst/>
              <a:cxnLst/>
              <a:rect l="l" t="t" r="r" b="b"/>
              <a:pathLst>
                <a:path w="732790" h="732789">
                  <a:moveTo>
                    <a:pt x="366331" y="0"/>
                  </a:moveTo>
                  <a:lnTo>
                    <a:pt x="320381" y="2855"/>
                  </a:lnTo>
                  <a:lnTo>
                    <a:pt x="276133" y="11192"/>
                  </a:lnTo>
                  <a:lnTo>
                    <a:pt x="233932" y="24667"/>
                  </a:lnTo>
                  <a:lnTo>
                    <a:pt x="194120" y="42937"/>
                  </a:lnTo>
                  <a:lnTo>
                    <a:pt x="157042" y="65657"/>
                  </a:lnTo>
                  <a:lnTo>
                    <a:pt x="123039" y="92484"/>
                  </a:lnTo>
                  <a:lnTo>
                    <a:pt x="92456" y="123074"/>
                  </a:lnTo>
                  <a:lnTo>
                    <a:pt x="65636" y="157084"/>
                  </a:lnTo>
                  <a:lnTo>
                    <a:pt x="42923" y="194170"/>
                  </a:lnTo>
                  <a:lnTo>
                    <a:pt x="24659" y="233987"/>
                  </a:lnTo>
                  <a:lnTo>
                    <a:pt x="11188" y="276193"/>
                  </a:lnTo>
                  <a:lnTo>
                    <a:pt x="2854" y="320443"/>
                  </a:lnTo>
                  <a:lnTo>
                    <a:pt x="0" y="366394"/>
                  </a:lnTo>
                  <a:lnTo>
                    <a:pt x="2854" y="412346"/>
                  </a:lnTo>
                  <a:lnTo>
                    <a:pt x="11188" y="456596"/>
                  </a:lnTo>
                  <a:lnTo>
                    <a:pt x="24659" y="498802"/>
                  </a:lnTo>
                  <a:lnTo>
                    <a:pt x="42923" y="538619"/>
                  </a:lnTo>
                  <a:lnTo>
                    <a:pt x="65636" y="575705"/>
                  </a:lnTo>
                  <a:lnTo>
                    <a:pt x="92456" y="609715"/>
                  </a:lnTo>
                  <a:lnTo>
                    <a:pt x="123039" y="640305"/>
                  </a:lnTo>
                  <a:lnTo>
                    <a:pt x="157042" y="667132"/>
                  </a:lnTo>
                  <a:lnTo>
                    <a:pt x="194120" y="689852"/>
                  </a:lnTo>
                  <a:lnTo>
                    <a:pt x="233932" y="708122"/>
                  </a:lnTo>
                  <a:lnTo>
                    <a:pt x="276133" y="721597"/>
                  </a:lnTo>
                  <a:lnTo>
                    <a:pt x="320381" y="729934"/>
                  </a:lnTo>
                  <a:lnTo>
                    <a:pt x="366331" y="732789"/>
                  </a:lnTo>
                  <a:lnTo>
                    <a:pt x="412284" y="729934"/>
                  </a:lnTo>
                  <a:lnTo>
                    <a:pt x="456534" y="721597"/>
                  </a:lnTo>
                  <a:lnTo>
                    <a:pt x="498737" y="708122"/>
                  </a:lnTo>
                  <a:lnTo>
                    <a:pt x="538550" y="689852"/>
                  </a:lnTo>
                  <a:lnTo>
                    <a:pt x="575630" y="667132"/>
                  </a:lnTo>
                  <a:lnTo>
                    <a:pt x="609634" y="640305"/>
                  </a:lnTo>
                  <a:lnTo>
                    <a:pt x="640217" y="609715"/>
                  </a:lnTo>
                  <a:lnTo>
                    <a:pt x="667038" y="575705"/>
                  </a:lnTo>
                  <a:lnTo>
                    <a:pt x="689752" y="538619"/>
                  </a:lnTo>
                  <a:lnTo>
                    <a:pt x="708016" y="498802"/>
                  </a:lnTo>
                  <a:lnTo>
                    <a:pt x="721487" y="456596"/>
                  </a:lnTo>
                  <a:lnTo>
                    <a:pt x="729821" y="412346"/>
                  </a:lnTo>
                  <a:lnTo>
                    <a:pt x="732675" y="366394"/>
                  </a:lnTo>
                  <a:lnTo>
                    <a:pt x="729821" y="320443"/>
                  </a:lnTo>
                  <a:lnTo>
                    <a:pt x="721487" y="276193"/>
                  </a:lnTo>
                  <a:lnTo>
                    <a:pt x="708016" y="233987"/>
                  </a:lnTo>
                  <a:lnTo>
                    <a:pt x="689752" y="194170"/>
                  </a:lnTo>
                  <a:lnTo>
                    <a:pt x="667038" y="157084"/>
                  </a:lnTo>
                  <a:lnTo>
                    <a:pt x="640217" y="123074"/>
                  </a:lnTo>
                  <a:lnTo>
                    <a:pt x="609634" y="92484"/>
                  </a:lnTo>
                  <a:lnTo>
                    <a:pt x="575630" y="65657"/>
                  </a:lnTo>
                  <a:lnTo>
                    <a:pt x="538550" y="42937"/>
                  </a:lnTo>
                  <a:lnTo>
                    <a:pt x="498737" y="24667"/>
                  </a:lnTo>
                  <a:lnTo>
                    <a:pt x="456534" y="11192"/>
                  </a:lnTo>
                  <a:lnTo>
                    <a:pt x="412284" y="2855"/>
                  </a:lnTo>
                  <a:lnTo>
                    <a:pt x="366331" y="0"/>
                  </a:lnTo>
                  <a:close/>
                </a:path>
              </a:pathLst>
            </a:custGeom>
            <a:solidFill>
              <a:srgbClr val="FFFFFF"/>
            </a:solidFill>
          </p:spPr>
          <p:txBody>
            <a:bodyPr wrap="square" lIns="0" tIns="0" rIns="0" bIns="0" rtlCol="0"/>
            <a:lstStyle/>
            <a:p>
              <a:endParaRPr/>
            </a:p>
          </p:txBody>
        </p:sp>
        <p:sp>
          <p:nvSpPr>
            <p:cNvPr id="25" name="object 25"/>
            <p:cNvSpPr/>
            <p:nvPr/>
          </p:nvSpPr>
          <p:spPr>
            <a:xfrm>
              <a:off x="401637" y="2949828"/>
              <a:ext cx="732790" cy="732790"/>
            </a:xfrm>
            <a:custGeom>
              <a:avLst/>
              <a:gdLst/>
              <a:ahLst/>
              <a:cxnLst/>
              <a:rect l="l" t="t" r="r" b="b"/>
              <a:pathLst>
                <a:path w="732790" h="732789">
                  <a:moveTo>
                    <a:pt x="0" y="366394"/>
                  </a:moveTo>
                  <a:lnTo>
                    <a:pt x="2854" y="320443"/>
                  </a:lnTo>
                  <a:lnTo>
                    <a:pt x="11188" y="276193"/>
                  </a:lnTo>
                  <a:lnTo>
                    <a:pt x="24659" y="233987"/>
                  </a:lnTo>
                  <a:lnTo>
                    <a:pt x="42923" y="194170"/>
                  </a:lnTo>
                  <a:lnTo>
                    <a:pt x="65636" y="157084"/>
                  </a:lnTo>
                  <a:lnTo>
                    <a:pt x="92456" y="123074"/>
                  </a:lnTo>
                  <a:lnTo>
                    <a:pt x="123039" y="92484"/>
                  </a:lnTo>
                  <a:lnTo>
                    <a:pt x="157042" y="65657"/>
                  </a:lnTo>
                  <a:lnTo>
                    <a:pt x="194120" y="42937"/>
                  </a:lnTo>
                  <a:lnTo>
                    <a:pt x="233932" y="24667"/>
                  </a:lnTo>
                  <a:lnTo>
                    <a:pt x="276133" y="11192"/>
                  </a:lnTo>
                  <a:lnTo>
                    <a:pt x="320381" y="2855"/>
                  </a:lnTo>
                  <a:lnTo>
                    <a:pt x="366331" y="0"/>
                  </a:lnTo>
                  <a:lnTo>
                    <a:pt x="412284" y="2855"/>
                  </a:lnTo>
                  <a:lnTo>
                    <a:pt x="456534" y="11192"/>
                  </a:lnTo>
                  <a:lnTo>
                    <a:pt x="498737" y="24667"/>
                  </a:lnTo>
                  <a:lnTo>
                    <a:pt x="538550" y="42937"/>
                  </a:lnTo>
                  <a:lnTo>
                    <a:pt x="575630" y="65657"/>
                  </a:lnTo>
                  <a:lnTo>
                    <a:pt x="609634" y="92484"/>
                  </a:lnTo>
                  <a:lnTo>
                    <a:pt x="640217" y="123074"/>
                  </a:lnTo>
                  <a:lnTo>
                    <a:pt x="667038" y="157084"/>
                  </a:lnTo>
                  <a:lnTo>
                    <a:pt x="689752" y="194170"/>
                  </a:lnTo>
                  <a:lnTo>
                    <a:pt x="708016" y="233987"/>
                  </a:lnTo>
                  <a:lnTo>
                    <a:pt x="721487" y="276193"/>
                  </a:lnTo>
                  <a:lnTo>
                    <a:pt x="729821" y="320443"/>
                  </a:lnTo>
                  <a:lnTo>
                    <a:pt x="732675" y="366394"/>
                  </a:lnTo>
                  <a:lnTo>
                    <a:pt x="729821" y="412346"/>
                  </a:lnTo>
                  <a:lnTo>
                    <a:pt x="721487" y="456596"/>
                  </a:lnTo>
                  <a:lnTo>
                    <a:pt x="708016" y="498802"/>
                  </a:lnTo>
                  <a:lnTo>
                    <a:pt x="689752" y="538619"/>
                  </a:lnTo>
                  <a:lnTo>
                    <a:pt x="667038" y="575705"/>
                  </a:lnTo>
                  <a:lnTo>
                    <a:pt x="640217" y="609715"/>
                  </a:lnTo>
                  <a:lnTo>
                    <a:pt x="609634" y="640305"/>
                  </a:lnTo>
                  <a:lnTo>
                    <a:pt x="575630" y="667132"/>
                  </a:lnTo>
                  <a:lnTo>
                    <a:pt x="538550" y="689852"/>
                  </a:lnTo>
                  <a:lnTo>
                    <a:pt x="498737" y="708122"/>
                  </a:lnTo>
                  <a:lnTo>
                    <a:pt x="456534" y="721597"/>
                  </a:lnTo>
                  <a:lnTo>
                    <a:pt x="412284" y="729934"/>
                  </a:lnTo>
                  <a:lnTo>
                    <a:pt x="366331" y="732789"/>
                  </a:lnTo>
                  <a:lnTo>
                    <a:pt x="320381" y="729934"/>
                  </a:lnTo>
                  <a:lnTo>
                    <a:pt x="276133" y="721597"/>
                  </a:lnTo>
                  <a:lnTo>
                    <a:pt x="233932" y="708122"/>
                  </a:lnTo>
                  <a:lnTo>
                    <a:pt x="194120" y="689852"/>
                  </a:lnTo>
                  <a:lnTo>
                    <a:pt x="157042" y="667132"/>
                  </a:lnTo>
                  <a:lnTo>
                    <a:pt x="123039" y="640305"/>
                  </a:lnTo>
                  <a:lnTo>
                    <a:pt x="92456" y="609715"/>
                  </a:lnTo>
                  <a:lnTo>
                    <a:pt x="65636" y="575705"/>
                  </a:lnTo>
                  <a:lnTo>
                    <a:pt x="42923" y="538619"/>
                  </a:lnTo>
                  <a:lnTo>
                    <a:pt x="24659" y="498802"/>
                  </a:lnTo>
                  <a:lnTo>
                    <a:pt x="11188" y="456596"/>
                  </a:lnTo>
                  <a:lnTo>
                    <a:pt x="2854" y="412346"/>
                  </a:lnTo>
                  <a:lnTo>
                    <a:pt x="0" y="366394"/>
                  </a:lnTo>
                  <a:close/>
                </a:path>
              </a:pathLst>
            </a:custGeom>
            <a:ln w="9525">
              <a:solidFill>
                <a:srgbClr val="4F81BC"/>
              </a:solidFill>
            </a:ln>
          </p:spPr>
          <p:txBody>
            <a:bodyPr wrap="square" lIns="0" tIns="0" rIns="0" bIns="0" rtlCol="0"/>
            <a:lstStyle/>
            <a:p>
              <a:endParaRPr/>
            </a:p>
          </p:txBody>
        </p:sp>
        <p:pic>
          <p:nvPicPr>
            <p:cNvPr id="26" name="object 26"/>
            <p:cNvPicPr/>
            <p:nvPr/>
          </p:nvPicPr>
          <p:blipFill>
            <a:blip r:embed="rId12" cstate="print"/>
            <a:stretch>
              <a:fillRect/>
            </a:stretch>
          </p:blipFill>
          <p:spPr>
            <a:xfrm>
              <a:off x="387095" y="3880103"/>
              <a:ext cx="3188208" cy="676655"/>
            </a:xfrm>
            <a:prstGeom prst="rect">
              <a:avLst/>
            </a:prstGeom>
          </p:spPr>
        </p:pic>
        <p:pic>
          <p:nvPicPr>
            <p:cNvPr id="27" name="object 27"/>
            <p:cNvPicPr/>
            <p:nvPr/>
          </p:nvPicPr>
          <p:blipFill>
            <a:blip r:embed="rId13" cstate="print"/>
            <a:stretch>
              <a:fillRect/>
            </a:stretch>
          </p:blipFill>
          <p:spPr>
            <a:xfrm>
              <a:off x="758952" y="3941063"/>
              <a:ext cx="2054352" cy="579120"/>
            </a:xfrm>
            <a:prstGeom prst="rect">
              <a:avLst/>
            </a:prstGeom>
          </p:spPr>
        </p:pic>
        <p:pic>
          <p:nvPicPr>
            <p:cNvPr id="28" name="object 28"/>
            <p:cNvPicPr/>
            <p:nvPr/>
          </p:nvPicPr>
          <p:blipFill>
            <a:blip r:embed="rId14" cstate="print"/>
            <a:stretch>
              <a:fillRect/>
            </a:stretch>
          </p:blipFill>
          <p:spPr>
            <a:xfrm>
              <a:off x="431926" y="3902506"/>
              <a:ext cx="3098292" cy="586130"/>
            </a:xfrm>
            <a:prstGeom prst="rect">
              <a:avLst/>
            </a:prstGeom>
          </p:spPr>
        </p:pic>
      </p:grpSp>
      <p:sp>
        <p:nvSpPr>
          <p:cNvPr id="29" name="object 29"/>
          <p:cNvSpPr txBox="1"/>
          <p:nvPr/>
        </p:nvSpPr>
        <p:spPr>
          <a:xfrm>
            <a:off x="884631" y="3993286"/>
            <a:ext cx="1774825" cy="373380"/>
          </a:xfrm>
          <a:prstGeom prst="rect">
            <a:avLst/>
          </a:prstGeom>
        </p:spPr>
        <p:txBody>
          <a:bodyPr vert="horz" wrap="square" lIns="0" tIns="12700" rIns="0" bIns="0" rtlCol="0">
            <a:spAutoFit/>
          </a:bodyPr>
          <a:lstStyle/>
          <a:p>
            <a:pPr marL="12700">
              <a:lnSpc>
                <a:spcPts val="1370"/>
              </a:lnSpc>
              <a:spcBef>
                <a:spcPts val="100"/>
              </a:spcBef>
            </a:pPr>
            <a:r>
              <a:rPr sz="1200" dirty="0">
                <a:solidFill>
                  <a:srgbClr val="FFFFFF"/>
                </a:solidFill>
                <a:latin typeface="Calibri"/>
                <a:cs typeface="Calibri"/>
              </a:rPr>
              <a:t>Designed</a:t>
            </a:r>
            <a:r>
              <a:rPr sz="1200" spc="-10" dirty="0">
                <a:solidFill>
                  <a:srgbClr val="FFFFFF"/>
                </a:solidFill>
                <a:latin typeface="Calibri"/>
                <a:cs typeface="Calibri"/>
              </a:rPr>
              <a:t> </a:t>
            </a:r>
            <a:r>
              <a:rPr sz="1200" dirty="0">
                <a:solidFill>
                  <a:srgbClr val="FFFFFF"/>
                </a:solidFill>
                <a:latin typeface="Calibri"/>
                <a:cs typeface="Calibri"/>
              </a:rPr>
              <a:t>and</a:t>
            </a:r>
            <a:r>
              <a:rPr sz="1200" spc="10" dirty="0">
                <a:solidFill>
                  <a:srgbClr val="FFFFFF"/>
                </a:solidFill>
                <a:latin typeface="Calibri"/>
                <a:cs typeface="Calibri"/>
              </a:rPr>
              <a:t> </a:t>
            </a:r>
            <a:r>
              <a:rPr sz="1200" spc="-10" dirty="0">
                <a:solidFill>
                  <a:srgbClr val="FFFFFF"/>
                </a:solidFill>
                <a:latin typeface="Calibri"/>
                <a:cs typeface="Calibri"/>
              </a:rPr>
              <a:t>manufactured</a:t>
            </a:r>
            <a:endParaRPr sz="1200">
              <a:latin typeface="Calibri"/>
              <a:cs typeface="Calibri"/>
            </a:endParaRPr>
          </a:p>
          <a:p>
            <a:pPr marL="12700">
              <a:lnSpc>
                <a:spcPts val="1370"/>
              </a:lnSpc>
            </a:pPr>
            <a:r>
              <a:rPr sz="1200" dirty="0">
                <a:solidFill>
                  <a:srgbClr val="FFFFFF"/>
                </a:solidFill>
                <a:latin typeface="Calibri"/>
                <a:cs typeface="Calibri"/>
              </a:rPr>
              <a:t>in</a:t>
            </a:r>
            <a:r>
              <a:rPr sz="1200" spc="-15" dirty="0">
                <a:solidFill>
                  <a:srgbClr val="FFFFFF"/>
                </a:solidFill>
                <a:latin typeface="Calibri"/>
                <a:cs typeface="Calibri"/>
              </a:rPr>
              <a:t> </a:t>
            </a:r>
            <a:r>
              <a:rPr sz="1200" dirty="0">
                <a:solidFill>
                  <a:srgbClr val="FFFFFF"/>
                </a:solidFill>
                <a:latin typeface="Calibri"/>
                <a:cs typeface="Calibri"/>
              </a:rPr>
              <a:t>the</a:t>
            </a:r>
            <a:r>
              <a:rPr sz="1200" spc="-15" dirty="0">
                <a:solidFill>
                  <a:srgbClr val="FFFFFF"/>
                </a:solidFill>
                <a:latin typeface="Calibri"/>
                <a:cs typeface="Calibri"/>
              </a:rPr>
              <a:t> </a:t>
            </a:r>
            <a:r>
              <a:rPr sz="1200" spc="-10" dirty="0">
                <a:solidFill>
                  <a:srgbClr val="FFFFFF"/>
                </a:solidFill>
                <a:latin typeface="Calibri"/>
                <a:cs typeface="Calibri"/>
              </a:rPr>
              <a:t>U.S.A.</a:t>
            </a:r>
            <a:endParaRPr sz="1200">
              <a:latin typeface="Calibri"/>
              <a:cs typeface="Calibri"/>
            </a:endParaRPr>
          </a:p>
        </p:txBody>
      </p:sp>
      <p:grpSp>
        <p:nvGrpSpPr>
          <p:cNvPr id="30" name="object 30"/>
          <p:cNvGrpSpPr/>
          <p:nvPr/>
        </p:nvGrpSpPr>
        <p:grpSpPr>
          <a:xfrm>
            <a:off x="60838" y="3824414"/>
            <a:ext cx="742315" cy="742315"/>
            <a:chOff x="60838" y="3824414"/>
            <a:chExt cx="742315" cy="742315"/>
          </a:xfrm>
        </p:grpSpPr>
        <p:sp>
          <p:nvSpPr>
            <p:cNvPr id="31" name="object 31"/>
            <p:cNvSpPr/>
            <p:nvPr/>
          </p:nvSpPr>
          <p:spPr>
            <a:xfrm>
              <a:off x="65600" y="3829177"/>
              <a:ext cx="732790" cy="732790"/>
            </a:xfrm>
            <a:custGeom>
              <a:avLst/>
              <a:gdLst/>
              <a:ahLst/>
              <a:cxnLst/>
              <a:rect l="l" t="t" r="r" b="b"/>
              <a:pathLst>
                <a:path w="732790" h="732789">
                  <a:moveTo>
                    <a:pt x="366326" y="0"/>
                  </a:moveTo>
                  <a:lnTo>
                    <a:pt x="320376" y="2855"/>
                  </a:lnTo>
                  <a:lnTo>
                    <a:pt x="276129" y="11191"/>
                  </a:lnTo>
                  <a:lnTo>
                    <a:pt x="233928" y="24666"/>
                  </a:lnTo>
                  <a:lnTo>
                    <a:pt x="194116" y="42934"/>
                  </a:lnTo>
                  <a:lnTo>
                    <a:pt x="157038" y="65654"/>
                  </a:lnTo>
                  <a:lnTo>
                    <a:pt x="123036" y="92480"/>
                  </a:lnTo>
                  <a:lnTo>
                    <a:pt x="92454" y="123069"/>
                  </a:lnTo>
                  <a:lnTo>
                    <a:pt x="65634" y="157079"/>
                  </a:lnTo>
                  <a:lnTo>
                    <a:pt x="42921" y="194164"/>
                  </a:lnTo>
                  <a:lnTo>
                    <a:pt x="24658" y="233982"/>
                  </a:lnTo>
                  <a:lnTo>
                    <a:pt x="11188" y="276189"/>
                  </a:lnTo>
                  <a:lnTo>
                    <a:pt x="2854" y="320441"/>
                  </a:lnTo>
                  <a:lnTo>
                    <a:pt x="0" y="366395"/>
                  </a:lnTo>
                  <a:lnTo>
                    <a:pt x="2854" y="412347"/>
                  </a:lnTo>
                  <a:lnTo>
                    <a:pt x="11188" y="456596"/>
                  </a:lnTo>
                  <a:lnTo>
                    <a:pt x="24658" y="498799"/>
                  </a:lnTo>
                  <a:lnTo>
                    <a:pt x="42921" y="538611"/>
                  </a:lnTo>
                  <a:lnTo>
                    <a:pt x="65634" y="575689"/>
                  </a:lnTo>
                  <a:lnTo>
                    <a:pt x="92454" y="609692"/>
                  </a:lnTo>
                  <a:lnTo>
                    <a:pt x="123036" y="640274"/>
                  </a:lnTo>
                  <a:lnTo>
                    <a:pt x="157038" y="667093"/>
                  </a:lnTo>
                  <a:lnTo>
                    <a:pt x="194116" y="689805"/>
                  </a:lnTo>
                  <a:lnTo>
                    <a:pt x="233928" y="708068"/>
                  </a:lnTo>
                  <a:lnTo>
                    <a:pt x="276129" y="721538"/>
                  </a:lnTo>
                  <a:lnTo>
                    <a:pt x="320376" y="729872"/>
                  </a:lnTo>
                  <a:lnTo>
                    <a:pt x="366326" y="732726"/>
                  </a:lnTo>
                  <a:lnTo>
                    <a:pt x="412279" y="729872"/>
                  </a:lnTo>
                  <a:lnTo>
                    <a:pt x="456529" y="721538"/>
                  </a:lnTo>
                  <a:lnTo>
                    <a:pt x="498732" y="708068"/>
                  </a:lnTo>
                  <a:lnTo>
                    <a:pt x="538545" y="689805"/>
                  </a:lnTo>
                  <a:lnTo>
                    <a:pt x="575625" y="667093"/>
                  </a:lnTo>
                  <a:lnTo>
                    <a:pt x="609629" y="640274"/>
                  </a:lnTo>
                  <a:lnTo>
                    <a:pt x="640212" y="609692"/>
                  </a:lnTo>
                  <a:lnTo>
                    <a:pt x="667033" y="575689"/>
                  </a:lnTo>
                  <a:lnTo>
                    <a:pt x="689747" y="538611"/>
                  </a:lnTo>
                  <a:lnTo>
                    <a:pt x="708011" y="498799"/>
                  </a:lnTo>
                  <a:lnTo>
                    <a:pt x="721481" y="456596"/>
                  </a:lnTo>
                  <a:lnTo>
                    <a:pt x="729816" y="412347"/>
                  </a:lnTo>
                  <a:lnTo>
                    <a:pt x="732670" y="366395"/>
                  </a:lnTo>
                  <a:lnTo>
                    <a:pt x="729816" y="320441"/>
                  </a:lnTo>
                  <a:lnTo>
                    <a:pt x="721481" y="276189"/>
                  </a:lnTo>
                  <a:lnTo>
                    <a:pt x="708011" y="233982"/>
                  </a:lnTo>
                  <a:lnTo>
                    <a:pt x="689747" y="194164"/>
                  </a:lnTo>
                  <a:lnTo>
                    <a:pt x="667033" y="157079"/>
                  </a:lnTo>
                  <a:lnTo>
                    <a:pt x="640212" y="123069"/>
                  </a:lnTo>
                  <a:lnTo>
                    <a:pt x="609629" y="92480"/>
                  </a:lnTo>
                  <a:lnTo>
                    <a:pt x="575625" y="65654"/>
                  </a:lnTo>
                  <a:lnTo>
                    <a:pt x="538545" y="42934"/>
                  </a:lnTo>
                  <a:lnTo>
                    <a:pt x="498732" y="24666"/>
                  </a:lnTo>
                  <a:lnTo>
                    <a:pt x="456529" y="11191"/>
                  </a:lnTo>
                  <a:lnTo>
                    <a:pt x="412279" y="2855"/>
                  </a:lnTo>
                  <a:lnTo>
                    <a:pt x="366326" y="0"/>
                  </a:lnTo>
                  <a:close/>
                </a:path>
              </a:pathLst>
            </a:custGeom>
            <a:solidFill>
              <a:srgbClr val="FFFFFF"/>
            </a:solidFill>
          </p:spPr>
          <p:txBody>
            <a:bodyPr wrap="square" lIns="0" tIns="0" rIns="0" bIns="0" rtlCol="0"/>
            <a:lstStyle/>
            <a:p>
              <a:endParaRPr/>
            </a:p>
          </p:txBody>
        </p:sp>
        <p:sp>
          <p:nvSpPr>
            <p:cNvPr id="32" name="object 32"/>
            <p:cNvSpPr/>
            <p:nvPr/>
          </p:nvSpPr>
          <p:spPr>
            <a:xfrm>
              <a:off x="65600" y="3829177"/>
              <a:ext cx="732790" cy="732790"/>
            </a:xfrm>
            <a:custGeom>
              <a:avLst/>
              <a:gdLst/>
              <a:ahLst/>
              <a:cxnLst/>
              <a:rect l="l" t="t" r="r" b="b"/>
              <a:pathLst>
                <a:path w="732790" h="732789">
                  <a:moveTo>
                    <a:pt x="0" y="366395"/>
                  </a:moveTo>
                  <a:lnTo>
                    <a:pt x="2854" y="320441"/>
                  </a:lnTo>
                  <a:lnTo>
                    <a:pt x="11188" y="276189"/>
                  </a:lnTo>
                  <a:lnTo>
                    <a:pt x="24658" y="233982"/>
                  </a:lnTo>
                  <a:lnTo>
                    <a:pt x="42921" y="194164"/>
                  </a:lnTo>
                  <a:lnTo>
                    <a:pt x="65634" y="157079"/>
                  </a:lnTo>
                  <a:lnTo>
                    <a:pt x="92454" y="123069"/>
                  </a:lnTo>
                  <a:lnTo>
                    <a:pt x="123036" y="92480"/>
                  </a:lnTo>
                  <a:lnTo>
                    <a:pt x="157038" y="65654"/>
                  </a:lnTo>
                  <a:lnTo>
                    <a:pt x="194116" y="42934"/>
                  </a:lnTo>
                  <a:lnTo>
                    <a:pt x="233928" y="24666"/>
                  </a:lnTo>
                  <a:lnTo>
                    <a:pt x="276129" y="11191"/>
                  </a:lnTo>
                  <a:lnTo>
                    <a:pt x="320376" y="2855"/>
                  </a:lnTo>
                  <a:lnTo>
                    <a:pt x="366326" y="0"/>
                  </a:lnTo>
                  <a:lnTo>
                    <a:pt x="412279" y="2855"/>
                  </a:lnTo>
                  <a:lnTo>
                    <a:pt x="456529" y="11191"/>
                  </a:lnTo>
                  <a:lnTo>
                    <a:pt x="498732" y="24666"/>
                  </a:lnTo>
                  <a:lnTo>
                    <a:pt x="538545" y="42934"/>
                  </a:lnTo>
                  <a:lnTo>
                    <a:pt x="575625" y="65654"/>
                  </a:lnTo>
                  <a:lnTo>
                    <a:pt x="609629" y="92480"/>
                  </a:lnTo>
                  <a:lnTo>
                    <a:pt x="640212" y="123069"/>
                  </a:lnTo>
                  <a:lnTo>
                    <a:pt x="667033" y="157079"/>
                  </a:lnTo>
                  <a:lnTo>
                    <a:pt x="689747" y="194164"/>
                  </a:lnTo>
                  <a:lnTo>
                    <a:pt x="708011" y="233982"/>
                  </a:lnTo>
                  <a:lnTo>
                    <a:pt x="721481" y="276189"/>
                  </a:lnTo>
                  <a:lnTo>
                    <a:pt x="729816" y="320441"/>
                  </a:lnTo>
                  <a:lnTo>
                    <a:pt x="732670" y="366395"/>
                  </a:lnTo>
                  <a:lnTo>
                    <a:pt x="729816" y="412347"/>
                  </a:lnTo>
                  <a:lnTo>
                    <a:pt x="721481" y="456596"/>
                  </a:lnTo>
                  <a:lnTo>
                    <a:pt x="708011" y="498799"/>
                  </a:lnTo>
                  <a:lnTo>
                    <a:pt x="689747" y="538611"/>
                  </a:lnTo>
                  <a:lnTo>
                    <a:pt x="667033" y="575689"/>
                  </a:lnTo>
                  <a:lnTo>
                    <a:pt x="640212" y="609692"/>
                  </a:lnTo>
                  <a:lnTo>
                    <a:pt x="609629" y="640274"/>
                  </a:lnTo>
                  <a:lnTo>
                    <a:pt x="575625" y="667093"/>
                  </a:lnTo>
                  <a:lnTo>
                    <a:pt x="538545" y="689805"/>
                  </a:lnTo>
                  <a:lnTo>
                    <a:pt x="498732" y="708068"/>
                  </a:lnTo>
                  <a:lnTo>
                    <a:pt x="456529" y="721538"/>
                  </a:lnTo>
                  <a:lnTo>
                    <a:pt x="412279" y="729872"/>
                  </a:lnTo>
                  <a:lnTo>
                    <a:pt x="366326" y="732726"/>
                  </a:lnTo>
                  <a:lnTo>
                    <a:pt x="320376" y="729872"/>
                  </a:lnTo>
                  <a:lnTo>
                    <a:pt x="276129" y="721538"/>
                  </a:lnTo>
                  <a:lnTo>
                    <a:pt x="233928" y="708068"/>
                  </a:lnTo>
                  <a:lnTo>
                    <a:pt x="194116" y="689805"/>
                  </a:lnTo>
                  <a:lnTo>
                    <a:pt x="157038" y="667093"/>
                  </a:lnTo>
                  <a:lnTo>
                    <a:pt x="123036" y="640274"/>
                  </a:lnTo>
                  <a:lnTo>
                    <a:pt x="92454" y="609692"/>
                  </a:lnTo>
                  <a:lnTo>
                    <a:pt x="65634" y="575689"/>
                  </a:lnTo>
                  <a:lnTo>
                    <a:pt x="42921" y="538611"/>
                  </a:lnTo>
                  <a:lnTo>
                    <a:pt x="24658" y="498799"/>
                  </a:lnTo>
                  <a:lnTo>
                    <a:pt x="11188" y="456596"/>
                  </a:lnTo>
                  <a:lnTo>
                    <a:pt x="2854" y="412347"/>
                  </a:lnTo>
                  <a:lnTo>
                    <a:pt x="0" y="366395"/>
                  </a:lnTo>
                  <a:close/>
                </a:path>
              </a:pathLst>
            </a:custGeom>
            <a:ln w="9524">
              <a:solidFill>
                <a:srgbClr val="4F81BC"/>
              </a:solidFill>
            </a:ln>
          </p:spPr>
          <p:txBody>
            <a:bodyPr wrap="square" lIns="0" tIns="0" rIns="0" bIns="0" rtlCol="0"/>
            <a:lstStyle/>
            <a:p>
              <a:endParaRPr/>
            </a:p>
          </p:txBody>
        </p:sp>
      </p:grpSp>
      <p:pic>
        <p:nvPicPr>
          <p:cNvPr id="33" name="object 33"/>
          <p:cNvPicPr/>
          <p:nvPr/>
        </p:nvPicPr>
        <p:blipFill>
          <a:blip r:embed="rId15" cstate="print"/>
          <a:stretch>
            <a:fillRect/>
          </a:stretch>
        </p:blipFill>
        <p:spPr>
          <a:xfrm>
            <a:off x="4123944" y="0"/>
            <a:ext cx="2913888" cy="960119"/>
          </a:xfrm>
          <a:prstGeom prst="rect">
            <a:avLst/>
          </a:prstGeom>
        </p:spPr>
      </p:pic>
      <p:sp>
        <p:nvSpPr>
          <p:cNvPr id="34" name="object 34"/>
          <p:cNvSpPr txBox="1">
            <a:spLocks noGrp="1"/>
          </p:cNvSpPr>
          <p:nvPr>
            <p:ph type="title"/>
          </p:nvPr>
        </p:nvSpPr>
        <p:spPr>
          <a:prstGeom prst="rect">
            <a:avLst/>
          </a:prstGeom>
        </p:spPr>
        <p:txBody>
          <a:bodyPr vert="horz" wrap="square" lIns="0" tIns="12700" rIns="0" bIns="0" rtlCol="0">
            <a:spAutoFit/>
          </a:bodyPr>
          <a:lstStyle/>
          <a:p>
            <a:pPr marL="1772285">
              <a:lnSpc>
                <a:spcPct val="100000"/>
              </a:lnSpc>
              <a:spcBef>
                <a:spcPts val="100"/>
              </a:spcBef>
            </a:pPr>
            <a:r>
              <a:rPr spc="-10" dirty="0"/>
              <a:t>Introduction</a:t>
            </a:r>
          </a:p>
        </p:txBody>
      </p:sp>
      <p:sp>
        <p:nvSpPr>
          <p:cNvPr id="35" name="object 35"/>
          <p:cNvSpPr txBox="1">
            <a:spLocks noGrp="1"/>
          </p:cNvSpPr>
          <p:nvPr>
            <p:ph type="sldNum" sz="quarter" idx="7"/>
          </p:nvPr>
        </p:nvSpPr>
        <p:spPr>
          <a:prstGeom prst="rect">
            <a:avLst/>
          </a:prstGeom>
        </p:spPr>
        <p:txBody>
          <a:bodyPr vert="horz" wrap="square" lIns="0" tIns="0" rIns="0" bIns="0" rtlCol="0">
            <a:spAutoFit/>
          </a:bodyPr>
          <a:lstStyle/>
          <a:p>
            <a:pPr marL="55880">
              <a:lnSpc>
                <a:spcPts val="1240"/>
              </a:lnSpc>
            </a:pPr>
            <a:fld id="{81D60167-4931-47E6-BA6A-407CBD079E47}" type="slidenum">
              <a:rPr spc="-25" dirty="0"/>
              <a:t>2</a:t>
            </a:fld>
            <a:endParaRPr spc="-25"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txBox="1">
            <a:spLocks noGrp="1"/>
          </p:cNvSpPr>
          <p:nvPr/>
        </p:nvSpPr>
        <p:spPr>
          <a:xfrm>
            <a:off x="6553200" y="4770439"/>
            <a:ext cx="2133600" cy="274637"/>
          </a:xfrm>
          <a:prstGeom prst="rect">
            <a:avLst/>
          </a:prstGeom>
          <a:noFill/>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defTabSz="914378"/>
            <a:fld id="{E8CF4F6D-F510-48A0-BD11-9405853562D3}" type="slidenum">
              <a:rPr lang="en-US" altLang="en-US" sz="1200">
                <a:solidFill>
                  <a:srgbClr val="898989"/>
                </a:solidFill>
              </a:rPr>
              <a:pPr algn="r" defTabSz="914378"/>
              <a:t>20</a:t>
            </a:fld>
            <a:endParaRPr lang="en-US" altLang="en-US" sz="1200">
              <a:solidFill>
                <a:srgbClr val="898989"/>
              </a:solidFill>
            </a:endParaRPr>
          </a:p>
        </p:txBody>
      </p:sp>
      <p:sp>
        <p:nvSpPr>
          <p:cNvPr id="6" name="Title 1"/>
          <p:cNvSpPr>
            <a:spLocks noGrp="1"/>
          </p:cNvSpPr>
          <p:nvPr>
            <p:ph type="title"/>
          </p:nvPr>
        </p:nvSpPr>
        <p:spPr>
          <a:xfrm>
            <a:off x="2884921" y="127364"/>
            <a:ext cx="6245224" cy="481536"/>
          </a:xfrm>
        </p:spPr>
        <p:txBody>
          <a:bodyPr>
            <a:noAutofit/>
          </a:bodyPr>
          <a:lstStyle/>
          <a:p>
            <a:pPr>
              <a:defRPr/>
            </a:pPr>
            <a:r>
              <a:rPr lang="en-US" sz="2800" b="1" dirty="0">
                <a:effectLst>
                  <a:outerShdw blurRad="38100" dist="38100" dir="2700000" algn="tl">
                    <a:srgbClr val="000000">
                      <a:alpha val="43137"/>
                    </a:srgbClr>
                  </a:outerShdw>
                </a:effectLst>
              </a:rPr>
              <a:t>UPD – Uninterruptable Power For Drives</a:t>
            </a:r>
          </a:p>
        </p:txBody>
      </p:sp>
      <p:pic>
        <p:nvPicPr>
          <p:cNvPr id="2765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31925"/>
            <a:ext cx="42672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1431925"/>
            <a:ext cx="2667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4"/>
          <p:cNvSpPr txBox="1">
            <a:spLocks noChangeArrowheads="1"/>
          </p:cNvSpPr>
          <p:nvPr/>
        </p:nvSpPr>
        <p:spPr bwMode="auto">
          <a:xfrm>
            <a:off x="1295400" y="1376477"/>
            <a:ext cx="1300164" cy="268288"/>
          </a:xfrm>
          <a:prstGeom prst="rect">
            <a:avLst/>
          </a:prstGeom>
          <a:solidFill>
            <a:srgbClr val="C00000"/>
          </a:solidFill>
          <a:ln/>
        </p:spPr>
        <p:style>
          <a:lnRef idx="3">
            <a:schemeClr val="lt1"/>
          </a:lnRef>
          <a:fillRef idx="1">
            <a:schemeClr val="accent2"/>
          </a:fillRef>
          <a:effectRef idx="1">
            <a:schemeClr val="accent2"/>
          </a:effectRef>
          <a:fontRef idx="minor">
            <a:schemeClr val="lt1"/>
          </a:fontRef>
        </p:style>
        <p:txBody>
          <a:bodyPr/>
          <a:lstStyle>
            <a:lvl1pPr marL="1825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algn="ctr" defTabSz="914378"/>
            <a:r>
              <a:rPr lang="en-US" altLang="en-US" sz="1200" b="1" dirty="0">
                <a:solidFill>
                  <a:srgbClr val="FFFFFF"/>
                </a:solidFill>
                <a:effectLst>
                  <a:outerShdw blurRad="38100" dist="38100" dir="2700000" algn="tl">
                    <a:srgbClr val="000000">
                      <a:alpha val="43137"/>
                    </a:srgbClr>
                  </a:outerShdw>
                </a:effectLst>
              </a:rPr>
              <a:t>Sag Protection</a:t>
            </a:r>
          </a:p>
        </p:txBody>
      </p:sp>
      <p:sp>
        <p:nvSpPr>
          <p:cNvPr id="27655" name="Rectangle 4"/>
          <p:cNvSpPr txBox="1">
            <a:spLocks noChangeArrowheads="1"/>
          </p:cNvSpPr>
          <p:nvPr/>
        </p:nvSpPr>
        <p:spPr bwMode="auto">
          <a:xfrm>
            <a:off x="6172201" y="1369607"/>
            <a:ext cx="2113359" cy="274638"/>
          </a:xfrm>
          <a:prstGeom prst="rect">
            <a:avLst/>
          </a:prstGeom>
          <a:solidFill>
            <a:srgbClr val="C00000"/>
          </a:solidFill>
          <a:ln/>
        </p:spPr>
        <p:style>
          <a:lnRef idx="3">
            <a:schemeClr val="lt1"/>
          </a:lnRef>
          <a:fillRef idx="1">
            <a:schemeClr val="accent2"/>
          </a:fillRef>
          <a:effectRef idx="1">
            <a:schemeClr val="accent2"/>
          </a:effectRef>
          <a:fontRef idx="minor">
            <a:schemeClr val="lt1"/>
          </a:fontRef>
        </p:style>
        <p:txBody>
          <a:bodyPr/>
          <a:lstStyle>
            <a:lvl1pPr marL="1825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algn="ctr" defTabSz="914378"/>
            <a:r>
              <a:rPr lang="en-US" altLang="en-US" sz="1200" b="1" dirty="0">
                <a:solidFill>
                  <a:srgbClr val="FFFFFF"/>
                </a:solidFill>
                <a:effectLst>
                  <a:outerShdw blurRad="38100" dist="38100" dir="2700000" algn="tl">
                    <a:srgbClr val="000000">
                      <a:alpha val="43137"/>
                    </a:srgbClr>
                  </a:outerShdw>
                </a:effectLst>
              </a:rPr>
              <a:t>AC Line Outage Protection</a:t>
            </a:r>
          </a:p>
        </p:txBody>
      </p:sp>
      <p:sp>
        <p:nvSpPr>
          <p:cNvPr id="27656" name="Text Placeholder 1"/>
          <p:cNvSpPr>
            <a:spLocks noGrp="1"/>
          </p:cNvSpPr>
          <p:nvPr>
            <p:ph type="body" sz="half" idx="1"/>
          </p:nvPr>
        </p:nvSpPr>
        <p:spPr>
          <a:xfrm>
            <a:off x="1053199" y="1743636"/>
            <a:ext cx="1669441" cy="525462"/>
          </a:xfrm>
        </p:spPr>
        <p:txBody>
          <a:bodyPr>
            <a:noAutofit/>
          </a:bodyPr>
          <a:lstStyle/>
          <a:p>
            <a:pPr algn="ctr"/>
            <a:r>
              <a:rPr lang="en-US" altLang="en-US" sz="1100" b="1" dirty="0">
                <a:effectLst>
                  <a:outerShdw blurRad="38100" dist="38100" dir="2700000" algn="tl">
                    <a:srgbClr val="000000">
                      <a:alpha val="43137"/>
                    </a:srgbClr>
                  </a:outerShdw>
                </a:effectLst>
              </a:rPr>
              <a:t>Up to 250kW Single Unit. </a:t>
            </a:r>
          </a:p>
          <a:p>
            <a:pPr algn="ctr"/>
            <a:r>
              <a:rPr lang="en-US" altLang="en-US" sz="1100" b="1" dirty="0">
                <a:effectLst>
                  <a:outerShdw blurRad="38100" dist="38100" dir="2700000" algn="tl">
                    <a:srgbClr val="000000">
                      <a:alpha val="43137"/>
                    </a:srgbClr>
                  </a:outerShdw>
                </a:effectLst>
              </a:rPr>
              <a:t>3 Phase 3 Second Sags </a:t>
            </a:r>
          </a:p>
          <a:p>
            <a:pPr algn="ctr"/>
            <a:r>
              <a:rPr lang="en-US" altLang="en-US" sz="1100" b="1" dirty="0">
                <a:effectLst>
                  <a:outerShdw blurRad="38100" dist="38100" dir="2700000" algn="tl">
                    <a:srgbClr val="000000">
                      <a:alpha val="43137"/>
                    </a:srgbClr>
                  </a:outerShdw>
                </a:effectLst>
              </a:rPr>
              <a:t>40% AC Line Remaining</a:t>
            </a:r>
          </a:p>
        </p:txBody>
      </p:sp>
      <p:sp>
        <p:nvSpPr>
          <p:cNvPr id="11" name="Text Placeholder 1"/>
          <p:cNvSpPr txBox="1">
            <a:spLocks/>
          </p:cNvSpPr>
          <p:nvPr/>
        </p:nvSpPr>
        <p:spPr>
          <a:xfrm>
            <a:off x="6228159" y="1753575"/>
            <a:ext cx="1793082" cy="380086"/>
          </a:xfrm>
          <a:prstGeom prst="rect">
            <a:avLst/>
          </a:prstGeom>
        </p:spPr>
        <p:txBody>
          <a:bodyPr>
            <a:no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378">
              <a:lnSpc>
                <a:spcPct val="80000"/>
              </a:lnSpc>
              <a:spcBef>
                <a:spcPct val="20000"/>
              </a:spcBef>
            </a:pPr>
            <a:r>
              <a:rPr lang="en-US" altLang="en-US" sz="1100" b="1" dirty="0">
                <a:solidFill>
                  <a:prstClr val="white"/>
                </a:solidFill>
                <a:effectLst>
                  <a:outerShdw blurRad="38100" dist="38100" dir="2700000" algn="tl">
                    <a:srgbClr val="000000">
                      <a:alpha val="43137"/>
                    </a:srgbClr>
                  </a:outerShdw>
                </a:effectLst>
              </a:rPr>
              <a:t>Up to 250kW Single Unit</a:t>
            </a:r>
          </a:p>
          <a:p>
            <a:pPr algn="ctr" defTabSz="914378">
              <a:lnSpc>
                <a:spcPct val="80000"/>
              </a:lnSpc>
              <a:spcBef>
                <a:spcPct val="20000"/>
              </a:spcBef>
            </a:pPr>
            <a:r>
              <a:rPr lang="en-US" altLang="en-US" sz="1100" b="1" dirty="0">
                <a:solidFill>
                  <a:prstClr val="white"/>
                </a:solidFill>
                <a:effectLst>
                  <a:outerShdw blurRad="38100" dist="38100" dir="2700000" algn="tl">
                    <a:srgbClr val="000000">
                      <a:alpha val="43137"/>
                    </a:srgbClr>
                  </a:outerShdw>
                </a:effectLst>
              </a:rPr>
              <a:t>0.5 Seconds to Minutes 100% AC Line Loss</a:t>
            </a:r>
          </a:p>
          <a:p>
            <a:pPr algn="ctr" defTabSz="914378">
              <a:lnSpc>
                <a:spcPct val="80000"/>
              </a:lnSpc>
              <a:spcBef>
                <a:spcPct val="20000"/>
              </a:spcBef>
            </a:pPr>
            <a:endParaRPr lang="en-US" altLang="en-US" sz="1200" b="1" dirty="0">
              <a:solidFill>
                <a:srgbClr val="1F497D"/>
              </a:solidFill>
              <a:effectLst>
                <a:outerShdw blurRad="38100" dist="38100" dir="2700000" algn="tl">
                  <a:srgbClr val="000000">
                    <a:alpha val="43137"/>
                  </a:srgbClr>
                </a:outerShdw>
              </a:effectLst>
            </a:endParaRPr>
          </a:p>
          <a:p>
            <a:pPr defTabSz="914378">
              <a:lnSpc>
                <a:spcPct val="80000"/>
              </a:lnSpc>
              <a:spcBef>
                <a:spcPct val="20000"/>
              </a:spcBef>
            </a:pPr>
            <a:endParaRPr lang="en-US" altLang="en-US" sz="1200" b="1" dirty="0">
              <a:solidFill>
                <a:srgbClr val="1F497D"/>
              </a:solidFill>
              <a:effectLst>
                <a:outerShdw blurRad="38100" dist="38100" dir="2700000" algn="tl">
                  <a:srgbClr val="000000">
                    <a:alpha val="43137"/>
                  </a:srgbClr>
                </a:outerShdw>
              </a:effectLst>
            </a:endParaRPr>
          </a:p>
        </p:txBody>
      </p:sp>
      <p:sp>
        <p:nvSpPr>
          <p:cNvPr id="27658" name="TextBox 12"/>
          <p:cNvSpPr txBox="1">
            <a:spLocks noChangeArrowheads="1"/>
          </p:cNvSpPr>
          <p:nvPr/>
        </p:nvSpPr>
        <p:spPr bwMode="auto">
          <a:xfrm>
            <a:off x="2971801" y="3394881"/>
            <a:ext cx="2057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378"/>
            <a:r>
              <a:rPr lang="en-US" altLang="en-US" sz="1200" b="1" u="sng" dirty="0">
                <a:solidFill>
                  <a:srgbClr val="1F497D"/>
                </a:solidFill>
                <a:effectLst>
                  <a:outerShdw blurRad="38100" dist="38100" dir="2700000" algn="tl">
                    <a:srgbClr val="000000">
                      <a:alpha val="43137"/>
                    </a:srgbClr>
                  </a:outerShdw>
                </a:effectLst>
              </a:rPr>
              <a:t>Model Number Designators</a:t>
            </a:r>
          </a:p>
          <a:p>
            <a:pPr defTabSz="914378"/>
            <a:r>
              <a:rPr lang="en-US" altLang="en-US" sz="1200" b="1" dirty="0">
                <a:solidFill>
                  <a:srgbClr val="1F497D"/>
                </a:solidFill>
                <a:effectLst>
                  <a:outerShdw blurRad="38100" dist="38100" dir="2700000" algn="tl">
                    <a:srgbClr val="000000">
                      <a:alpha val="43137"/>
                    </a:srgbClr>
                  </a:outerShdw>
                </a:effectLst>
              </a:rPr>
              <a:t>M = Module</a:t>
            </a:r>
          </a:p>
          <a:p>
            <a:pPr defTabSz="914378"/>
            <a:r>
              <a:rPr lang="en-US" altLang="en-US" sz="1200" b="1" dirty="0">
                <a:solidFill>
                  <a:srgbClr val="1F497D"/>
                </a:solidFill>
                <a:effectLst>
                  <a:outerShdw blurRad="38100" dist="38100" dir="2700000" algn="tl">
                    <a:srgbClr val="000000">
                      <a:alpha val="43137"/>
                    </a:srgbClr>
                  </a:outerShdw>
                </a:effectLst>
              </a:rPr>
              <a:t>S   = System</a:t>
            </a:r>
          </a:p>
          <a:p>
            <a:pPr defTabSz="914378"/>
            <a:r>
              <a:rPr lang="en-US" altLang="en-US" sz="1200" b="1" dirty="0">
                <a:solidFill>
                  <a:srgbClr val="1F497D"/>
                </a:solidFill>
                <a:effectLst>
                  <a:outerShdw blurRad="38100" dist="38100" dir="2700000" algn="tl">
                    <a:srgbClr val="000000">
                      <a:alpha val="43137"/>
                    </a:srgbClr>
                  </a:outerShdw>
                </a:effectLst>
              </a:rPr>
              <a:t>BR = Batteries</a:t>
            </a:r>
          </a:p>
          <a:p>
            <a:pPr defTabSz="914378"/>
            <a:r>
              <a:rPr lang="en-US" altLang="en-US" sz="1200" b="1" dirty="0">
                <a:solidFill>
                  <a:srgbClr val="1F497D"/>
                </a:solidFill>
                <a:effectLst>
                  <a:outerShdw blurRad="38100" dist="38100" dir="2700000" algn="tl">
                    <a:srgbClr val="000000">
                      <a:alpha val="43137"/>
                    </a:srgbClr>
                  </a:outerShdw>
                </a:effectLst>
              </a:rPr>
              <a:t>SR = Sag RT</a:t>
            </a:r>
          </a:p>
          <a:p>
            <a:pPr defTabSz="914378"/>
            <a:r>
              <a:rPr lang="en-US" altLang="en-US" sz="1200" b="1" dirty="0">
                <a:solidFill>
                  <a:srgbClr val="1F497D"/>
                </a:solidFill>
                <a:effectLst>
                  <a:outerShdw blurRad="38100" dist="38100" dir="2700000" algn="tl">
                    <a:srgbClr val="000000">
                      <a:alpha val="43137"/>
                    </a:srgbClr>
                  </a:outerShdw>
                </a:effectLst>
              </a:rPr>
              <a:t>UR = Ultracapacitor </a:t>
            </a:r>
          </a:p>
          <a:p>
            <a:pPr defTabSz="914378"/>
            <a:r>
              <a:rPr lang="en-US" altLang="en-US" sz="1200" b="1" dirty="0">
                <a:solidFill>
                  <a:srgbClr val="1F497D"/>
                </a:solidFill>
                <a:effectLst>
                  <a:outerShdw blurRad="38100" dist="38100" dir="2700000" algn="tl">
                    <a:srgbClr val="000000">
                      <a:alpha val="43137"/>
                    </a:srgbClr>
                  </a:outerShdw>
                </a:effectLst>
              </a:rPr>
              <a:t>CR = Low Hp Electrolytic Caps</a:t>
            </a:r>
          </a:p>
          <a:p>
            <a:pPr defTabSz="914378"/>
            <a:r>
              <a:rPr lang="en-US" altLang="en-US" sz="1200" b="1" dirty="0">
                <a:solidFill>
                  <a:srgbClr val="1F497D"/>
                </a:solidFill>
                <a:effectLst>
                  <a:outerShdw blurRad="38100" dist="38100" dir="2700000" algn="tl">
                    <a:srgbClr val="000000">
                      <a:alpha val="43137"/>
                    </a:srgbClr>
                  </a:outerShdw>
                </a:effectLst>
              </a:rPr>
              <a:t>EC = Low Hp Electrolytic Caps</a:t>
            </a:r>
          </a:p>
        </p:txBody>
      </p:sp>
      <p:sp>
        <p:nvSpPr>
          <p:cNvPr id="13" name="Title 1">
            <a:extLst>
              <a:ext uri="{FF2B5EF4-FFF2-40B4-BE49-F238E27FC236}">
                <a16:creationId xmlns:a16="http://schemas.microsoft.com/office/drawing/2014/main" id="{50BBF0F4-FEB7-423E-9E51-5D5E26288994}"/>
              </a:ext>
            </a:extLst>
          </p:cNvPr>
          <p:cNvSpPr txBox="1">
            <a:spLocks/>
          </p:cNvSpPr>
          <p:nvPr/>
        </p:nvSpPr>
        <p:spPr>
          <a:xfrm>
            <a:off x="27709" y="902309"/>
            <a:ext cx="2730731" cy="331679"/>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fontScale="92500"/>
          </a:bodyPr>
          <a:lstStyle>
            <a:lvl1pPr algn="ctr" rtl="0" fontAlgn="base">
              <a:spcBef>
                <a:spcPct val="0"/>
              </a:spcBef>
              <a:spcAft>
                <a:spcPct val="0"/>
              </a:spcAft>
              <a:defRPr sz="3600" kern="1200">
                <a:solidFill>
                  <a:schemeClr val="lt1"/>
                </a:solidFill>
                <a:effectLst>
                  <a:outerShdw blurRad="38100" dist="38100" dir="2700000" algn="tl">
                    <a:srgbClr val="000000">
                      <a:alpha val="43137"/>
                    </a:srgbClr>
                  </a:outerShdw>
                </a:effectLst>
                <a:latin typeface="+mn-lt"/>
                <a:ea typeface="+mn-ea"/>
                <a:cs typeface="+mn-cs"/>
              </a:defRPr>
            </a:lvl1pPr>
            <a:lvl2pPr algn="ctr" rtl="0" fontAlgn="base">
              <a:spcBef>
                <a:spcPct val="0"/>
              </a:spcBef>
              <a:spcAft>
                <a:spcPct val="0"/>
              </a:spcAft>
              <a:defRPr sz="3600">
                <a:solidFill>
                  <a:schemeClr val="lt1"/>
                </a:solidFill>
                <a:latin typeface="+mn-lt"/>
                <a:ea typeface="+mn-ea"/>
                <a:cs typeface="+mn-cs"/>
              </a:defRPr>
            </a:lvl2pPr>
            <a:lvl3pPr algn="ctr" rtl="0" fontAlgn="base">
              <a:spcBef>
                <a:spcPct val="0"/>
              </a:spcBef>
              <a:spcAft>
                <a:spcPct val="0"/>
              </a:spcAft>
              <a:defRPr sz="3600">
                <a:solidFill>
                  <a:schemeClr val="lt1"/>
                </a:solidFill>
                <a:latin typeface="+mn-lt"/>
                <a:ea typeface="+mn-ea"/>
                <a:cs typeface="+mn-cs"/>
              </a:defRPr>
            </a:lvl3pPr>
            <a:lvl4pPr algn="ctr" rtl="0" fontAlgn="base">
              <a:spcBef>
                <a:spcPct val="0"/>
              </a:spcBef>
              <a:spcAft>
                <a:spcPct val="0"/>
              </a:spcAft>
              <a:defRPr sz="3600">
                <a:solidFill>
                  <a:schemeClr val="lt1"/>
                </a:solidFill>
                <a:latin typeface="+mn-lt"/>
                <a:ea typeface="+mn-ea"/>
                <a:cs typeface="+mn-cs"/>
              </a:defRPr>
            </a:lvl4pPr>
            <a:lvl5pPr algn="ctr" rtl="0" fontAlgn="base">
              <a:spcBef>
                <a:spcPct val="0"/>
              </a:spcBef>
              <a:spcAft>
                <a:spcPct val="0"/>
              </a:spcAft>
              <a:defRPr sz="3600">
                <a:solidFill>
                  <a:schemeClr val="lt1"/>
                </a:solidFill>
                <a:latin typeface="+mn-lt"/>
                <a:ea typeface="+mn-ea"/>
                <a:cs typeface="+mn-cs"/>
              </a:defRPr>
            </a:lvl5pPr>
            <a:lvl6pPr marL="457200" algn="ctr" rtl="0" fontAlgn="base">
              <a:spcBef>
                <a:spcPct val="0"/>
              </a:spcBef>
              <a:spcAft>
                <a:spcPct val="0"/>
              </a:spcAft>
              <a:defRPr sz="3600">
                <a:solidFill>
                  <a:schemeClr val="lt1"/>
                </a:solidFill>
                <a:latin typeface="+mn-lt"/>
                <a:ea typeface="+mn-ea"/>
                <a:cs typeface="+mn-cs"/>
              </a:defRPr>
            </a:lvl6pPr>
            <a:lvl7pPr marL="914400" algn="ctr" rtl="0" fontAlgn="base">
              <a:spcBef>
                <a:spcPct val="0"/>
              </a:spcBef>
              <a:spcAft>
                <a:spcPct val="0"/>
              </a:spcAft>
              <a:defRPr sz="3600">
                <a:solidFill>
                  <a:schemeClr val="lt1"/>
                </a:solidFill>
                <a:latin typeface="+mn-lt"/>
                <a:ea typeface="+mn-ea"/>
                <a:cs typeface="+mn-cs"/>
              </a:defRPr>
            </a:lvl7pPr>
            <a:lvl8pPr marL="1371600" algn="ctr" rtl="0" fontAlgn="base">
              <a:spcBef>
                <a:spcPct val="0"/>
              </a:spcBef>
              <a:spcAft>
                <a:spcPct val="0"/>
              </a:spcAft>
              <a:defRPr sz="3600">
                <a:solidFill>
                  <a:schemeClr val="lt1"/>
                </a:solidFill>
                <a:latin typeface="+mn-lt"/>
                <a:ea typeface="+mn-ea"/>
                <a:cs typeface="+mn-cs"/>
              </a:defRPr>
            </a:lvl8pPr>
            <a:lvl9pPr marL="1828800" algn="ctr" rtl="0" fontAlgn="base">
              <a:spcBef>
                <a:spcPct val="0"/>
              </a:spcBef>
              <a:spcAft>
                <a:spcPct val="0"/>
              </a:spcAft>
              <a:defRPr sz="3600">
                <a:solidFill>
                  <a:schemeClr val="lt1"/>
                </a:solidFill>
                <a:latin typeface="+mn-lt"/>
                <a:ea typeface="+mn-ea"/>
                <a:cs typeface="+mn-cs"/>
              </a:defRPr>
            </a:lvl9pPr>
          </a:lstStyle>
          <a:p>
            <a:pPr defTabSz="914378"/>
            <a:r>
              <a:rPr lang="en-US" sz="1600" b="1" dirty="0">
                <a:solidFill>
                  <a:prstClr val="white"/>
                </a:solidFill>
                <a:latin typeface="Calibri"/>
              </a:rPr>
              <a:t>UPD Product Number Selection</a:t>
            </a:r>
          </a:p>
        </p:txBody>
      </p:sp>
      <p:sp>
        <p:nvSpPr>
          <p:cNvPr id="2" name="Rectangle 1">
            <a:extLst>
              <a:ext uri="{FF2B5EF4-FFF2-40B4-BE49-F238E27FC236}">
                <a16:creationId xmlns:a16="http://schemas.microsoft.com/office/drawing/2014/main" id="{55419E2A-8A1A-40E9-8B26-AA4B926355ED}"/>
              </a:ext>
            </a:extLst>
          </p:cNvPr>
          <p:cNvSpPr/>
          <p:nvPr/>
        </p:nvSpPr>
        <p:spPr>
          <a:xfrm>
            <a:off x="3106994" y="1996801"/>
            <a:ext cx="1828800" cy="1093248"/>
          </a:xfrm>
          <a:prstGeom prst="rect">
            <a:avLst/>
          </a:prstGeom>
        </p:spPr>
        <p:txBody>
          <a:bodyPr wrap="square">
            <a:spAutoFit/>
          </a:bodyPr>
          <a:lstStyle/>
          <a:p>
            <a:pPr algn="ctr" defTabSz="914378">
              <a:lnSpc>
                <a:spcPct val="80000"/>
              </a:lnSpc>
              <a:spcBef>
                <a:spcPct val="20000"/>
              </a:spcBef>
            </a:pPr>
            <a:r>
              <a:rPr lang="en-US" altLang="en-US" sz="1200" b="1" dirty="0">
                <a:solidFill>
                  <a:srgbClr val="1F497D"/>
                </a:solidFill>
                <a:effectLst>
                  <a:outerShdw blurRad="38100" dist="38100" dir="2700000" algn="tl">
                    <a:srgbClr val="000000">
                      <a:alpha val="43137"/>
                    </a:srgbClr>
                  </a:outerShdw>
                </a:effectLst>
                <a:latin typeface="Calibri"/>
              </a:rPr>
              <a:t>Full Cabinet Systems Are Designated With An “S”</a:t>
            </a:r>
          </a:p>
          <a:p>
            <a:pPr algn="ctr" defTabSz="914378">
              <a:lnSpc>
                <a:spcPct val="80000"/>
              </a:lnSpc>
              <a:spcBef>
                <a:spcPct val="20000"/>
              </a:spcBef>
            </a:pPr>
            <a:endParaRPr lang="en-US" altLang="en-US" sz="1200" b="1" dirty="0">
              <a:solidFill>
                <a:srgbClr val="1F497D"/>
              </a:solidFill>
              <a:effectLst>
                <a:outerShdw blurRad="38100" dist="38100" dir="2700000" algn="tl">
                  <a:srgbClr val="000000">
                    <a:alpha val="43137"/>
                  </a:srgbClr>
                </a:outerShdw>
              </a:effectLst>
              <a:latin typeface="Calibri"/>
            </a:endParaRPr>
          </a:p>
          <a:p>
            <a:pPr algn="ctr" defTabSz="914378">
              <a:lnSpc>
                <a:spcPct val="80000"/>
              </a:lnSpc>
              <a:spcBef>
                <a:spcPct val="20000"/>
              </a:spcBef>
            </a:pPr>
            <a:r>
              <a:rPr lang="en-US" altLang="en-US" sz="1200" b="1" dirty="0">
                <a:solidFill>
                  <a:srgbClr val="1F497D"/>
                </a:solidFill>
                <a:effectLst>
                  <a:outerShdw blurRad="38100" dist="38100" dir="2700000" algn="tl">
                    <a:srgbClr val="000000">
                      <a:alpha val="43137"/>
                    </a:srgbClr>
                  </a:outerShdw>
                </a:effectLst>
                <a:latin typeface="Calibri"/>
              </a:rPr>
              <a:t>Integratable Modules Are Designated With </a:t>
            </a:r>
          </a:p>
          <a:p>
            <a:pPr algn="ctr" defTabSz="914378">
              <a:lnSpc>
                <a:spcPct val="80000"/>
              </a:lnSpc>
              <a:spcBef>
                <a:spcPct val="20000"/>
              </a:spcBef>
            </a:pPr>
            <a:r>
              <a:rPr lang="en-US" altLang="en-US" sz="1200" b="1" dirty="0">
                <a:solidFill>
                  <a:srgbClr val="1F497D"/>
                </a:solidFill>
                <a:effectLst>
                  <a:outerShdw blurRad="38100" dist="38100" dir="2700000" algn="tl">
                    <a:srgbClr val="000000">
                      <a:alpha val="43137"/>
                    </a:srgbClr>
                  </a:outerShdw>
                </a:effectLst>
                <a:latin typeface="Calibri"/>
              </a:rPr>
              <a:t>An “M”</a:t>
            </a:r>
            <a:endParaRPr lang="en-US" sz="1200" dirty="0">
              <a:solidFill>
                <a:prstClr val="black"/>
              </a:solidFill>
              <a:latin typeface="Calibri"/>
            </a:endParaRPr>
          </a:p>
        </p:txBody>
      </p:sp>
      <p:sp>
        <p:nvSpPr>
          <p:cNvPr id="14" name="Rectangle 13">
            <a:extLst>
              <a:ext uri="{FF2B5EF4-FFF2-40B4-BE49-F238E27FC236}">
                <a16:creationId xmlns:a16="http://schemas.microsoft.com/office/drawing/2014/main" id="{AB428382-A526-49EE-B546-25276A2399BF}"/>
              </a:ext>
            </a:extLst>
          </p:cNvPr>
          <p:cNvSpPr/>
          <p:nvPr/>
        </p:nvSpPr>
        <p:spPr>
          <a:xfrm>
            <a:off x="3127775" y="928841"/>
            <a:ext cx="1828800" cy="459806"/>
          </a:xfrm>
          <a:prstGeom prst="rect">
            <a:avLst/>
          </a:prstGeom>
        </p:spPr>
        <p:txBody>
          <a:bodyPr wrap="square">
            <a:spAutoFit/>
          </a:bodyPr>
          <a:lstStyle/>
          <a:p>
            <a:pPr algn="ctr" defTabSz="914378">
              <a:lnSpc>
                <a:spcPct val="80000"/>
              </a:lnSpc>
              <a:spcBef>
                <a:spcPct val="20000"/>
              </a:spcBef>
            </a:pPr>
            <a:r>
              <a:rPr lang="en-US" sz="1200" b="1" u="sng" dirty="0">
                <a:solidFill>
                  <a:prstClr val="black"/>
                </a:solidFill>
                <a:effectLst>
                  <a:outerShdw blurRad="38100" dist="38100" dir="2700000" algn="tl">
                    <a:srgbClr val="000000">
                      <a:alpha val="43137"/>
                    </a:srgbClr>
                  </a:outerShdw>
                </a:effectLst>
                <a:latin typeface="Calibri"/>
              </a:rPr>
              <a:t>Part Number Breakdown</a:t>
            </a:r>
          </a:p>
          <a:p>
            <a:pPr algn="ctr" defTabSz="914378">
              <a:lnSpc>
                <a:spcPct val="80000"/>
              </a:lnSpc>
              <a:spcBef>
                <a:spcPct val="20000"/>
              </a:spcBef>
            </a:pPr>
            <a:r>
              <a:rPr lang="en-US" sz="1400" b="1" dirty="0">
                <a:solidFill>
                  <a:prstClr val="black"/>
                </a:solidFill>
                <a:effectLst>
                  <a:outerShdw blurRad="38100" dist="38100" dir="2700000" algn="tl">
                    <a:srgbClr val="000000">
                      <a:alpha val="43137"/>
                    </a:srgbClr>
                  </a:outerShdw>
                </a:effectLst>
                <a:latin typeface="Calibri"/>
              </a:rPr>
              <a:t>M3460R-H100-R9-F</a:t>
            </a:r>
          </a:p>
        </p:txBody>
      </p:sp>
      <p:sp>
        <p:nvSpPr>
          <p:cNvPr id="3" name="Rectangle 2">
            <a:extLst>
              <a:ext uri="{FF2B5EF4-FFF2-40B4-BE49-F238E27FC236}">
                <a16:creationId xmlns:a16="http://schemas.microsoft.com/office/drawing/2014/main" id="{C25A9373-3119-40E4-B13C-115CDDC33B47}"/>
              </a:ext>
            </a:extLst>
          </p:cNvPr>
          <p:cNvSpPr/>
          <p:nvPr/>
        </p:nvSpPr>
        <p:spPr>
          <a:xfrm>
            <a:off x="3382213" y="1403573"/>
            <a:ext cx="588921" cy="400110"/>
          </a:xfrm>
          <a:prstGeom prst="rect">
            <a:avLst/>
          </a:prstGeom>
        </p:spPr>
        <p:txBody>
          <a:bodyPr wrap="square">
            <a:spAutoFit/>
          </a:bodyPr>
          <a:lstStyle/>
          <a:p>
            <a:pPr algn="ctr" defTabSz="914378"/>
            <a:r>
              <a:rPr lang="en-US" sz="800" dirty="0">
                <a:solidFill>
                  <a:prstClr val="black"/>
                </a:solidFill>
                <a:latin typeface="Calibri"/>
              </a:rPr>
              <a:t> </a:t>
            </a:r>
            <a:r>
              <a:rPr lang="en-US" sz="600" b="1" dirty="0">
                <a:solidFill>
                  <a:prstClr val="black"/>
                </a:solidFill>
                <a:effectLst>
                  <a:outerShdw blurRad="38100" dist="38100" dir="2700000" algn="tl">
                    <a:srgbClr val="000000">
                      <a:alpha val="43137"/>
                    </a:srgbClr>
                  </a:outerShdw>
                </a:effectLst>
                <a:latin typeface="Calibri"/>
              </a:rPr>
              <a:t>V/R Booster Type</a:t>
            </a:r>
            <a:endParaRPr lang="en-US" sz="600" dirty="0">
              <a:solidFill>
                <a:prstClr val="black"/>
              </a:solidFill>
              <a:latin typeface="Calibri"/>
            </a:endParaRPr>
          </a:p>
        </p:txBody>
      </p:sp>
      <p:sp>
        <p:nvSpPr>
          <p:cNvPr id="15" name="Rectangle 14">
            <a:extLst>
              <a:ext uri="{FF2B5EF4-FFF2-40B4-BE49-F238E27FC236}">
                <a16:creationId xmlns:a16="http://schemas.microsoft.com/office/drawing/2014/main" id="{B0EC350E-D998-45BD-9E13-4C8F51F05993}"/>
              </a:ext>
            </a:extLst>
          </p:cNvPr>
          <p:cNvSpPr/>
          <p:nvPr/>
        </p:nvSpPr>
        <p:spPr>
          <a:xfrm>
            <a:off x="3637040" y="1464243"/>
            <a:ext cx="707885" cy="492443"/>
          </a:xfrm>
          <a:prstGeom prst="rect">
            <a:avLst/>
          </a:prstGeom>
        </p:spPr>
        <p:txBody>
          <a:bodyPr wrap="square">
            <a:spAutoFit/>
          </a:bodyPr>
          <a:lstStyle/>
          <a:p>
            <a:pPr algn="ctr" defTabSz="914378"/>
            <a:r>
              <a:rPr lang="en-US" sz="800" dirty="0">
                <a:solidFill>
                  <a:prstClr val="black"/>
                </a:solidFill>
                <a:latin typeface="Calibri"/>
              </a:rPr>
              <a:t> </a:t>
            </a:r>
            <a:r>
              <a:rPr lang="en-US" sz="600" b="1" dirty="0">
                <a:solidFill>
                  <a:prstClr val="black"/>
                </a:solidFill>
                <a:effectLst>
                  <a:outerShdw blurRad="38100" dist="38100" dir="2700000" algn="tl">
                    <a:srgbClr val="000000">
                      <a:alpha val="43137"/>
                    </a:srgbClr>
                  </a:outerShdw>
                </a:effectLst>
                <a:latin typeface="Calibri"/>
              </a:rPr>
              <a:t>AC Line</a:t>
            </a:r>
          </a:p>
          <a:p>
            <a:pPr algn="ctr" defTabSz="914378"/>
            <a:r>
              <a:rPr lang="en-US" sz="600" b="1" dirty="0">
                <a:solidFill>
                  <a:prstClr val="black"/>
                </a:solidFill>
                <a:effectLst>
                  <a:outerShdw blurRad="38100" dist="38100" dir="2700000" algn="tl">
                    <a:srgbClr val="000000">
                      <a:alpha val="43137"/>
                    </a:srgbClr>
                  </a:outerShdw>
                </a:effectLst>
                <a:latin typeface="Calibri"/>
              </a:rPr>
              <a:t>H-480VAC</a:t>
            </a:r>
          </a:p>
          <a:p>
            <a:pPr algn="ctr" defTabSz="914378"/>
            <a:r>
              <a:rPr lang="en-US" sz="600" b="1" dirty="0">
                <a:solidFill>
                  <a:prstClr val="black"/>
                </a:solidFill>
                <a:effectLst>
                  <a:outerShdw blurRad="38100" dist="38100" dir="2700000" algn="tl">
                    <a:srgbClr val="000000">
                      <a:alpha val="43137"/>
                    </a:srgbClr>
                  </a:outerShdw>
                </a:effectLst>
                <a:latin typeface="Calibri"/>
              </a:rPr>
              <a:t>E-380-415VAC</a:t>
            </a:r>
          </a:p>
          <a:p>
            <a:pPr algn="ctr" defTabSz="914378"/>
            <a:r>
              <a:rPr lang="en-US" sz="600" b="1" dirty="0">
                <a:solidFill>
                  <a:prstClr val="black"/>
                </a:solidFill>
                <a:effectLst>
                  <a:outerShdw blurRad="38100" dist="38100" dir="2700000" algn="tl">
                    <a:srgbClr val="000000">
                      <a:alpha val="43137"/>
                    </a:srgbClr>
                  </a:outerShdw>
                </a:effectLst>
                <a:latin typeface="Calibri"/>
              </a:rPr>
              <a:t>C-600VAC</a:t>
            </a:r>
            <a:endParaRPr lang="en-US" sz="600" dirty="0">
              <a:solidFill>
                <a:prstClr val="black"/>
              </a:solidFill>
              <a:latin typeface="Calibri"/>
            </a:endParaRPr>
          </a:p>
        </p:txBody>
      </p:sp>
      <p:sp>
        <p:nvSpPr>
          <p:cNvPr id="16" name="Rectangle 15">
            <a:extLst>
              <a:ext uri="{FF2B5EF4-FFF2-40B4-BE49-F238E27FC236}">
                <a16:creationId xmlns:a16="http://schemas.microsoft.com/office/drawing/2014/main" id="{9C1FEBDE-9A68-46C1-9D74-44E40E68938F}"/>
              </a:ext>
            </a:extLst>
          </p:cNvPr>
          <p:cNvSpPr/>
          <p:nvPr/>
        </p:nvSpPr>
        <p:spPr>
          <a:xfrm>
            <a:off x="4083506" y="1386574"/>
            <a:ext cx="370847" cy="338554"/>
          </a:xfrm>
          <a:prstGeom prst="rect">
            <a:avLst/>
          </a:prstGeom>
        </p:spPr>
        <p:txBody>
          <a:bodyPr wrap="square">
            <a:spAutoFit/>
          </a:bodyPr>
          <a:lstStyle/>
          <a:p>
            <a:pPr algn="ctr" defTabSz="914378"/>
            <a:r>
              <a:rPr lang="en-US" sz="800" b="1" dirty="0">
                <a:solidFill>
                  <a:prstClr val="black"/>
                </a:solidFill>
                <a:effectLst>
                  <a:outerShdw blurRad="38100" dist="38100" dir="2700000" algn="tl">
                    <a:srgbClr val="000000">
                      <a:alpha val="43137"/>
                    </a:srgbClr>
                  </a:outerShdw>
                </a:effectLst>
                <a:latin typeface="Calibri"/>
              </a:rPr>
              <a:t>Max </a:t>
            </a:r>
          </a:p>
          <a:p>
            <a:pPr algn="ctr" defTabSz="914378"/>
            <a:r>
              <a:rPr lang="en-US" sz="800" b="1" dirty="0">
                <a:solidFill>
                  <a:prstClr val="black"/>
                </a:solidFill>
                <a:effectLst>
                  <a:outerShdw blurRad="38100" dist="38100" dir="2700000" algn="tl">
                    <a:srgbClr val="000000">
                      <a:alpha val="43137"/>
                    </a:srgbClr>
                  </a:outerShdw>
                </a:effectLst>
                <a:latin typeface="Calibri"/>
              </a:rPr>
              <a:t>kW </a:t>
            </a:r>
            <a:endParaRPr lang="en-US" sz="600" b="1" dirty="0">
              <a:solidFill>
                <a:prstClr val="black"/>
              </a:solidFill>
              <a:effectLst>
                <a:outerShdw blurRad="38100" dist="38100" dir="2700000" algn="tl">
                  <a:srgbClr val="000000">
                    <a:alpha val="43137"/>
                  </a:srgbClr>
                </a:outerShdw>
              </a:effectLst>
              <a:latin typeface="Calibri"/>
            </a:endParaRPr>
          </a:p>
        </p:txBody>
      </p:sp>
      <p:sp>
        <p:nvSpPr>
          <p:cNvPr id="4" name="Arrow: Up 3">
            <a:extLst>
              <a:ext uri="{FF2B5EF4-FFF2-40B4-BE49-F238E27FC236}">
                <a16:creationId xmlns:a16="http://schemas.microsoft.com/office/drawing/2014/main" id="{4ACC40CB-DED7-48CA-9B13-A264671D256E}"/>
              </a:ext>
            </a:extLst>
          </p:cNvPr>
          <p:cNvSpPr/>
          <p:nvPr/>
        </p:nvSpPr>
        <p:spPr>
          <a:xfrm>
            <a:off x="4003651" y="1320191"/>
            <a:ext cx="79855" cy="19236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Calibri"/>
            </a:endParaRPr>
          </a:p>
        </p:txBody>
      </p:sp>
      <p:sp>
        <p:nvSpPr>
          <p:cNvPr id="18" name="Arrow: Up 17">
            <a:extLst>
              <a:ext uri="{FF2B5EF4-FFF2-40B4-BE49-F238E27FC236}">
                <a16:creationId xmlns:a16="http://schemas.microsoft.com/office/drawing/2014/main" id="{47FCDC3D-E9A3-4C6F-8A2F-043E4A84C8B1}"/>
              </a:ext>
            </a:extLst>
          </p:cNvPr>
          <p:cNvSpPr/>
          <p:nvPr/>
        </p:nvSpPr>
        <p:spPr>
          <a:xfrm>
            <a:off x="3639517" y="1319731"/>
            <a:ext cx="79846" cy="14008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Calibri"/>
            </a:endParaRPr>
          </a:p>
        </p:txBody>
      </p:sp>
      <p:sp>
        <p:nvSpPr>
          <p:cNvPr id="19" name="Arrow: Up 18">
            <a:extLst>
              <a:ext uri="{FF2B5EF4-FFF2-40B4-BE49-F238E27FC236}">
                <a16:creationId xmlns:a16="http://schemas.microsoft.com/office/drawing/2014/main" id="{A56BD131-30A9-41AF-976D-D1CBFC30AF9E}"/>
              </a:ext>
            </a:extLst>
          </p:cNvPr>
          <p:cNvSpPr/>
          <p:nvPr/>
        </p:nvSpPr>
        <p:spPr>
          <a:xfrm>
            <a:off x="4237419" y="1312810"/>
            <a:ext cx="106153" cy="1406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Calibri"/>
            </a:endParaRPr>
          </a:p>
        </p:txBody>
      </p:sp>
      <p:sp>
        <p:nvSpPr>
          <p:cNvPr id="20" name="Arrow: Up 19">
            <a:extLst>
              <a:ext uri="{FF2B5EF4-FFF2-40B4-BE49-F238E27FC236}">
                <a16:creationId xmlns:a16="http://schemas.microsoft.com/office/drawing/2014/main" id="{DD9FA07E-579C-48AF-8E2D-00C7D22ADBB3}"/>
              </a:ext>
            </a:extLst>
          </p:cNvPr>
          <p:cNvSpPr/>
          <p:nvPr/>
        </p:nvSpPr>
        <p:spPr>
          <a:xfrm>
            <a:off x="4495971" y="1322372"/>
            <a:ext cx="92234" cy="124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Calibri"/>
            </a:endParaRPr>
          </a:p>
        </p:txBody>
      </p:sp>
      <p:sp>
        <p:nvSpPr>
          <p:cNvPr id="21" name="Rectangle 20">
            <a:extLst>
              <a:ext uri="{FF2B5EF4-FFF2-40B4-BE49-F238E27FC236}">
                <a16:creationId xmlns:a16="http://schemas.microsoft.com/office/drawing/2014/main" id="{E6A655E5-B514-4968-B433-07C71085A5A1}"/>
              </a:ext>
            </a:extLst>
          </p:cNvPr>
          <p:cNvSpPr/>
          <p:nvPr/>
        </p:nvSpPr>
        <p:spPr>
          <a:xfrm>
            <a:off x="4299482" y="1397106"/>
            <a:ext cx="458716" cy="369332"/>
          </a:xfrm>
          <a:prstGeom prst="rect">
            <a:avLst/>
          </a:prstGeom>
        </p:spPr>
        <p:txBody>
          <a:bodyPr wrap="square">
            <a:spAutoFit/>
          </a:bodyPr>
          <a:lstStyle/>
          <a:p>
            <a:pPr algn="ctr" defTabSz="914378"/>
            <a:r>
              <a:rPr lang="en-US" sz="600" b="1" dirty="0">
                <a:solidFill>
                  <a:prstClr val="black"/>
                </a:solidFill>
                <a:effectLst>
                  <a:outerShdw blurRad="38100" dist="38100" dir="2700000" algn="tl">
                    <a:srgbClr val="000000">
                      <a:alpha val="43137"/>
                    </a:srgbClr>
                  </a:outerShdw>
                </a:effectLst>
                <a:latin typeface="Calibri"/>
              </a:rPr>
              <a:t>Open Chassis</a:t>
            </a:r>
          </a:p>
          <a:p>
            <a:pPr algn="ctr" defTabSz="914378"/>
            <a:r>
              <a:rPr lang="en-US" sz="600" b="1" dirty="0">
                <a:solidFill>
                  <a:prstClr val="black"/>
                </a:solidFill>
                <a:effectLst>
                  <a:outerShdw blurRad="38100" dist="38100" dir="2700000" algn="tl">
                    <a:srgbClr val="000000">
                      <a:alpha val="43137"/>
                    </a:srgbClr>
                  </a:outerShdw>
                </a:effectLst>
                <a:latin typeface="Calibri"/>
              </a:rPr>
              <a:t>Type</a:t>
            </a:r>
          </a:p>
        </p:txBody>
      </p:sp>
      <p:sp>
        <p:nvSpPr>
          <p:cNvPr id="22" name="Arrow: Up 21">
            <a:extLst>
              <a:ext uri="{FF2B5EF4-FFF2-40B4-BE49-F238E27FC236}">
                <a16:creationId xmlns:a16="http://schemas.microsoft.com/office/drawing/2014/main" id="{1B26B18C-48CE-4142-8744-F6EFE72D22EB}"/>
              </a:ext>
            </a:extLst>
          </p:cNvPr>
          <p:cNvSpPr/>
          <p:nvPr/>
        </p:nvSpPr>
        <p:spPr>
          <a:xfrm>
            <a:off x="4687894" y="1319732"/>
            <a:ext cx="70305" cy="11856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Calibri"/>
            </a:endParaRPr>
          </a:p>
        </p:txBody>
      </p:sp>
      <p:sp>
        <p:nvSpPr>
          <p:cNvPr id="23" name="Rectangle 22">
            <a:extLst>
              <a:ext uri="{FF2B5EF4-FFF2-40B4-BE49-F238E27FC236}">
                <a16:creationId xmlns:a16="http://schemas.microsoft.com/office/drawing/2014/main" id="{F1AC70B6-5D5F-4143-BE29-01B6FB55D202}"/>
              </a:ext>
            </a:extLst>
          </p:cNvPr>
          <p:cNvSpPr/>
          <p:nvPr/>
        </p:nvSpPr>
        <p:spPr>
          <a:xfrm>
            <a:off x="4541948" y="1405215"/>
            <a:ext cx="414627" cy="184666"/>
          </a:xfrm>
          <a:prstGeom prst="rect">
            <a:avLst/>
          </a:prstGeom>
        </p:spPr>
        <p:txBody>
          <a:bodyPr wrap="square">
            <a:spAutoFit/>
          </a:bodyPr>
          <a:lstStyle/>
          <a:p>
            <a:pPr algn="ctr" defTabSz="914378"/>
            <a:r>
              <a:rPr lang="en-US" sz="600" b="1" dirty="0">
                <a:solidFill>
                  <a:prstClr val="black"/>
                </a:solidFill>
                <a:effectLst>
                  <a:outerShdw blurRad="38100" dist="38100" dir="2700000" algn="tl">
                    <a:srgbClr val="000000">
                      <a:alpha val="43137"/>
                    </a:srgbClr>
                  </a:outerShdw>
                </a:effectLst>
                <a:latin typeface="Calibri"/>
              </a:rPr>
              <a:t>Fusing</a:t>
            </a:r>
          </a:p>
        </p:txBody>
      </p:sp>
      <p:sp>
        <p:nvSpPr>
          <p:cNvPr id="24" name="Rectangle 23">
            <a:extLst>
              <a:ext uri="{FF2B5EF4-FFF2-40B4-BE49-F238E27FC236}">
                <a16:creationId xmlns:a16="http://schemas.microsoft.com/office/drawing/2014/main" id="{33CDDA48-33EB-45AE-8E4C-C4E8C1FBE939}"/>
              </a:ext>
            </a:extLst>
          </p:cNvPr>
          <p:cNvSpPr/>
          <p:nvPr/>
        </p:nvSpPr>
        <p:spPr>
          <a:xfrm>
            <a:off x="3050587" y="1412593"/>
            <a:ext cx="588921" cy="276999"/>
          </a:xfrm>
          <a:prstGeom prst="rect">
            <a:avLst/>
          </a:prstGeom>
        </p:spPr>
        <p:txBody>
          <a:bodyPr wrap="square">
            <a:spAutoFit/>
          </a:bodyPr>
          <a:lstStyle/>
          <a:p>
            <a:pPr algn="ctr" defTabSz="914378"/>
            <a:r>
              <a:rPr lang="en-US" sz="600" b="1" dirty="0">
                <a:solidFill>
                  <a:prstClr val="black"/>
                </a:solidFill>
                <a:effectLst>
                  <a:outerShdw blurRad="38100" dist="38100" dir="2700000" algn="tl">
                    <a:srgbClr val="000000">
                      <a:alpha val="43137"/>
                    </a:srgbClr>
                  </a:outerShdw>
                </a:effectLst>
                <a:latin typeface="Calibri"/>
              </a:rPr>
              <a:t>Integratable Modules</a:t>
            </a:r>
          </a:p>
        </p:txBody>
      </p:sp>
      <p:sp>
        <p:nvSpPr>
          <p:cNvPr id="25" name="Arrow: Up 24">
            <a:extLst>
              <a:ext uri="{FF2B5EF4-FFF2-40B4-BE49-F238E27FC236}">
                <a16:creationId xmlns:a16="http://schemas.microsoft.com/office/drawing/2014/main" id="{04D93D8C-26E8-4298-AF9A-1E325C646D97}"/>
              </a:ext>
            </a:extLst>
          </p:cNvPr>
          <p:cNvSpPr/>
          <p:nvPr/>
        </p:nvSpPr>
        <p:spPr>
          <a:xfrm>
            <a:off x="3326583" y="1319732"/>
            <a:ext cx="96957" cy="1267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Calibri"/>
            </a:endParaRPr>
          </a:p>
        </p:txBody>
      </p:sp>
    </p:spTree>
    <p:extLst>
      <p:ext uri="{BB962C8B-B14F-4D97-AF65-F5344CB8AC3E}">
        <p14:creationId xmlns:p14="http://schemas.microsoft.com/office/powerpoint/2010/main" val="157430885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8"/>
          <p:cNvSpPr>
            <a:spLocks noGrp="1"/>
          </p:cNvSpPr>
          <p:nvPr>
            <p:ph type="sldNum" sz="quarter" idx="12"/>
          </p:nvPr>
        </p:nvSpPr>
        <p:spPr bwMode="auto">
          <a:xfrm>
            <a:off x="8229600" y="4770439"/>
            <a:ext cx="457200" cy="1846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F1700C3E-F420-406E-8F6F-98634848F7AA}" type="slidenum">
              <a:rPr lang="en-US" altLang="en-US">
                <a:solidFill>
                  <a:srgbClr val="898989"/>
                </a:solidFill>
                <a:latin typeface="Arial" pitchFamily="34" charset="0"/>
                <a:cs typeface="Arial" pitchFamily="34" charset="0"/>
              </a:rPr>
              <a:pPr/>
              <a:t>21</a:t>
            </a:fld>
            <a:endParaRPr lang="en-US" altLang="en-US">
              <a:solidFill>
                <a:srgbClr val="898989"/>
              </a:solidFill>
              <a:latin typeface="Arial" pitchFamily="34" charset="0"/>
              <a:cs typeface="Arial" pitchFamily="34" charset="0"/>
            </a:endParaRPr>
          </a:p>
        </p:txBody>
      </p:sp>
      <p:sp>
        <p:nvSpPr>
          <p:cNvPr id="6" name="Title 1"/>
          <p:cNvSpPr>
            <a:spLocks noGrp="1"/>
          </p:cNvSpPr>
          <p:nvPr>
            <p:ph type="title"/>
          </p:nvPr>
        </p:nvSpPr>
        <p:spPr>
          <a:xfrm>
            <a:off x="2590800" y="129911"/>
            <a:ext cx="6324600" cy="742950"/>
          </a:xfrm>
        </p:spPr>
        <p:txBody>
          <a:bodyPr>
            <a:normAutofit/>
          </a:bodyPr>
          <a:lstStyle/>
          <a:p>
            <a:pPr>
              <a:defRPr/>
            </a:pPr>
            <a:r>
              <a:rPr lang="en-US" sz="2800" b="1" dirty="0"/>
              <a:t>UPD – Uninterruptable Power For Drives</a:t>
            </a:r>
          </a:p>
        </p:txBody>
      </p:sp>
      <p:graphicFrame>
        <p:nvGraphicFramePr>
          <p:cNvPr id="2050" name="Object 16"/>
          <p:cNvGraphicFramePr>
            <a:graphicFrameLocks/>
          </p:cNvGraphicFramePr>
          <p:nvPr/>
        </p:nvGraphicFramePr>
        <p:xfrm>
          <a:off x="152400" y="1201129"/>
          <a:ext cx="4343400" cy="3659185"/>
        </p:xfrm>
        <a:graphic>
          <a:graphicData uri="http://schemas.openxmlformats.org/presentationml/2006/ole">
            <mc:AlternateContent xmlns:mc="http://schemas.openxmlformats.org/markup-compatibility/2006">
              <mc:Choice xmlns:v="urn:schemas-microsoft-com:vml" Requires="v">
                <p:oleObj name="Bitmap Image" r:id="rId3" imgW="3114355" imgH="2505029" progId="PBrush">
                  <p:embed/>
                </p:oleObj>
              </mc:Choice>
              <mc:Fallback>
                <p:oleObj name="Bitmap Image" r:id="rId3" imgW="3114355" imgH="2505029" progId="PBrush">
                  <p:embed/>
                  <p:pic>
                    <p:nvPicPr>
                      <p:cNvPr id="2050" name="Object 1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01129"/>
                        <a:ext cx="4343400" cy="3659185"/>
                      </a:xfrm>
                      <a:prstGeom prst="rect">
                        <a:avLst/>
                      </a:prstGeom>
                      <a:noFill/>
                    </p:spPr>
                  </p:pic>
                </p:oleObj>
              </mc:Fallback>
            </mc:AlternateContent>
          </a:graphicData>
        </a:graphic>
      </p:graphicFrame>
      <p:graphicFrame>
        <p:nvGraphicFramePr>
          <p:cNvPr id="11" name="Diagram 10"/>
          <p:cNvGraphicFramePr/>
          <p:nvPr/>
        </p:nvGraphicFramePr>
        <p:xfrm>
          <a:off x="4648202" y="774972"/>
          <a:ext cx="4386530" cy="42227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a:extLst>
              <a:ext uri="{FF2B5EF4-FFF2-40B4-BE49-F238E27FC236}">
                <a16:creationId xmlns:a16="http://schemas.microsoft.com/office/drawing/2014/main" id="{560163D6-3AF5-427D-9BE7-357868FFBE0A}"/>
              </a:ext>
            </a:extLst>
          </p:cNvPr>
          <p:cNvSpPr txBox="1">
            <a:spLocks/>
          </p:cNvSpPr>
          <p:nvPr/>
        </p:nvSpPr>
        <p:spPr>
          <a:xfrm>
            <a:off x="65407" y="884695"/>
            <a:ext cx="2436831" cy="254265"/>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fontScale="92500" lnSpcReduction="10000"/>
          </a:bodyPr>
          <a:lstStyle>
            <a:lvl1pPr algn="ctr" rtl="0" fontAlgn="base">
              <a:spcBef>
                <a:spcPct val="0"/>
              </a:spcBef>
              <a:spcAft>
                <a:spcPct val="0"/>
              </a:spcAft>
              <a:defRPr sz="3600" kern="1200">
                <a:solidFill>
                  <a:schemeClr val="lt1"/>
                </a:solidFill>
                <a:effectLst>
                  <a:outerShdw blurRad="38100" dist="38100" dir="2700000" algn="tl">
                    <a:srgbClr val="000000">
                      <a:alpha val="43137"/>
                    </a:srgbClr>
                  </a:outerShdw>
                </a:effectLst>
                <a:latin typeface="+mn-lt"/>
                <a:ea typeface="+mn-ea"/>
                <a:cs typeface="+mn-cs"/>
              </a:defRPr>
            </a:lvl1pPr>
            <a:lvl2pPr algn="ctr" rtl="0" fontAlgn="base">
              <a:spcBef>
                <a:spcPct val="0"/>
              </a:spcBef>
              <a:spcAft>
                <a:spcPct val="0"/>
              </a:spcAft>
              <a:defRPr sz="3600">
                <a:solidFill>
                  <a:schemeClr val="lt1"/>
                </a:solidFill>
                <a:latin typeface="+mn-lt"/>
                <a:ea typeface="+mn-ea"/>
                <a:cs typeface="+mn-cs"/>
              </a:defRPr>
            </a:lvl2pPr>
            <a:lvl3pPr algn="ctr" rtl="0" fontAlgn="base">
              <a:spcBef>
                <a:spcPct val="0"/>
              </a:spcBef>
              <a:spcAft>
                <a:spcPct val="0"/>
              </a:spcAft>
              <a:defRPr sz="3600">
                <a:solidFill>
                  <a:schemeClr val="lt1"/>
                </a:solidFill>
                <a:latin typeface="+mn-lt"/>
                <a:ea typeface="+mn-ea"/>
                <a:cs typeface="+mn-cs"/>
              </a:defRPr>
            </a:lvl3pPr>
            <a:lvl4pPr algn="ctr" rtl="0" fontAlgn="base">
              <a:spcBef>
                <a:spcPct val="0"/>
              </a:spcBef>
              <a:spcAft>
                <a:spcPct val="0"/>
              </a:spcAft>
              <a:defRPr sz="3600">
                <a:solidFill>
                  <a:schemeClr val="lt1"/>
                </a:solidFill>
                <a:latin typeface="+mn-lt"/>
                <a:ea typeface="+mn-ea"/>
                <a:cs typeface="+mn-cs"/>
              </a:defRPr>
            </a:lvl4pPr>
            <a:lvl5pPr algn="ctr" rtl="0" fontAlgn="base">
              <a:spcBef>
                <a:spcPct val="0"/>
              </a:spcBef>
              <a:spcAft>
                <a:spcPct val="0"/>
              </a:spcAft>
              <a:defRPr sz="3600">
                <a:solidFill>
                  <a:schemeClr val="lt1"/>
                </a:solidFill>
                <a:latin typeface="+mn-lt"/>
                <a:ea typeface="+mn-ea"/>
                <a:cs typeface="+mn-cs"/>
              </a:defRPr>
            </a:lvl5pPr>
            <a:lvl6pPr marL="457200" algn="ctr" rtl="0" fontAlgn="base">
              <a:spcBef>
                <a:spcPct val="0"/>
              </a:spcBef>
              <a:spcAft>
                <a:spcPct val="0"/>
              </a:spcAft>
              <a:defRPr sz="3600">
                <a:solidFill>
                  <a:schemeClr val="lt1"/>
                </a:solidFill>
                <a:latin typeface="+mn-lt"/>
                <a:ea typeface="+mn-ea"/>
                <a:cs typeface="+mn-cs"/>
              </a:defRPr>
            </a:lvl6pPr>
            <a:lvl7pPr marL="914400" algn="ctr" rtl="0" fontAlgn="base">
              <a:spcBef>
                <a:spcPct val="0"/>
              </a:spcBef>
              <a:spcAft>
                <a:spcPct val="0"/>
              </a:spcAft>
              <a:defRPr sz="3600">
                <a:solidFill>
                  <a:schemeClr val="lt1"/>
                </a:solidFill>
                <a:latin typeface="+mn-lt"/>
                <a:ea typeface="+mn-ea"/>
                <a:cs typeface="+mn-cs"/>
              </a:defRPr>
            </a:lvl7pPr>
            <a:lvl8pPr marL="1371600" algn="ctr" rtl="0" fontAlgn="base">
              <a:spcBef>
                <a:spcPct val="0"/>
              </a:spcBef>
              <a:spcAft>
                <a:spcPct val="0"/>
              </a:spcAft>
              <a:defRPr sz="3600">
                <a:solidFill>
                  <a:schemeClr val="lt1"/>
                </a:solidFill>
                <a:latin typeface="+mn-lt"/>
                <a:ea typeface="+mn-ea"/>
                <a:cs typeface="+mn-cs"/>
              </a:defRPr>
            </a:lvl8pPr>
            <a:lvl9pPr marL="1828800" algn="ctr" rtl="0" fontAlgn="base">
              <a:spcBef>
                <a:spcPct val="0"/>
              </a:spcBef>
              <a:spcAft>
                <a:spcPct val="0"/>
              </a:spcAft>
              <a:defRPr sz="3600">
                <a:solidFill>
                  <a:schemeClr val="lt1"/>
                </a:solidFill>
                <a:latin typeface="+mn-lt"/>
                <a:ea typeface="+mn-ea"/>
                <a:cs typeface="+mn-cs"/>
              </a:defRPr>
            </a:lvl9pPr>
          </a:lstStyle>
          <a:p>
            <a:r>
              <a:rPr lang="en-US" sz="1200" b="1" dirty="0"/>
              <a:t>AC Line Sag with DC Bus Ride Thru</a:t>
            </a:r>
          </a:p>
        </p:txBody>
      </p:sp>
      <p:pic>
        <p:nvPicPr>
          <p:cNvPr id="2" name="Picture 1">
            <a:extLst>
              <a:ext uri="{FF2B5EF4-FFF2-40B4-BE49-F238E27FC236}">
                <a16:creationId xmlns:a16="http://schemas.microsoft.com/office/drawing/2014/main" id="{AFDEFA8E-0C7B-DAEF-1E18-897B6C11F60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62218" y="1050925"/>
            <a:ext cx="868796" cy="1905000"/>
          </a:xfrm>
          <a:prstGeom prst="rect">
            <a:avLst/>
          </a:prstGeom>
          <a:effectLst/>
        </p:spPr>
      </p:pic>
      <p:pic>
        <p:nvPicPr>
          <p:cNvPr id="3" name="Picture 50" descr="M3534.jpg">
            <a:extLst>
              <a:ext uri="{FF2B5EF4-FFF2-40B4-BE49-F238E27FC236}">
                <a16:creationId xmlns:a16="http://schemas.microsoft.com/office/drawing/2014/main" id="{329F971C-D423-4C8C-4937-8E523C2F54D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84527" y="3471881"/>
            <a:ext cx="600275" cy="106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EE37B55-27B1-EF27-F1A5-FCA6B1F1E791}"/>
              </a:ext>
            </a:extLst>
          </p:cNvPr>
          <p:cNvSpPr txBox="1"/>
          <p:nvPr/>
        </p:nvSpPr>
        <p:spPr>
          <a:xfrm>
            <a:off x="3778734" y="2876005"/>
            <a:ext cx="811858" cy="384721"/>
          </a:xfrm>
          <a:prstGeom prst="rect">
            <a:avLst/>
          </a:prstGeom>
          <a:noFill/>
        </p:spPr>
        <p:txBody>
          <a:bodyPr wrap="square" rtlCol="0">
            <a:spAutoFit/>
          </a:bodyPr>
          <a:lstStyle/>
          <a:p>
            <a:pPr algn="ctr"/>
            <a:r>
              <a:rPr lang="en-US" sz="1100" b="1" dirty="0"/>
              <a:t>M3460R</a:t>
            </a:r>
            <a:r>
              <a:rPr lang="en-US" sz="800" b="1" dirty="0"/>
              <a:t> 50kW-250kW</a:t>
            </a:r>
          </a:p>
        </p:txBody>
      </p:sp>
      <p:sp>
        <p:nvSpPr>
          <p:cNvPr id="5" name="TextBox 4">
            <a:extLst>
              <a:ext uri="{FF2B5EF4-FFF2-40B4-BE49-F238E27FC236}">
                <a16:creationId xmlns:a16="http://schemas.microsoft.com/office/drawing/2014/main" id="{6B5B123D-857D-1C11-D355-C162BC2EA0DD}"/>
              </a:ext>
            </a:extLst>
          </p:cNvPr>
          <p:cNvSpPr txBox="1"/>
          <p:nvPr/>
        </p:nvSpPr>
        <p:spPr>
          <a:xfrm>
            <a:off x="3790687" y="4487465"/>
            <a:ext cx="811858" cy="384721"/>
          </a:xfrm>
          <a:prstGeom prst="rect">
            <a:avLst/>
          </a:prstGeom>
          <a:noFill/>
        </p:spPr>
        <p:txBody>
          <a:bodyPr wrap="square" rtlCol="0">
            <a:spAutoFit/>
          </a:bodyPr>
          <a:lstStyle/>
          <a:p>
            <a:pPr algn="ctr"/>
            <a:r>
              <a:rPr lang="en-US" sz="1100" b="1" dirty="0"/>
              <a:t>M3534R</a:t>
            </a:r>
            <a:r>
              <a:rPr lang="en-US" sz="800" b="1" dirty="0"/>
              <a:t> 10kW-50kW</a:t>
            </a:r>
          </a:p>
        </p:txBody>
      </p:sp>
    </p:spTree>
    <p:extLst>
      <p:ext uri="{BB962C8B-B14F-4D97-AF65-F5344CB8AC3E}">
        <p14:creationId xmlns:p14="http://schemas.microsoft.com/office/powerpoint/2010/main" val="60138899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C66820-3EC1-4CAC-A8A7-BB7C221D7363}"/>
              </a:ext>
            </a:extLst>
          </p:cNvPr>
          <p:cNvSpPr>
            <a:spLocks noGrp="1"/>
          </p:cNvSpPr>
          <p:nvPr>
            <p:ph type="sldNum" sz="quarter" idx="12"/>
          </p:nvPr>
        </p:nvSpPr>
        <p:spPr>
          <a:xfrm>
            <a:off x="8305800" y="4770439"/>
            <a:ext cx="381000" cy="184666"/>
          </a:xfrm>
        </p:spPr>
        <p:txBody>
          <a:bodyPr/>
          <a:lstStyle/>
          <a:p>
            <a:fld id="{2DCF9265-753A-4102-AD2A-ECBD63CB3D46}" type="slidenum">
              <a:rPr lang="en-US" smtClean="0"/>
              <a:pPr/>
              <a:t>22</a:t>
            </a:fld>
            <a:endParaRPr lang="en-US"/>
          </a:p>
        </p:txBody>
      </p:sp>
      <p:sp>
        <p:nvSpPr>
          <p:cNvPr id="3" name="Slide Number Placeholder 2">
            <a:extLst>
              <a:ext uri="{FF2B5EF4-FFF2-40B4-BE49-F238E27FC236}">
                <a16:creationId xmlns:a16="http://schemas.microsoft.com/office/drawing/2014/main" id="{56E6F29D-6268-430A-9759-6ACBC0F41218}"/>
              </a:ext>
            </a:extLst>
          </p:cNvPr>
          <p:cNvSpPr>
            <a:spLocks noGrp="1"/>
          </p:cNvSpPr>
          <p:nvPr>
            <p:ph type="sldNum" sz="quarter" idx="12"/>
          </p:nvPr>
        </p:nvSpPr>
        <p:spPr>
          <a:xfrm>
            <a:off x="8305800" y="4770439"/>
            <a:ext cx="381000" cy="184666"/>
          </a:xfrm>
        </p:spPr>
        <p:txBody>
          <a:bodyPr/>
          <a:lstStyle/>
          <a:p>
            <a:pPr>
              <a:defRPr/>
            </a:pPr>
            <a:fld id="{F7D7BEE9-9FF3-4E08-8F08-D398FFF1F16C}" type="slidenum">
              <a:rPr lang="en-US" smtClean="0"/>
              <a:pPr>
                <a:defRPr/>
              </a:pPr>
              <a:t>22</a:t>
            </a:fld>
            <a:endParaRPr lang="en-US"/>
          </a:p>
        </p:txBody>
      </p:sp>
      <p:sp>
        <p:nvSpPr>
          <p:cNvPr id="4" name="Title 3">
            <a:extLst>
              <a:ext uri="{FF2B5EF4-FFF2-40B4-BE49-F238E27FC236}">
                <a16:creationId xmlns:a16="http://schemas.microsoft.com/office/drawing/2014/main" id="{6AD881DD-4CE3-48E8-9E54-B83D258FE6A4}"/>
              </a:ext>
            </a:extLst>
          </p:cNvPr>
          <p:cNvSpPr>
            <a:spLocks noGrp="1"/>
          </p:cNvSpPr>
          <p:nvPr>
            <p:ph type="title"/>
          </p:nvPr>
        </p:nvSpPr>
        <p:spPr>
          <a:xfrm>
            <a:off x="2268972" y="149522"/>
            <a:ext cx="6248400" cy="666750"/>
          </a:xfrm>
        </p:spPr>
        <p:txBody>
          <a:bodyPr>
            <a:normAutofit/>
          </a:bodyPr>
          <a:lstStyle/>
          <a:p>
            <a:pPr>
              <a:defRPr/>
            </a:pPr>
            <a:r>
              <a:rPr lang="en-US" sz="2800" b="1" dirty="0"/>
              <a:t>UPD – Uninterruptable Power For Drives</a:t>
            </a:r>
          </a:p>
        </p:txBody>
      </p:sp>
      <p:pic>
        <p:nvPicPr>
          <p:cNvPr id="5" name="Picture 4">
            <a:extLst>
              <a:ext uri="{FF2B5EF4-FFF2-40B4-BE49-F238E27FC236}">
                <a16:creationId xmlns:a16="http://schemas.microsoft.com/office/drawing/2014/main" id="{B85AAD8A-7251-4166-AC3A-1DC4073B67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369712" y="272013"/>
            <a:ext cx="2328374" cy="5105398"/>
          </a:xfrm>
          <a:prstGeom prst="rect">
            <a:avLst/>
          </a:prstGeom>
          <a:effectLst/>
        </p:spPr>
      </p:pic>
      <p:sp>
        <p:nvSpPr>
          <p:cNvPr id="6" name="TextBox 5">
            <a:extLst>
              <a:ext uri="{FF2B5EF4-FFF2-40B4-BE49-F238E27FC236}">
                <a16:creationId xmlns:a16="http://schemas.microsoft.com/office/drawing/2014/main" id="{CC64C68F-E3F8-498B-818A-8BCBDE5E0C6B}"/>
              </a:ext>
            </a:extLst>
          </p:cNvPr>
          <p:cNvSpPr txBox="1"/>
          <p:nvPr/>
        </p:nvSpPr>
        <p:spPr>
          <a:xfrm>
            <a:off x="407227" y="2258516"/>
            <a:ext cx="1447800"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b="1" dirty="0">
                <a:effectLst>
                  <a:outerShdw blurRad="38100" dist="38100" dir="2700000" algn="tl">
                    <a:srgbClr val="000000">
                      <a:alpha val="43137"/>
                    </a:srgbClr>
                  </a:outerShdw>
                </a:effectLst>
              </a:rPr>
              <a:t>Power Connections AC and DC</a:t>
            </a:r>
          </a:p>
        </p:txBody>
      </p:sp>
      <p:sp>
        <p:nvSpPr>
          <p:cNvPr id="7" name="TextBox 6">
            <a:extLst>
              <a:ext uri="{FF2B5EF4-FFF2-40B4-BE49-F238E27FC236}">
                <a16:creationId xmlns:a16="http://schemas.microsoft.com/office/drawing/2014/main" id="{A8E871E7-B353-4066-AAEF-765C7C31DEE0}"/>
              </a:ext>
            </a:extLst>
          </p:cNvPr>
          <p:cNvSpPr txBox="1"/>
          <p:nvPr/>
        </p:nvSpPr>
        <p:spPr>
          <a:xfrm>
            <a:off x="6362698" y="2476511"/>
            <a:ext cx="14478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1200" b="1" dirty="0">
                <a:effectLst>
                  <a:outerShdw blurRad="38100" dist="38100" dir="2700000" algn="tl">
                    <a:srgbClr val="000000">
                      <a:alpha val="43137"/>
                    </a:srgbClr>
                  </a:outerShdw>
                </a:effectLst>
              </a:rPr>
              <a:t>D5 Power Supply PCB</a:t>
            </a:r>
          </a:p>
        </p:txBody>
      </p:sp>
      <p:sp>
        <p:nvSpPr>
          <p:cNvPr id="8" name="TextBox 7">
            <a:extLst>
              <a:ext uri="{FF2B5EF4-FFF2-40B4-BE49-F238E27FC236}">
                <a16:creationId xmlns:a16="http://schemas.microsoft.com/office/drawing/2014/main" id="{9043BF73-BACA-4095-A1F4-E22FA531BC8F}"/>
              </a:ext>
            </a:extLst>
          </p:cNvPr>
          <p:cNvSpPr txBox="1"/>
          <p:nvPr/>
        </p:nvSpPr>
        <p:spPr>
          <a:xfrm>
            <a:off x="4195313" y="3964171"/>
            <a:ext cx="1447800" cy="27699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1200" b="1" dirty="0">
                <a:effectLst>
                  <a:outerShdw blurRad="38100" dist="38100" dir="2700000" algn="tl">
                    <a:srgbClr val="000000">
                      <a:alpha val="43137"/>
                    </a:srgbClr>
                  </a:outerShdw>
                </a:effectLst>
              </a:rPr>
              <a:t>M6 Interface PCB</a:t>
            </a:r>
          </a:p>
        </p:txBody>
      </p:sp>
      <p:sp>
        <p:nvSpPr>
          <p:cNvPr id="9" name="TextBox 8">
            <a:extLst>
              <a:ext uri="{FF2B5EF4-FFF2-40B4-BE49-F238E27FC236}">
                <a16:creationId xmlns:a16="http://schemas.microsoft.com/office/drawing/2014/main" id="{6B0E6DF6-BA11-4655-9B88-915C496009FD}"/>
              </a:ext>
            </a:extLst>
          </p:cNvPr>
          <p:cNvSpPr txBox="1"/>
          <p:nvPr/>
        </p:nvSpPr>
        <p:spPr>
          <a:xfrm>
            <a:off x="4229100" y="1293103"/>
            <a:ext cx="1447800" cy="27699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1200" b="1" dirty="0">
                <a:effectLst>
                  <a:outerShdw blurRad="38100" dist="38100" dir="2700000" algn="tl">
                    <a:srgbClr val="000000">
                      <a:alpha val="43137"/>
                    </a:srgbClr>
                  </a:outerShdw>
                </a:effectLst>
              </a:rPr>
              <a:t>C1 Control PCB</a:t>
            </a:r>
          </a:p>
        </p:txBody>
      </p:sp>
      <p:sp>
        <p:nvSpPr>
          <p:cNvPr id="10" name="TextBox 9">
            <a:extLst>
              <a:ext uri="{FF2B5EF4-FFF2-40B4-BE49-F238E27FC236}">
                <a16:creationId xmlns:a16="http://schemas.microsoft.com/office/drawing/2014/main" id="{9C4B8953-A32C-4BB5-9FF8-897B2AC657C3}"/>
              </a:ext>
            </a:extLst>
          </p:cNvPr>
          <p:cNvSpPr txBox="1"/>
          <p:nvPr/>
        </p:nvSpPr>
        <p:spPr>
          <a:xfrm>
            <a:off x="6036112" y="4169101"/>
            <a:ext cx="2301336" cy="276999"/>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en-US" sz="1200" b="1" dirty="0">
                <a:effectLst>
                  <a:outerShdw blurRad="38100" dist="38100" dir="2700000" algn="tl">
                    <a:srgbClr val="000000">
                      <a:alpha val="43137"/>
                    </a:srgbClr>
                  </a:outerShdw>
                </a:effectLst>
              </a:rPr>
              <a:t>Ride Thru Bus Capacitors &amp; IGBTs</a:t>
            </a:r>
          </a:p>
        </p:txBody>
      </p:sp>
      <p:sp>
        <p:nvSpPr>
          <p:cNvPr id="11" name="TextBox 10">
            <a:extLst>
              <a:ext uri="{FF2B5EF4-FFF2-40B4-BE49-F238E27FC236}">
                <a16:creationId xmlns:a16="http://schemas.microsoft.com/office/drawing/2014/main" id="{B501748A-F7A8-4088-8750-83E7831FF934}"/>
              </a:ext>
            </a:extLst>
          </p:cNvPr>
          <p:cNvSpPr txBox="1"/>
          <p:nvPr/>
        </p:nvSpPr>
        <p:spPr>
          <a:xfrm>
            <a:off x="2241263" y="1608820"/>
            <a:ext cx="1156279" cy="276999"/>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en-US" sz="1200" b="1" dirty="0">
                <a:effectLst>
                  <a:outerShdw blurRad="38100" dist="38100" dir="2700000" algn="tl">
                    <a:srgbClr val="000000">
                      <a:alpha val="43137"/>
                    </a:srgbClr>
                  </a:outerShdw>
                </a:effectLst>
              </a:rPr>
              <a:t>Diode Isolation</a:t>
            </a:r>
          </a:p>
        </p:txBody>
      </p:sp>
      <p:sp>
        <p:nvSpPr>
          <p:cNvPr id="12" name="Arrow: Up 11">
            <a:extLst>
              <a:ext uri="{FF2B5EF4-FFF2-40B4-BE49-F238E27FC236}">
                <a16:creationId xmlns:a16="http://schemas.microsoft.com/office/drawing/2014/main" id="{54ACD75A-0E51-4DEC-9477-F1E3EF2C294F}"/>
              </a:ext>
            </a:extLst>
          </p:cNvPr>
          <p:cNvSpPr/>
          <p:nvPr/>
        </p:nvSpPr>
        <p:spPr>
          <a:xfrm>
            <a:off x="4800600" y="3286378"/>
            <a:ext cx="304800" cy="654447"/>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Arrow: Left 12">
            <a:extLst>
              <a:ext uri="{FF2B5EF4-FFF2-40B4-BE49-F238E27FC236}">
                <a16:creationId xmlns:a16="http://schemas.microsoft.com/office/drawing/2014/main" id="{A342670C-EB8D-4478-AC98-71DACCDF0ACB}"/>
              </a:ext>
            </a:extLst>
          </p:cNvPr>
          <p:cNvSpPr/>
          <p:nvPr/>
        </p:nvSpPr>
        <p:spPr>
          <a:xfrm>
            <a:off x="5867400" y="2574926"/>
            <a:ext cx="457200" cy="249787"/>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Arrow: Down 13">
            <a:extLst>
              <a:ext uri="{FF2B5EF4-FFF2-40B4-BE49-F238E27FC236}">
                <a16:creationId xmlns:a16="http://schemas.microsoft.com/office/drawing/2014/main" id="{E576630D-57B3-4465-ACF7-F7C2D1AD8929}"/>
              </a:ext>
            </a:extLst>
          </p:cNvPr>
          <p:cNvSpPr/>
          <p:nvPr/>
        </p:nvSpPr>
        <p:spPr>
          <a:xfrm>
            <a:off x="4800600" y="1660525"/>
            <a:ext cx="304800" cy="53340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Arrow: Up 14">
            <a:extLst>
              <a:ext uri="{FF2B5EF4-FFF2-40B4-BE49-F238E27FC236}">
                <a16:creationId xmlns:a16="http://schemas.microsoft.com/office/drawing/2014/main" id="{7B374EF0-6CA9-4DFE-98A2-69EB0327092D}"/>
              </a:ext>
            </a:extLst>
          </p:cNvPr>
          <p:cNvSpPr/>
          <p:nvPr/>
        </p:nvSpPr>
        <p:spPr>
          <a:xfrm>
            <a:off x="6172200" y="3739113"/>
            <a:ext cx="304800" cy="383971"/>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Arrow: Right 15">
            <a:extLst>
              <a:ext uri="{FF2B5EF4-FFF2-40B4-BE49-F238E27FC236}">
                <a16:creationId xmlns:a16="http://schemas.microsoft.com/office/drawing/2014/main" id="{5A4D953D-A20F-4FDE-98D0-B7FF303B024C}"/>
              </a:ext>
            </a:extLst>
          </p:cNvPr>
          <p:cNvSpPr/>
          <p:nvPr/>
        </p:nvSpPr>
        <p:spPr>
          <a:xfrm>
            <a:off x="1893125" y="2824713"/>
            <a:ext cx="533400" cy="29366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Arrow: Down 16">
            <a:extLst>
              <a:ext uri="{FF2B5EF4-FFF2-40B4-BE49-F238E27FC236}">
                <a16:creationId xmlns:a16="http://schemas.microsoft.com/office/drawing/2014/main" id="{69FA092E-5767-4A39-B802-06234A5AB0EC}"/>
              </a:ext>
            </a:extLst>
          </p:cNvPr>
          <p:cNvSpPr/>
          <p:nvPr/>
        </p:nvSpPr>
        <p:spPr>
          <a:xfrm>
            <a:off x="3124200" y="1937525"/>
            <a:ext cx="228600" cy="425523"/>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Arrow: Bent-Up 18">
            <a:extLst>
              <a:ext uri="{FF2B5EF4-FFF2-40B4-BE49-F238E27FC236}">
                <a16:creationId xmlns:a16="http://schemas.microsoft.com/office/drawing/2014/main" id="{D7CE2E50-AD09-4C56-B734-370D1F0D1770}"/>
              </a:ext>
            </a:extLst>
          </p:cNvPr>
          <p:cNvSpPr/>
          <p:nvPr/>
        </p:nvSpPr>
        <p:spPr>
          <a:xfrm rot="5400000">
            <a:off x="1639630" y="3173218"/>
            <a:ext cx="480193" cy="583948"/>
          </a:xfrm>
          <a:prstGeom prst="ben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0" name="Title 1">
            <a:extLst>
              <a:ext uri="{FF2B5EF4-FFF2-40B4-BE49-F238E27FC236}">
                <a16:creationId xmlns:a16="http://schemas.microsoft.com/office/drawing/2014/main" id="{96600B17-1F3D-4386-BA75-1890CB26AFB6}"/>
              </a:ext>
            </a:extLst>
          </p:cNvPr>
          <p:cNvSpPr txBox="1">
            <a:spLocks/>
          </p:cNvSpPr>
          <p:nvPr/>
        </p:nvSpPr>
        <p:spPr>
          <a:xfrm>
            <a:off x="30481" y="878020"/>
            <a:ext cx="2736011" cy="421842"/>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ctr" rtl="0" fontAlgn="base">
              <a:spcBef>
                <a:spcPct val="0"/>
              </a:spcBef>
              <a:spcAft>
                <a:spcPct val="0"/>
              </a:spcAft>
              <a:defRPr sz="3600" kern="1200">
                <a:solidFill>
                  <a:schemeClr val="lt1"/>
                </a:solidFill>
                <a:effectLst>
                  <a:outerShdw blurRad="38100" dist="38100" dir="2700000" algn="tl">
                    <a:srgbClr val="000000">
                      <a:alpha val="43137"/>
                    </a:srgbClr>
                  </a:outerShdw>
                </a:effectLst>
                <a:latin typeface="+mn-lt"/>
                <a:ea typeface="+mn-ea"/>
                <a:cs typeface="+mn-cs"/>
              </a:defRPr>
            </a:lvl1pPr>
            <a:lvl2pPr algn="ctr" rtl="0" fontAlgn="base">
              <a:spcBef>
                <a:spcPct val="0"/>
              </a:spcBef>
              <a:spcAft>
                <a:spcPct val="0"/>
              </a:spcAft>
              <a:defRPr sz="3600">
                <a:solidFill>
                  <a:schemeClr val="lt1"/>
                </a:solidFill>
                <a:latin typeface="+mn-lt"/>
                <a:ea typeface="+mn-ea"/>
                <a:cs typeface="+mn-cs"/>
              </a:defRPr>
            </a:lvl2pPr>
            <a:lvl3pPr algn="ctr" rtl="0" fontAlgn="base">
              <a:spcBef>
                <a:spcPct val="0"/>
              </a:spcBef>
              <a:spcAft>
                <a:spcPct val="0"/>
              </a:spcAft>
              <a:defRPr sz="3600">
                <a:solidFill>
                  <a:schemeClr val="lt1"/>
                </a:solidFill>
                <a:latin typeface="+mn-lt"/>
                <a:ea typeface="+mn-ea"/>
                <a:cs typeface="+mn-cs"/>
              </a:defRPr>
            </a:lvl3pPr>
            <a:lvl4pPr algn="ctr" rtl="0" fontAlgn="base">
              <a:spcBef>
                <a:spcPct val="0"/>
              </a:spcBef>
              <a:spcAft>
                <a:spcPct val="0"/>
              </a:spcAft>
              <a:defRPr sz="3600">
                <a:solidFill>
                  <a:schemeClr val="lt1"/>
                </a:solidFill>
                <a:latin typeface="+mn-lt"/>
                <a:ea typeface="+mn-ea"/>
                <a:cs typeface="+mn-cs"/>
              </a:defRPr>
            </a:lvl4pPr>
            <a:lvl5pPr algn="ctr" rtl="0" fontAlgn="base">
              <a:spcBef>
                <a:spcPct val="0"/>
              </a:spcBef>
              <a:spcAft>
                <a:spcPct val="0"/>
              </a:spcAft>
              <a:defRPr sz="3600">
                <a:solidFill>
                  <a:schemeClr val="lt1"/>
                </a:solidFill>
                <a:latin typeface="+mn-lt"/>
                <a:ea typeface="+mn-ea"/>
                <a:cs typeface="+mn-cs"/>
              </a:defRPr>
            </a:lvl5pPr>
            <a:lvl6pPr marL="457200" algn="ctr" rtl="0" fontAlgn="base">
              <a:spcBef>
                <a:spcPct val="0"/>
              </a:spcBef>
              <a:spcAft>
                <a:spcPct val="0"/>
              </a:spcAft>
              <a:defRPr sz="3600">
                <a:solidFill>
                  <a:schemeClr val="lt1"/>
                </a:solidFill>
                <a:latin typeface="+mn-lt"/>
                <a:ea typeface="+mn-ea"/>
                <a:cs typeface="+mn-cs"/>
              </a:defRPr>
            </a:lvl6pPr>
            <a:lvl7pPr marL="914400" algn="ctr" rtl="0" fontAlgn="base">
              <a:spcBef>
                <a:spcPct val="0"/>
              </a:spcBef>
              <a:spcAft>
                <a:spcPct val="0"/>
              </a:spcAft>
              <a:defRPr sz="3600">
                <a:solidFill>
                  <a:schemeClr val="lt1"/>
                </a:solidFill>
                <a:latin typeface="+mn-lt"/>
                <a:ea typeface="+mn-ea"/>
                <a:cs typeface="+mn-cs"/>
              </a:defRPr>
            </a:lvl7pPr>
            <a:lvl8pPr marL="1371600" algn="ctr" rtl="0" fontAlgn="base">
              <a:spcBef>
                <a:spcPct val="0"/>
              </a:spcBef>
              <a:spcAft>
                <a:spcPct val="0"/>
              </a:spcAft>
              <a:defRPr sz="3600">
                <a:solidFill>
                  <a:schemeClr val="lt1"/>
                </a:solidFill>
                <a:latin typeface="+mn-lt"/>
                <a:ea typeface="+mn-ea"/>
                <a:cs typeface="+mn-cs"/>
              </a:defRPr>
            </a:lvl8pPr>
            <a:lvl9pPr marL="1828800" algn="ctr" rtl="0" fontAlgn="base">
              <a:spcBef>
                <a:spcPct val="0"/>
              </a:spcBef>
              <a:spcAft>
                <a:spcPct val="0"/>
              </a:spcAft>
              <a:defRPr sz="3600">
                <a:solidFill>
                  <a:schemeClr val="lt1"/>
                </a:solidFill>
                <a:latin typeface="+mn-lt"/>
                <a:ea typeface="+mn-ea"/>
                <a:cs typeface="+mn-cs"/>
              </a:defRPr>
            </a:lvl9pPr>
          </a:lstStyle>
          <a:p>
            <a:r>
              <a:rPr lang="en-US" sz="1800" b="1" dirty="0"/>
              <a:t>Voltage Regulator Booster</a:t>
            </a:r>
          </a:p>
        </p:txBody>
      </p:sp>
    </p:spTree>
    <p:extLst>
      <p:ext uri="{BB962C8B-B14F-4D97-AF65-F5344CB8AC3E}">
        <p14:creationId xmlns:p14="http://schemas.microsoft.com/office/powerpoint/2010/main" val="1190696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931" y="3175"/>
            <a:ext cx="6265069" cy="614363"/>
          </a:xfrm>
        </p:spPr>
        <p:txBody>
          <a:bodyPr>
            <a:normAutofit/>
          </a:bodyPr>
          <a:lstStyle/>
          <a:p>
            <a:r>
              <a:rPr lang="en-US" b="1" dirty="0"/>
              <a:t>UPD Display Options</a:t>
            </a:r>
          </a:p>
        </p:txBody>
      </p:sp>
      <p:sp>
        <p:nvSpPr>
          <p:cNvPr id="4" name="Slide Number Placeholder 3"/>
          <p:cNvSpPr>
            <a:spLocks noGrp="1"/>
          </p:cNvSpPr>
          <p:nvPr>
            <p:ph type="sldNum" sz="quarter" idx="12"/>
          </p:nvPr>
        </p:nvSpPr>
        <p:spPr>
          <a:xfrm>
            <a:off x="8737600" y="635635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rtl="0">
              <a:defRPr/>
            </a:pPr>
            <a:fld id="{2DCF9265-753A-4102-AD2A-ECBD63CB3D46}" type="slidenum">
              <a:rPr lang="en-US" smtClean="0">
                <a:solidFill>
                  <a:prstClr val="black">
                    <a:tint val="75000"/>
                  </a:prstClr>
                </a:solidFill>
              </a:rPr>
              <a:pPr algn="r" defTabSz="685800" rtl="0">
                <a:defRPr/>
              </a:pPr>
              <a:t>23</a:t>
            </a:fld>
            <a:endParaRPr lang="en-US" sz="1200" kern="1200">
              <a:solidFill>
                <a:prstClr val="black">
                  <a:tint val="75000"/>
                </a:prstClr>
              </a:solidFill>
              <a:latin typeface="Calibri"/>
              <a:ea typeface="+mn-ea"/>
              <a:cs typeface="+mn-cs"/>
            </a:endParaRPr>
          </a:p>
        </p:txBody>
      </p:sp>
      <p:graphicFrame>
        <p:nvGraphicFramePr>
          <p:cNvPr id="8" name="Diagram 7"/>
          <p:cNvGraphicFramePr/>
          <p:nvPr>
            <p:extLst>
              <p:ext uri="{D42A27DB-BD31-4B8C-83A1-F6EECF244321}">
                <p14:modId xmlns:p14="http://schemas.microsoft.com/office/powerpoint/2010/main" val="688710194"/>
              </p:ext>
            </p:extLst>
          </p:nvPr>
        </p:nvGraphicFramePr>
        <p:xfrm>
          <a:off x="3223512" y="915593"/>
          <a:ext cx="3352799" cy="4040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close up of a sign&#10;&#10;Description generated with very high confidence">
            <a:extLst>
              <a:ext uri="{FF2B5EF4-FFF2-40B4-BE49-F238E27FC236}">
                <a16:creationId xmlns:a16="http://schemas.microsoft.com/office/drawing/2014/main" id="{D3EE90FB-6313-4B71-A96F-C398246240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117" y="1117071"/>
            <a:ext cx="2343483" cy="3043238"/>
          </a:xfrm>
          <a:prstGeom prst="rect">
            <a:avLst/>
          </a:prstGeom>
        </p:spPr>
      </p:pic>
      <p:sp>
        <p:nvSpPr>
          <p:cNvPr id="10" name="TextBox 9">
            <a:extLst>
              <a:ext uri="{FF2B5EF4-FFF2-40B4-BE49-F238E27FC236}">
                <a16:creationId xmlns:a16="http://schemas.microsoft.com/office/drawing/2014/main" id="{F6FECCAE-E3CF-47B7-93E6-E3D6401E0324}"/>
              </a:ext>
            </a:extLst>
          </p:cNvPr>
          <p:cNvSpPr txBox="1"/>
          <p:nvPr/>
        </p:nvSpPr>
        <p:spPr>
          <a:xfrm>
            <a:off x="133216" y="3918216"/>
            <a:ext cx="3274817" cy="995625"/>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7814" tIns="281178" rIns="187814" bIns="74676" numCol="1" spcCol="1270" anchor="t" anchorCtr="0">
            <a:noAutofit/>
          </a:bodyPr>
          <a:lstStyle/>
          <a:p>
            <a:pPr marL="214313" lvl="1" indent="-214313" algn="l" defTabSz="466725" rtl="0">
              <a:lnSpc>
                <a:spcPct val="90000"/>
              </a:lnSpc>
              <a:spcBef>
                <a:spcPct val="0"/>
              </a:spcBef>
              <a:buFont typeface="Arial" panose="020B0604020202020204" pitchFamily="34" charset="0"/>
              <a:buChar char="•"/>
              <a:defRPr/>
            </a:pPr>
            <a:r>
              <a:rPr lang="en-US" sz="1350" b="1" kern="1200" dirty="0">
                <a:solidFill>
                  <a:srgbClr val="00B050"/>
                </a:solidFill>
                <a:effectLst>
                  <a:outerShdw blurRad="38100" dist="38100" dir="2700000" algn="tl">
                    <a:srgbClr val="000000">
                      <a:alpha val="43137"/>
                    </a:srgbClr>
                  </a:outerShdw>
                </a:effectLst>
                <a:latin typeface="Calibri"/>
              </a:rPr>
              <a:t>Green – Power</a:t>
            </a:r>
          </a:p>
          <a:p>
            <a:pPr marL="214313" lvl="1" indent="-214313" algn="l" defTabSz="466725" rtl="0">
              <a:lnSpc>
                <a:spcPct val="90000"/>
              </a:lnSpc>
              <a:spcBef>
                <a:spcPct val="0"/>
              </a:spcBef>
              <a:buFont typeface="Arial" panose="020B0604020202020204" pitchFamily="34" charset="0"/>
              <a:buChar char="•"/>
              <a:defRPr/>
            </a:pPr>
            <a:r>
              <a:rPr lang="en-US" sz="1350" b="1" kern="1200" dirty="0">
                <a:solidFill>
                  <a:srgbClr val="FFC000"/>
                </a:solidFill>
                <a:effectLst>
                  <a:outerShdw blurRad="38100" dist="38100" dir="2700000" algn="tl">
                    <a:srgbClr val="000000">
                      <a:alpha val="43137"/>
                    </a:srgbClr>
                  </a:outerShdw>
                </a:effectLst>
                <a:latin typeface="Calibri"/>
              </a:rPr>
              <a:t>Amber – Ride Thru / Charger Active</a:t>
            </a:r>
          </a:p>
          <a:p>
            <a:pPr marL="214313" lvl="1" indent="-214313" algn="l" defTabSz="466725" rtl="0">
              <a:lnSpc>
                <a:spcPct val="90000"/>
              </a:lnSpc>
              <a:spcBef>
                <a:spcPct val="0"/>
              </a:spcBef>
              <a:buFont typeface="Arial" panose="020B0604020202020204" pitchFamily="34" charset="0"/>
              <a:buChar char="•"/>
              <a:defRPr/>
            </a:pPr>
            <a:r>
              <a:rPr lang="en-US" sz="1350" b="1" kern="1200" dirty="0">
                <a:solidFill>
                  <a:srgbClr val="FF0000"/>
                </a:solidFill>
                <a:effectLst>
                  <a:outerShdw blurRad="38100" dist="38100" dir="2700000" algn="tl">
                    <a:srgbClr val="000000">
                      <a:alpha val="43137"/>
                    </a:srgbClr>
                  </a:outerShdw>
                </a:effectLst>
                <a:latin typeface="Calibri"/>
              </a:rPr>
              <a:t>Red – Fault</a:t>
            </a:r>
          </a:p>
        </p:txBody>
      </p:sp>
    </p:spTree>
    <p:extLst>
      <p:ext uri="{BB962C8B-B14F-4D97-AF65-F5344CB8AC3E}">
        <p14:creationId xmlns:p14="http://schemas.microsoft.com/office/powerpoint/2010/main" val="1776947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37600" y="635635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fld id="{2DCF9265-753A-4102-AD2A-ECBD63CB3D46}" type="slidenum">
              <a:rPr lang="en-US" smtClean="0">
                <a:solidFill>
                  <a:prstClr val="black">
                    <a:tint val="75000"/>
                  </a:prstClr>
                </a:solidFill>
              </a:rPr>
              <a:pPr defTabSz="914378"/>
              <a:t>24</a:t>
            </a:fld>
            <a:endParaRPr lang="en-US">
              <a:solidFill>
                <a:prstClr val="black">
                  <a:tint val="75000"/>
                </a:prstClr>
              </a:solidFill>
              <a:latin typeface="Calibri"/>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259482"/>
              </p:ext>
            </p:extLst>
          </p:nvPr>
        </p:nvGraphicFramePr>
        <p:xfrm>
          <a:off x="101671" y="724322"/>
          <a:ext cx="3956569" cy="3544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043616" y="3235485"/>
            <a:ext cx="2917446" cy="954107"/>
          </a:xfrm>
          <a:prstGeom prst="rect">
            <a:avLst/>
          </a:prstGeom>
          <a:noFill/>
        </p:spPr>
        <p:txBody>
          <a:bodyPr wrap="square" rtlCol="0">
            <a:spAutoFit/>
          </a:bodyPr>
          <a:lstStyle/>
          <a:p>
            <a:pPr marL="285729" indent="-285729" defTabSz="914378">
              <a:buFont typeface="Arial" panose="020B0604020202020204" pitchFamily="34" charset="0"/>
              <a:buChar char="•"/>
            </a:pPr>
            <a:r>
              <a:rPr lang="en-US" sz="1400" b="1" dirty="0">
                <a:solidFill>
                  <a:srgbClr val="1F497D">
                    <a:lumMod val="75000"/>
                  </a:srgbClr>
                </a:solidFill>
                <a:effectLst>
                  <a:outerShdw blurRad="38100" dist="38100" dir="2700000" algn="tl">
                    <a:srgbClr val="000000">
                      <a:alpha val="43137"/>
                    </a:srgbClr>
                  </a:outerShdw>
                </a:effectLst>
                <a:latin typeface="Calibri"/>
              </a:rPr>
              <a:t>VR - Voltage Regulator</a:t>
            </a:r>
          </a:p>
          <a:p>
            <a:pPr marL="285729" indent="-285729" defTabSz="914378">
              <a:buFont typeface="Arial" panose="020B0604020202020204" pitchFamily="34" charset="0"/>
              <a:buChar char="•"/>
            </a:pPr>
            <a:r>
              <a:rPr lang="en-US" sz="1400" b="1" dirty="0">
                <a:solidFill>
                  <a:srgbClr val="1F497D">
                    <a:lumMod val="75000"/>
                  </a:srgbClr>
                </a:solidFill>
                <a:effectLst>
                  <a:outerShdw blurRad="38100" dist="38100" dir="2700000" algn="tl">
                    <a:srgbClr val="000000">
                      <a:alpha val="43137"/>
                    </a:srgbClr>
                  </a:outerShdw>
                </a:effectLst>
                <a:latin typeface="Calibri"/>
              </a:rPr>
              <a:t>CH - Charger</a:t>
            </a:r>
          </a:p>
          <a:p>
            <a:pPr marL="285729" indent="-285729" defTabSz="914378">
              <a:buFont typeface="Arial" panose="020B0604020202020204" pitchFamily="34" charset="0"/>
              <a:buChar char="•"/>
            </a:pPr>
            <a:r>
              <a:rPr lang="en-US" sz="1400" b="1" dirty="0">
                <a:solidFill>
                  <a:srgbClr val="1F497D">
                    <a:lumMod val="75000"/>
                  </a:srgbClr>
                </a:solidFill>
                <a:effectLst>
                  <a:outerShdw blurRad="38100" dist="38100" dir="2700000" algn="tl">
                    <a:srgbClr val="000000">
                      <a:alpha val="43137"/>
                    </a:srgbClr>
                  </a:outerShdw>
                </a:effectLst>
                <a:latin typeface="Calibri"/>
              </a:rPr>
              <a:t>CAP - Capacitors</a:t>
            </a:r>
          </a:p>
          <a:p>
            <a:pPr marL="285729" indent="-285729" defTabSz="914378">
              <a:buFont typeface="Arial" panose="020B0604020202020204" pitchFamily="34" charset="0"/>
              <a:buChar char="•"/>
            </a:pPr>
            <a:r>
              <a:rPr lang="en-US" sz="1400" b="1" dirty="0">
                <a:solidFill>
                  <a:srgbClr val="1F497D">
                    <a:lumMod val="75000"/>
                  </a:srgbClr>
                </a:solidFill>
                <a:effectLst>
                  <a:outerShdw blurRad="38100" dist="38100" dir="2700000" algn="tl">
                    <a:srgbClr val="000000">
                      <a:alpha val="43137"/>
                    </a:srgbClr>
                  </a:outerShdw>
                </a:effectLst>
                <a:latin typeface="Calibri"/>
              </a:rPr>
              <a:t>DCH - Discharger</a:t>
            </a:r>
          </a:p>
        </p:txBody>
      </p:sp>
      <p:pic>
        <p:nvPicPr>
          <p:cNvPr id="12292" name="Picture 4" descr="Bonitron Capacitor Solutio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0108" y="1727197"/>
            <a:ext cx="3670955" cy="146160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1" descr="F:\Power Points\Images\ProductImages\S3534EC.jpg"/>
          <p:cNvPicPr>
            <a:picLocks noChangeAspect="1" noChangeArrowheads="1"/>
          </p:cNvPicPr>
          <p:nvPr/>
        </p:nvPicPr>
        <p:blipFill>
          <a:blip r:embed="rId9"/>
          <a:srcRect/>
          <a:stretch>
            <a:fillRect/>
          </a:stretch>
        </p:blipFill>
        <p:spPr bwMode="auto">
          <a:xfrm>
            <a:off x="195293" y="3108325"/>
            <a:ext cx="947986" cy="1167319"/>
          </a:xfrm>
          <a:prstGeom prst="rect">
            <a:avLst/>
          </a:prstGeom>
          <a:noFill/>
        </p:spPr>
      </p:pic>
      <p:sp>
        <p:nvSpPr>
          <p:cNvPr id="2" name="TextBox 1"/>
          <p:cNvSpPr txBox="1"/>
          <p:nvPr/>
        </p:nvSpPr>
        <p:spPr>
          <a:xfrm>
            <a:off x="640933" y="4091774"/>
            <a:ext cx="1265134" cy="861774"/>
          </a:xfrm>
          <a:prstGeom prst="rect">
            <a:avLst/>
          </a:prstGeom>
          <a:noFill/>
        </p:spPr>
        <p:txBody>
          <a:bodyPr wrap="square" rtlCol="0">
            <a:spAutoFit/>
          </a:bodyPr>
          <a:lstStyle/>
          <a:p>
            <a:pPr defTabSz="914378"/>
            <a:r>
              <a:rPr lang="en-US" sz="1000" b="1" dirty="0">
                <a:solidFill>
                  <a:prstClr val="black"/>
                </a:solidFill>
                <a:effectLst>
                  <a:outerShdw blurRad="38100" dist="38100" dir="2700000" algn="tl">
                    <a:srgbClr val="000000">
                      <a:alpha val="43137"/>
                    </a:srgbClr>
                  </a:outerShdw>
                </a:effectLst>
                <a:latin typeface="Calibri"/>
              </a:rPr>
              <a:t>60Hp 1 Second Full AC Line Loss Ultracapacitor Energy Storage Included</a:t>
            </a:r>
          </a:p>
        </p:txBody>
      </p:sp>
      <p:pic>
        <p:nvPicPr>
          <p:cNvPr id="9" name="Picture 28" descr="P:\Images\modified\3460\3460UR\S3460UR-H100-0.5-D51-T(A)_20090423_005.jpg"/>
          <p:cNvPicPr>
            <a:picLocks noChangeAspect="1" noChangeArrowheads="1"/>
          </p:cNvPicPr>
          <p:nvPr/>
        </p:nvPicPr>
        <p:blipFill>
          <a:blip r:embed="rId10" cstate="print"/>
          <a:srcRect/>
          <a:stretch>
            <a:fillRect/>
          </a:stretch>
        </p:blipFill>
        <p:spPr>
          <a:xfrm>
            <a:off x="2159836" y="3107591"/>
            <a:ext cx="1921992" cy="1931955"/>
          </a:xfrm>
          <a:prstGeom prst="rect">
            <a:avLst/>
          </a:prstGeom>
        </p:spPr>
      </p:pic>
      <p:sp>
        <p:nvSpPr>
          <p:cNvPr id="10" name="TextBox 9"/>
          <p:cNvSpPr txBox="1"/>
          <p:nvPr/>
        </p:nvSpPr>
        <p:spPr>
          <a:xfrm>
            <a:off x="3811631" y="3794208"/>
            <a:ext cx="1286754" cy="938719"/>
          </a:xfrm>
          <a:prstGeom prst="rect">
            <a:avLst/>
          </a:prstGeom>
          <a:noFill/>
        </p:spPr>
        <p:txBody>
          <a:bodyPr wrap="square" rtlCol="0">
            <a:spAutoFit/>
          </a:bodyPr>
          <a:lstStyle/>
          <a:p>
            <a:pPr defTabSz="914378"/>
            <a:r>
              <a:rPr lang="en-US" sz="1100" b="1" dirty="0">
                <a:solidFill>
                  <a:prstClr val="black"/>
                </a:solidFill>
                <a:effectLst>
                  <a:outerShdw blurRad="38100" dist="38100" dir="2700000" algn="tl">
                    <a:srgbClr val="000000">
                      <a:alpha val="43137"/>
                    </a:srgbClr>
                  </a:outerShdw>
                </a:effectLst>
                <a:latin typeface="Calibri"/>
              </a:rPr>
              <a:t>150kW 1 Second Full AC Line Loss Ucap Energy Storage Included in Adjoining Bay</a:t>
            </a:r>
          </a:p>
        </p:txBody>
      </p:sp>
      <p:pic>
        <p:nvPicPr>
          <p:cNvPr id="11" name="Picture 7"/>
          <p:cNvPicPr>
            <a:picLocks noChangeAspect="1" noChangeArrowheads="1"/>
          </p:cNvPicPr>
          <p:nvPr/>
        </p:nvPicPr>
        <p:blipFill>
          <a:blip r:embed="rId11" cstate="print">
            <a:extLst>
              <a:ext uri="{28A0092B-C50C-407E-A947-70E740481C1C}">
                <a14:useLocalDpi xmlns:a14="http://schemas.microsoft.com/office/drawing/2010/main"/>
              </a:ext>
            </a:extLst>
          </a:blip>
          <a:srcRect l="10667" r="9333"/>
          <a:stretch>
            <a:fillRect/>
          </a:stretch>
        </p:blipFill>
        <p:spPr bwMode="auto">
          <a:xfrm>
            <a:off x="5742679" y="892545"/>
            <a:ext cx="475157" cy="733046"/>
          </a:xfrm>
          <a:prstGeom prst="rect">
            <a:avLst/>
          </a:prstGeom>
          <a:noFill/>
          <a:ln w="9525">
            <a:noFill/>
            <a:miter lim="800000"/>
            <a:headEnd/>
            <a:tailEnd/>
          </a:ln>
          <a:effectLst/>
        </p:spPr>
      </p:pic>
      <p:pic>
        <p:nvPicPr>
          <p:cNvPr id="13" name="Picture 5"/>
          <p:cNvPicPr>
            <a:picLocks noChangeAspect="1" noChangeArrowheads="1"/>
          </p:cNvPicPr>
          <p:nvPr/>
        </p:nvPicPr>
        <p:blipFill>
          <a:blip r:embed="rId12" cstate="print">
            <a:extLst>
              <a:ext uri="{28A0092B-C50C-407E-A947-70E740481C1C}">
                <a14:useLocalDpi xmlns:a14="http://schemas.microsoft.com/office/drawing/2010/main"/>
              </a:ext>
            </a:extLst>
          </a:blip>
          <a:srcRect l="10667" t="8727" r="4000" b="4000"/>
          <a:stretch>
            <a:fillRect/>
          </a:stretch>
        </p:blipFill>
        <p:spPr bwMode="auto">
          <a:xfrm>
            <a:off x="6607114" y="1021512"/>
            <a:ext cx="301369" cy="525041"/>
          </a:xfrm>
          <a:prstGeom prst="rect">
            <a:avLst/>
          </a:prstGeom>
          <a:noFill/>
          <a:ln w="9525">
            <a:noFill/>
            <a:miter lim="800000"/>
            <a:headEnd/>
            <a:tailEnd/>
          </a:ln>
          <a:effectLst/>
        </p:spPr>
      </p:pic>
      <p:pic>
        <p:nvPicPr>
          <p:cNvPr id="14" name="Picture 2" descr="Z:\Dreamweaver\Bonitron.com\BonitronLive\Images\ProductImages\M3628T-Left.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45953" y="994857"/>
            <a:ext cx="391137" cy="6505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Z:\Dreamweaver\Bonitron.com\BonitronLive\Images\ProductImages\M3628R.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01068" y="934327"/>
            <a:ext cx="444885" cy="739993"/>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0576F206-437F-41BF-9033-614F1868A34B}"/>
              </a:ext>
            </a:extLst>
          </p:cNvPr>
          <p:cNvSpPr txBox="1">
            <a:spLocks/>
          </p:cNvSpPr>
          <p:nvPr/>
        </p:nvSpPr>
        <p:spPr>
          <a:xfrm>
            <a:off x="78083" y="885375"/>
            <a:ext cx="1651698" cy="218964"/>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fontScale="92500" lnSpcReduction="10000"/>
          </a:bodyPr>
          <a:lstStyle>
            <a:lvl1pPr algn="ctr" rtl="0" fontAlgn="base">
              <a:spcBef>
                <a:spcPct val="0"/>
              </a:spcBef>
              <a:spcAft>
                <a:spcPct val="0"/>
              </a:spcAft>
              <a:defRPr sz="3600" kern="1200">
                <a:solidFill>
                  <a:schemeClr val="lt1"/>
                </a:solidFill>
                <a:effectLst>
                  <a:outerShdw blurRad="38100" dist="38100" dir="2700000" algn="tl">
                    <a:srgbClr val="000000">
                      <a:alpha val="43137"/>
                    </a:srgbClr>
                  </a:outerShdw>
                </a:effectLst>
                <a:latin typeface="+mn-lt"/>
                <a:ea typeface="+mn-ea"/>
                <a:cs typeface="+mn-cs"/>
              </a:defRPr>
            </a:lvl1pPr>
            <a:lvl2pPr algn="ctr" rtl="0" fontAlgn="base">
              <a:spcBef>
                <a:spcPct val="0"/>
              </a:spcBef>
              <a:spcAft>
                <a:spcPct val="0"/>
              </a:spcAft>
              <a:defRPr sz="3600">
                <a:solidFill>
                  <a:schemeClr val="lt1"/>
                </a:solidFill>
                <a:latin typeface="+mn-lt"/>
                <a:ea typeface="+mn-ea"/>
                <a:cs typeface="+mn-cs"/>
              </a:defRPr>
            </a:lvl2pPr>
            <a:lvl3pPr algn="ctr" rtl="0" fontAlgn="base">
              <a:spcBef>
                <a:spcPct val="0"/>
              </a:spcBef>
              <a:spcAft>
                <a:spcPct val="0"/>
              </a:spcAft>
              <a:defRPr sz="3600">
                <a:solidFill>
                  <a:schemeClr val="lt1"/>
                </a:solidFill>
                <a:latin typeface="+mn-lt"/>
                <a:ea typeface="+mn-ea"/>
                <a:cs typeface="+mn-cs"/>
              </a:defRPr>
            </a:lvl3pPr>
            <a:lvl4pPr algn="ctr" rtl="0" fontAlgn="base">
              <a:spcBef>
                <a:spcPct val="0"/>
              </a:spcBef>
              <a:spcAft>
                <a:spcPct val="0"/>
              </a:spcAft>
              <a:defRPr sz="3600">
                <a:solidFill>
                  <a:schemeClr val="lt1"/>
                </a:solidFill>
                <a:latin typeface="+mn-lt"/>
                <a:ea typeface="+mn-ea"/>
                <a:cs typeface="+mn-cs"/>
              </a:defRPr>
            </a:lvl4pPr>
            <a:lvl5pPr algn="ctr" rtl="0" fontAlgn="base">
              <a:spcBef>
                <a:spcPct val="0"/>
              </a:spcBef>
              <a:spcAft>
                <a:spcPct val="0"/>
              </a:spcAft>
              <a:defRPr sz="3600">
                <a:solidFill>
                  <a:schemeClr val="lt1"/>
                </a:solidFill>
                <a:latin typeface="+mn-lt"/>
                <a:ea typeface="+mn-ea"/>
                <a:cs typeface="+mn-cs"/>
              </a:defRPr>
            </a:lvl5pPr>
            <a:lvl6pPr marL="457200" algn="ctr" rtl="0" fontAlgn="base">
              <a:spcBef>
                <a:spcPct val="0"/>
              </a:spcBef>
              <a:spcAft>
                <a:spcPct val="0"/>
              </a:spcAft>
              <a:defRPr sz="3600">
                <a:solidFill>
                  <a:schemeClr val="lt1"/>
                </a:solidFill>
                <a:latin typeface="+mn-lt"/>
                <a:ea typeface="+mn-ea"/>
                <a:cs typeface="+mn-cs"/>
              </a:defRPr>
            </a:lvl6pPr>
            <a:lvl7pPr marL="914400" algn="ctr" rtl="0" fontAlgn="base">
              <a:spcBef>
                <a:spcPct val="0"/>
              </a:spcBef>
              <a:spcAft>
                <a:spcPct val="0"/>
              </a:spcAft>
              <a:defRPr sz="3600">
                <a:solidFill>
                  <a:schemeClr val="lt1"/>
                </a:solidFill>
                <a:latin typeface="+mn-lt"/>
                <a:ea typeface="+mn-ea"/>
                <a:cs typeface="+mn-cs"/>
              </a:defRPr>
            </a:lvl7pPr>
            <a:lvl8pPr marL="1371600" algn="ctr" rtl="0" fontAlgn="base">
              <a:spcBef>
                <a:spcPct val="0"/>
              </a:spcBef>
              <a:spcAft>
                <a:spcPct val="0"/>
              </a:spcAft>
              <a:defRPr sz="3600">
                <a:solidFill>
                  <a:schemeClr val="lt1"/>
                </a:solidFill>
                <a:latin typeface="+mn-lt"/>
                <a:ea typeface="+mn-ea"/>
                <a:cs typeface="+mn-cs"/>
              </a:defRPr>
            </a:lvl8pPr>
            <a:lvl9pPr marL="1828800" algn="ctr" rtl="0" fontAlgn="base">
              <a:spcBef>
                <a:spcPct val="0"/>
              </a:spcBef>
              <a:spcAft>
                <a:spcPct val="0"/>
              </a:spcAft>
              <a:defRPr sz="3600">
                <a:solidFill>
                  <a:schemeClr val="lt1"/>
                </a:solidFill>
                <a:latin typeface="+mn-lt"/>
                <a:ea typeface="+mn-ea"/>
                <a:cs typeface="+mn-cs"/>
              </a:defRPr>
            </a:lvl9pPr>
          </a:lstStyle>
          <a:p>
            <a:pPr defTabSz="914378"/>
            <a:r>
              <a:rPr lang="en-US" sz="1000" b="1" dirty="0">
                <a:solidFill>
                  <a:prstClr val="white"/>
                </a:solidFill>
                <a:latin typeface="Calibri"/>
              </a:rPr>
              <a:t>AC Line Short Term Outage</a:t>
            </a:r>
          </a:p>
        </p:txBody>
      </p:sp>
      <p:sp>
        <p:nvSpPr>
          <p:cNvPr id="17" name="Rectangle 2">
            <a:extLst>
              <a:ext uri="{FF2B5EF4-FFF2-40B4-BE49-F238E27FC236}">
                <a16:creationId xmlns:a16="http://schemas.microsoft.com/office/drawing/2014/main" id="{1A40A798-677F-4188-B22E-0C229EA84716}"/>
              </a:ext>
            </a:extLst>
          </p:cNvPr>
          <p:cNvSpPr txBox="1">
            <a:spLocks noChangeArrowheads="1"/>
          </p:cNvSpPr>
          <p:nvPr/>
        </p:nvSpPr>
        <p:spPr>
          <a:xfrm>
            <a:off x="2890084" y="78379"/>
            <a:ext cx="6297114" cy="525041"/>
          </a:xfrm>
          <a:prstGeom prst="rect">
            <a:avLst/>
          </a:prstGeom>
        </p:spPr>
        <p:txBody>
          <a:bodyPr vert="horz" lIns="92075" tIns="46038" rIns="92075" bIns="46038" rtlCol="0" anchor="b">
            <a:normAutofit/>
          </a:bodyPr>
          <a:lstStyle>
            <a:lvl1pPr algn="ctr"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mj-lt"/>
                <a:ea typeface="+mj-ea"/>
                <a:cs typeface="+mj-cs"/>
              </a:defRPr>
            </a:lvl1pPr>
          </a:lstStyle>
          <a:p>
            <a:pPr defTabSz="914355">
              <a:defRPr/>
            </a:pPr>
            <a:r>
              <a:rPr lang="en-US" sz="2800" b="1" dirty="0">
                <a:solidFill>
                  <a:srgbClr val="FFFFFF"/>
                </a:solidFill>
                <a:latin typeface="Calibri"/>
              </a:rPr>
              <a:t>UPD – Uninterruptable Power For Drives</a:t>
            </a:r>
          </a:p>
        </p:txBody>
      </p:sp>
      <p:pic>
        <p:nvPicPr>
          <p:cNvPr id="19" name="Picture 18">
            <a:extLst>
              <a:ext uri="{FF2B5EF4-FFF2-40B4-BE49-F238E27FC236}">
                <a16:creationId xmlns:a16="http://schemas.microsoft.com/office/drawing/2014/main" id="{D6676085-7C3D-4398-B13C-99604BC5725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67135" y="1052426"/>
            <a:ext cx="833933" cy="525041"/>
          </a:xfrm>
          <a:prstGeom prst="rect">
            <a:avLst/>
          </a:prstGeom>
        </p:spPr>
      </p:pic>
      <p:pic>
        <p:nvPicPr>
          <p:cNvPr id="18" name="Picture 28">
            <a:extLst>
              <a:ext uri="{FF2B5EF4-FFF2-40B4-BE49-F238E27FC236}">
                <a16:creationId xmlns:a16="http://schemas.microsoft.com/office/drawing/2014/main" id="{BD50ACD1-7EE2-426E-BC60-F32FB656266D}"/>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092921" y="2441321"/>
            <a:ext cx="651409" cy="51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https://www.ultracapacitor.co.kr:8001/images/sub/product/ls_p12.jpg">
            <a:extLst>
              <a:ext uri="{FF2B5EF4-FFF2-40B4-BE49-F238E27FC236}">
                <a16:creationId xmlns:a16="http://schemas.microsoft.com/office/drawing/2014/main" id="{63F44C86-A946-4C7A-B7D3-5C912CD9FCE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42990" y="1530617"/>
            <a:ext cx="864920" cy="511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287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37600" y="635635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a:fld id="{2DCF9265-753A-4102-AD2A-ECBD63CB3D46}" type="slidenum">
              <a:rPr lang="en-US" smtClean="0">
                <a:solidFill>
                  <a:prstClr val="black">
                    <a:tint val="75000"/>
                  </a:prstClr>
                </a:solidFill>
              </a:rPr>
              <a:pPr defTabSz="685783"/>
              <a:t>25</a:t>
            </a:fld>
            <a:endParaRPr lang="en-US">
              <a:solidFill>
                <a:prstClr val="black">
                  <a:tint val="75000"/>
                </a:prstClr>
              </a:solidFill>
              <a:latin typeface="Calibri"/>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1657470"/>
              </p:ext>
            </p:extLst>
          </p:nvPr>
        </p:nvGraphicFramePr>
        <p:xfrm>
          <a:off x="179144" y="991835"/>
          <a:ext cx="3700020" cy="2077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2895600" y="3175"/>
            <a:ext cx="6248400" cy="685800"/>
          </a:xfrm>
        </p:spPr>
        <p:txBody>
          <a:bodyPr>
            <a:normAutofit/>
          </a:bodyPr>
          <a:lstStyle/>
          <a:p>
            <a:pPr>
              <a:defRPr/>
            </a:pPr>
            <a:r>
              <a:rPr lang="en-US" sz="2800" b="1" dirty="0">
                <a:solidFill>
                  <a:srgbClr val="FFFFFF"/>
                </a:solidFill>
              </a:rPr>
              <a:t>UPD – Uninterruptable Power For Drives</a:t>
            </a:r>
          </a:p>
        </p:txBody>
      </p:sp>
      <p:sp>
        <p:nvSpPr>
          <p:cNvPr id="5" name="TextBox 4"/>
          <p:cNvSpPr txBox="1"/>
          <p:nvPr/>
        </p:nvSpPr>
        <p:spPr>
          <a:xfrm>
            <a:off x="5485850" y="2820962"/>
            <a:ext cx="3401383" cy="923330"/>
          </a:xfrm>
          <a:prstGeom prst="rect">
            <a:avLst/>
          </a:prstGeom>
          <a:noFill/>
        </p:spPr>
        <p:txBody>
          <a:bodyPr wrap="square" rtlCol="0">
            <a:spAutoFit/>
          </a:bodyPr>
          <a:lstStyle/>
          <a:p>
            <a:pPr marL="285729" indent="-285729" defTabSz="685783">
              <a:buFont typeface="Arial" panose="020B0604020202020204" pitchFamily="34" charset="0"/>
              <a:buChar char="•"/>
            </a:pPr>
            <a:r>
              <a:rPr lang="en-US" b="1" dirty="0">
                <a:solidFill>
                  <a:prstClr val="black"/>
                </a:solidFill>
                <a:effectLst>
                  <a:outerShdw blurRad="38100" dist="38100" dir="2700000" algn="tl">
                    <a:srgbClr val="000000">
                      <a:alpha val="43137"/>
                    </a:srgbClr>
                  </a:outerShdw>
                </a:effectLst>
                <a:latin typeface="Calibri"/>
              </a:rPr>
              <a:t>VR - Voltage Regulator Booster</a:t>
            </a:r>
          </a:p>
          <a:p>
            <a:pPr marL="285729" indent="-285729" defTabSz="685783">
              <a:buFont typeface="Arial" panose="020B0604020202020204" pitchFamily="34" charset="0"/>
              <a:buChar char="•"/>
            </a:pPr>
            <a:r>
              <a:rPr lang="en-US" b="1" dirty="0">
                <a:solidFill>
                  <a:prstClr val="black"/>
                </a:solidFill>
                <a:effectLst>
                  <a:outerShdw blurRad="38100" dist="38100" dir="2700000" algn="tl">
                    <a:srgbClr val="000000">
                      <a:alpha val="43137"/>
                    </a:srgbClr>
                  </a:outerShdw>
                </a:effectLst>
                <a:latin typeface="Calibri"/>
              </a:rPr>
              <a:t>CH - Charger</a:t>
            </a:r>
          </a:p>
          <a:p>
            <a:pPr marL="285729" indent="-285729" defTabSz="685783">
              <a:buFont typeface="Arial" panose="020B0604020202020204" pitchFamily="34" charset="0"/>
              <a:buChar char="•"/>
            </a:pPr>
            <a:r>
              <a:rPr lang="en-US" b="1" dirty="0">
                <a:solidFill>
                  <a:prstClr val="black"/>
                </a:solidFill>
                <a:effectLst>
                  <a:outerShdw blurRad="38100" dist="38100" dir="2700000" algn="tl">
                    <a:srgbClr val="000000">
                      <a:alpha val="43137"/>
                    </a:srgbClr>
                  </a:outerShdw>
                </a:effectLst>
                <a:latin typeface="Calibri"/>
              </a:rPr>
              <a:t>B - Battery Energy Storage</a:t>
            </a:r>
          </a:p>
        </p:txBody>
      </p:sp>
      <p:pic>
        <p:nvPicPr>
          <p:cNvPr id="13314" name="Picture 2" descr="Bonitron Battery Solutio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8510" y="991835"/>
            <a:ext cx="3152500" cy="1828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4">
            <a:extLst>
              <a:ext uri="{FF2B5EF4-FFF2-40B4-BE49-F238E27FC236}">
                <a16:creationId xmlns:a16="http://schemas.microsoft.com/office/drawing/2014/main" id="{F91B37D7-558C-4286-9260-A3946F8BCB1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5373" y="3005341"/>
            <a:ext cx="1085652" cy="1783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6C09D9D8-C92B-48E2-8E39-F0144BF7C3D6}"/>
              </a:ext>
            </a:extLst>
          </p:cNvPr>
          <p:cNvSpPr txBox="1"/>
          <p:nvPr/>
        </p:nvSpPr>
        <p:spPr>
          <a:xfrm>
            <a:off x="1308517" y="3212509"/>
            <a:ext cx="1157507" cy="707886"/>
          </a:xfrm>
          <a:prstGeom prst="rect">
            <a:avLst/>
          </a:prstGeom>
          <a:noFill/>
        </p:spPr>
        <p:txBody>
          <a:bodyPr wrap="square" rtlCol="0">
            <a:spAutoFit/>
          </a:bodyPr>
          <a:lstStyle/>
          <a:p>
            <a:pPr defTabSz="914378"/>
            <a:r>
              <a:rPr lang="en-US" sz="1000" b="1" dirty="0">
                <a:solidFill>
                  <a:prstClr val="black"/>
                </a:solidFill>
                <a:effectLst>
                  <a:outerShdw blurRad="38100" dist="38100" dir="2700000" algn="tl">
                    <a:srgbClr val="000000">
                      <a:alpha val="43137"/>
                    </a:srgbClr>
                  </a:outerShdw>
                </a:effectLst>
                <a:latin typeface="Calibri"/>
              </a:rPr>
              <a:t>230VAC, 50kW </a:t>
            </a:r>
          </a:p>
          <a:p>
            <a:pPr defTabSz="914378"/>
            <a:r>
              <a:rPr lang="en-US" sz="1000" b="1" dirty="0">
                <a:solidFill>
                  <a:prstClr val="black"/>
                </a:solidFill>
                <a:effectLst>
                  <a:outerShdw blurRad="38100" dist="38100" dir="2700000" algn="tl">
                    <a:srgbClr val="000000">
                      <a:alpha val="43137"/>
                    </a:srgbClr>
                  </a:outerShdw>
                </a:effectLst>
                <a:latin typeface="Calibri"/>
              </a:rPr>
              <a:t>30 Seconds Battery Energy Storage Included</a:t>
            </a:r>
          </a:p>
        </p:txBody>
      </p:sp>
      <p:pic>
        <p:nvPicPr>
          <p:cNvPr id="10" name="Picture 9" descr="Picture1.jpg">
            <a:extLst>
              <a:ext uri="{FF2B5EF4-FFF2-40B4-BE49-F238E27FC236}">
                <a16:creationId xmlns:a16="http://schemas.microsoft.com/office/drawing/2014/main" id="{3F93F750-241F-4B39-AE36-B7D1F1F4026E}"/>
              </a:ext>
            </a:extLst>
          </p:cNvPr>
          <p:cNvPicPr>
            <a:picLocks noChangeAspect="1"/>
          </p:cNvPicPr>
          <p:nvPr/>
        </p:nvPicPr>
        <p:blipFill>
          <a:blip r:embed="rId10"/>
          <a:stretch>
            <a:fillRect/>
          </a:stretch>
        </p:blipFill>
        <p:spPr>
          <a:xfrm>
            <a:off x="2602334" y="2974276"/>
            <a:ext cx="1176261" cy="2077891"/>
          </a:xfrm>
          <a:prstGeom prst="rect">
            <a:avLst/>
          </a:prstGeom>
        </p:spPr>
      </p:pic>
      <p:pic>
        <p:nvPicPr>
          <p:cNvPr id="11" name="Picture 10" descr="Picture3.jpg">
            <a:extLst>
              <a:ext uri="{FF2B5EF4-FFF2-40B4-BE49-F238E27FC236}">
                <a16:creationId xmlns:a16="http://schemas.microsoft.com/office/drawing/2014/main" id="{A64123EA-93DD-4282-9175-A2FAA8EDA686}"/>
              </a:ext>
            </a:extLst>
          </p:cNvPr>
          <p:cNvPicPr>
            <a:picLocks noChangeAspect="1"/>
          </p:cNvPicPr>
          <p:nvPr/>
        </p:nvPicPr>
        <p:blipFill>
          <a:blip r:embed="rId11"/>
          <a:stretch>
            <a:fillRect/>
          </a:stretch>
        </p:blipFill>
        <p:spPr>
          <a:xfrm>
            <a:off x="3162252" y="3495130"/>
            <a:ext cx="521888" cy="452159"/>
          </a:xfrm>
          <a:prstGeom prst="rect">
            <a:avLst/>
          </a:prstGeom>
        </p:spPr>
      </p:pic>
      <p:pic>
        <p:nvPicPr>
          <p:cNvPr id="12" name="Picture 11" descr="Picture2.jpg">
            <a:extLst>
              <a:ext uri="{FF2B5EF4-FFF2-40B4-BE49-F238E27FC236}">
                <a16:creationId xmlns:a16="http://schemas.microsoft.com/office/drawing/2014/main" id="{C0DB18C4-BC3D-4FE0-A186-AB8EA31CCBB2}"/>
              </a:ext>
            </a:extLst>
          </p:cNvPr>
          <p:cNvPicPr>
            <a:picLocks noChangeAspect="1"/>
          </p:cNvPicPr>
          <p:nvPr/>
        </p:nvPicPr>
        <p:blipFill>
          <a:blip r:embed="rId12"/>
          <a:stretch>
            <a:fillRect/>
          </a:stretch>
        </p:blipFill>
        <p:spPr>
          <a:xfrm>
            <a:off x="3855210" y="3005341"/>
            <a:ext cx="1384469" cy="1995517"/>
          </a:xfrm>
          <a:prstGeom prst="rect">
            <a:avLst/>
          </a:prstGeom>
        </p:spPr>
      </p:pic>
      <p:sp>
        <p:nvSpPr>
          <p:cNvPr id="13" name="TextBox 12">
            <a:extLst>
              <a:ext uri="{FF2B5EF4-FFF2-40B4-BE49-F238E27FC236}">
                <a16:creationId xmlns:a16="http://schemas.microsoft.com/office/drawing/2014/main" id="{F023C68D-73C4-4963-AB0F-B496D700EC80}"/>
              </a:ext>
            </a:extLst>
          </p:cNvPr>
          <p:cNvSpPr txBox="1"/>
          <p:nvPr/>
        </p:nvSpPr>
        <p:spPr>
          <a:xfrm>
            <a:off x="5271640" y="4336397"/>
            <a:ext cx="1052960" cy="400110"/>
          </a:xfrm>
          <a:prstGeom prst="rect">
            <a:avLst/>
          </a:prstGeom>
          <a:noFill/>
        </p:spPr>
        <p:txBody>
          <a:bodyPr wrap="square" rtlCol="0">
            <a:spAutoFit/>
          </a:bodyPr>
          <a:lstStyle/>
          <a:p>
            <a:pPr defTabSz="914378"/>
            <a:r>
              <a:rPr lang="en-US" sz="1000" b="1" dirty="0">
                <a:solidFill>
                  <a:prstClr val="black"/>
                </a:solidFill>
                <a:effectLst>
                  <a:outerShdw blurRad="38100" dist="38100" dir="2700000" algn="tl">
                    <a:srgbClr val="000000">
                      <a:alpha val="43137"/>
                    </a:srgbClr>
                  </a:outerShdw>
                </a:effectLst>
                <a:latin typeface="Calibri"/>
              </a:rPr>
              <a:t>460VAC, 250kW </a:t>
            </a:r>
          </a:p>
          <a:p>
            <a:pPr defTabSz="914378"/>
            <a:r>
              <a:rPr lang="en-US" sz="1000" b="1" dirty="0">
                <a:solidFill>
                  <a:prstClr val="black"/>
                </a:solidFill>
                <a:effectLst>
                  <a:outerShdw blurRad="38100" dist="38100" dir="2700000" algn="tl">
                    <a:srgbClr val="000000">
                      <a:alpha val="43137"/>
                    </a:srgbClr>
                  </a:outerShdw>
                </a:effectLst>
                <a:latin typeface="Calibri"/>
              </a:rPr>
              <a:t>15 Minutes</a:t>
            </a:r>
          </a:p>
        </p:txBody>
      </p:sp>
      <p:sp>
        <p:nvSpPr>
          <p:cNvPr id="2" name="Rectangle 1">
            <a:extLst>
              <a:ext uri="{FF2B5EF4-FFF2-40B4-BE49-F238E27FC236}">
                <a16:creationId xmlns:a16="http://schemas.microsoft.com/office/drawing/2014/main" id="{F0D629BD-DC2E-48F5-ACBD-CF5163D3D3E2}"/>
              </a:ext>
            </a:extLst>
          </p:cNvPr>
          <p:cNvSpPr/>
          <p:nvPr/>
        </p:nvSpPr>
        <p:spPr>
          <a:xfrm>
            <a:off x="2171909" y="4353363"/>
            <a:ext cx="860847" cy="553998"/>
          </a:xfrm>
          <a:prstGeom prst="rect">
            <a:avLst/>
          </a:prstGeom>
        </p:spPr>
        <p:txBody>
          <a:bodyPr wrap="square">
            <a:spAutoFit/>
          </a:bodyPr>
          <a:lstStyle/>
          <a:p>
            <a:pPr defTabSz="914378"/>
            <a:r>
              <a:rPr lang="en-US" sz="1000" b="1" dirty="0">
                <a:solidFill>
                  <a:prstClr val="black"/>
                </a:solidFill>
                <a:effectLst>
                  <a:outerShdw blurRad="38100" dist="38100" dir="2700000" algn="tl">
                    <a:srgbClr val="000000">
                      <a:alpha val="43137"/>
                    </a:srgbClr>
                  </a:outerShdw>
                </a:effectLst>
                <a:latin typeface="Calibri"/>
              </a:rPr>
              <a:t>Battery Energy Storage</a:t>
            </a:r>
            <a:endParaRPr lang="en-US" sz="1000" dirty="0">
              <a:solidFill>
                <a:prstClr val="black"/>
              </a:solidFill>
              <a:latin typeface="Calibri"/>
            </a:endParaRPr>
          </a:p>
        </p:txBody>
      </p:sp>
      <p:sp>
        <p:nvSpPr>
          <p:cNvPr id="15" name="Title 1">
            <a:extLst>
              <a:ext uri="{FF2B5EF4-FFF2-40B4-BE49-F238E27FC236}">
                <a16:creationId xmlns:a16="http://schemas.microsoft.com/office/drawing/2014/main" id="{AEE14AA0-6FE0-42D3-9E15-FADEE7BD2B4F}"/>
              </a:ext>
            </a:extLst>
          </p:cNvPr>
          <p:cNvSpPr txBox="1">
            <a:spLocks/>
          </p:cNvSpPr>
          <p:nvPr/>
        </p:nvSpPr>
        <p:spPr>
          <a:xfrm>
            <a:off x="76200" y="935942"/>
            <a:ext cx="2149311" cy="276533"/>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fontScale="92500" lnSpcReduction="10000"/>
          </a:bodyPr>
          <a:lstStyle>
            <a:lvl1pPr algn="ctr" rtl="0" fontAlgn="base">
              <a:spcBef>
                <a:spcPct val="0"/>
              </a:spcBef>
              <a:spcAft>
                <a:spcPct val="0"/>
              </a:spcAft>
              <a:defRPr sz="3600" kern="1200">
                <a:solidFill>
                  <a:schemeClr val="lt1"/>
                </a:solidFill>
                <a:effectLst>
                  <a:outerShdw blurRad="38100" dist="38100" dir="2700000" algn="tl">
                    <a:srgbClr val="000000">
                      <a:alpha val="43137"/>
                    </a:srgbClr>
                  </a:outerShdw>
                </a:effectLst>
                <a:latin typeface="+mn-lt"/>
                <a:ea typeface="+mn-ea"/>
                <a:cs typeface="+mn-cs"/>
              </a:defRPr>
            </a:lvl1pPr>
            <a:lvl2pPr algn="ctr" rtl="0" fontAlgn="base">
              <a:spcBef>
                <a:spcPct val="0"/>
              </a:spcBef>
              <a:spcAft>
                <a:spcPct val="0"/>
              </a:spcAft>
              <a:defRPr sz="3600">
                <a:solidFill>
                  <a:schemeClr val="lt1"/>
                </a:solidFill>
                <a:latin typeface="+mn-lt"/>
                <a:ea typeface="+mn-ea"/>
                <a:cs typeface="+mn-cs"/>
              </a:defRPr>
            </a:lvl2pPr>
            <a:lvl3pPr algn="ctr" rtl="0" fontAlgn="base">
              <a:spcBef>
                <a:spcPct val="0"/>
              </a:spcBef>
              <a:spcAft>
                <a:spcPct val="0"/>
              </a:spcAft>
              <a:defRPr sz="3600">
                <a:solidFill>
                  <a:schemeClr val="lt1"/>
                </a:solidFill>
                <a:latin typeface="+mn-lt"/>
                <a:ea typeface="+mn-ea"/>
                <a:cs typeface="+mn-cs"/>
              </a:defRPr>
            </a:lvl3pPr>
            <a:lvl4pPr algn="ctr" rtl="0" fontAlgn="base">
              <a:spcBef>
                <a:spcPct val="0"/>
              </a:spcBef>
              <a:spcAft>
                <a:spcPct val="0"/>
              </a:spcAft>
              <a:defRPr sz="3600">
                <a:solidFill>
                  <a:schemeClr val="lt1"/>
                </a:solidFill>
                <a:latin typeface="+mn-lt"/>
                <a:ea typeface="+mn-ea"/>
                <a:cs typeface="+mn-cs"/>
              </a:defRPr>
            </a:lvl4pPr>
            <a:lvl5pPr algn="ctr" rtl="0" fontAlgn="base">
              <a:spcBef>
                <a:spcPct val="0"/>
              </a:spcBef>
              <a:spcAft>
                <a:spcPct val="0"/>
              </a:spcAft>
              <a:defRPr sz="3600">
                <a:solidFill>
                  <a:schemeClr val="lt1"/>
                </a:solidFill>
                <a:latin typeface="+mn-lt"/>
                <a:ea typeface="+mn-ea"/>
                <a:cs typeface="+mn-cs"/>
              </a:defRPr>
            </a:lvl5pPr>
            <a:lvl6pPr marL="457200" algn="ctr" rtl="0" fontAlgn="base">
              <a:spcBef>
                <a:spcPct val="0"/>
              </a:spcBef>
              <a:spcAft>
                <a:spcPct val="0"/>
              </a:spcAft>
              <a:defRPr sz="3600">
                <a:solidFill>
                  <a:schemeClr val="lt1"/>
                </a:solidFill>
                <a:latin typeface="+mn-lt"/>
                <a:ea typeface="+mn-ea"/>
                <a:cs typeface="+mn-cs"/>
              </a:defRPr>
            </a:lvl6pPr>
            <a:lvl7pPr marL="914400" algn="ctr" rtl="0" fontAlgn="base">
              <a:spcBef>
                <a:spcPct val="0"/>
              </a:spcBef>
              <a:spcAft>
                <a:spcPct val="0"/>
              </a:spcAft>
              <a:defRPr sz="3600">
                <a:solidFill>
                  <a:schemeClr val="lt1"/>
                </a:solidFill>
                <a:latin typeface="+mn-lt"/>
                <a:ea typeface="+mn-ea"/>
                <a:cs typeface="+mn-cs"/>
              </a:defRPr>
            </a:lvl7pPr>
            <a:lvl8pPr marL="1371600" algn="ctr" rtl="0" fontAlgn="base">
              <a:spcBef>
                <a:spcPct val="0"/>
              </a:spcBef>
              <a:spcAft>
                <a:spcPct val="0"/>
              </a:spcAft>
              <a:defRPr sz="3600">
                <a:solidFill>
                  <a:schemeClr val="lt1"/>
                </a:solidFill>
                <a:latin typeface="+mn-lt"/>
                <a:ea typeface="+mn-ea"/>
                <a:cs typeface="+mn-cs"/>
              </a:defRPr>
            </a:lvl8pPr>
            <a:lvl9pPr marL="1828800" algn="ctr" rtl="0" fontAlgn="base">
              <a:spcBef>
                <a:spcPct val="0"/>
              </a:spcBef>
              <a:spcAft>
                <a:spcPct val="0"/>
              </a:spcAft>
              <a:defRPr sz="3600">
                <a:solidFill>
                  <a:schemeClr val="lt1"/>
                </a:solidFill>
                <a:latin typeface="+mn-lt"/>
                <a:ea typeface="+mn-ea"/>
                <a:cs typeface="+mn-cs"/>
              </a:defRPr>
            </a:lvl9pPr>
          </a:lstStyle>
          <a:p>
            <a:pPr defTabSz="914378"/>
            <a:r>
              <a:rPr lang="en-US" sz="1400" b="1" dirty="0">
                <a:solidFill>
                  <a:prstClr val="white"/>
                </a:solidFill>
                <a:latin typeface="Calibri"/>
              </a:rPr>
              <a:t>AC Line Long Term Outage</a:t>
            </a:r>
          </a:p>
        </p:txBody>
      </p:sp>
      <p:pic>
        <p:nvPicPr>
          <p:cNvPr id="16" name="Picture 29" descr="C:\Documents and Settings\Todd Edwards\Desktop\Untitled-1 copy.tif">
            <a:extLst>
              <a:ext uri="{FF2B5EF4-FFF2-40B4-BE49-F238E27FC236}">
                <a16:creationId xmlns:a16="http://schemas.microsoft.com/office/drawing/2014/main" id="{9A6C3CB5-D149-4063-A35F-6B5D3EE9DF3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85383" y="991835"/>
            <a:ext cx="1007865" cy="97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Picture3.jpg">
            <a:extLst>
              <a:ext uri="{FF2B5EF4-FFF2-40B4-BE49-F238E27FC236}">
                <a16:creationId xmlns:a16="http://schemas.microsoft.com/office/drawing/2014/main" id="{13C3712F-CC72-462B-9354-CAAF1FCD709A}"/>
              </a:ext>
            </a:extLst>
          </p:cNvPr>
          <p:cNvPicPr>
            <a:picLocks noChangeAspect="1"/>
          </p:cNvPicPr>
          <p:nvPr/>
        </p:nvPicPr>
        <p:blipFill>
          <a:blip r:embed="rId11"/>
          <a:stretch>
            <a:fillRect/>
          </a:stretch>
        </p:blipFill>
        <p:spPr>
          <a:xfrm>
            <a:off x="4225938" y="1801764"/>
            <a:ext cx="935798" cy="6846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0654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40611-BBDD-4D6C-95FA-A3AC95ACC14A}"/>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499628DE-6F1A-DC54-D7C6-ED7672511055}"/>
              </a:ext>
            </a:extLst>
          </p:cNvPr>
          <p:cNvSpPr txBox="1">
            <a:spLocks noGrp="1"/>
          </p:cNvSpPr>
          <p:nvPr>
            <p:ph type="title"/>
          </p:nvPr>
        </p:nvSpPr>
        <p:spPr>
          <a:xfrm>
            <a:off x="1625739" y="46968"/>
            <a:ext cx="6789292" cy="566822"/>
          </a:xfrm>
          <a:prstGeom prst="rect">
            <a:avLst/>
          </a:prstGeom>
        </p:spPr>
        <p:txBody>
          <a:bodyPr vert="horz" wrap="square" lIns="0" tIns="12700" rIns="0" bIns="0" rtlCol="0">
            <a:spAutoFit/>
          </a:bodyPr>
          <a:lstStyle/>
          <a:p>
            <a:pPr marL="894080">
              <a:lnSpc>
                <a:spcPct val="100000"/>
              </a:lnSpc>
              <a:spcBef>
                <a:spcPts val="100"/>
              </a:spcBef>
            </a:pPr>
            <a:r>
              <a:rPr lang="en-US" b="1" dirty="0">
                <a:effectLst>
                  <a:outerShdw blurRad="38100" dist="38100" dir="2700000" algn="tl">
                    <a:srgbClr val="000000">
                      <a:alpha val="43137"/>
                    </a:srgbClr>
                  </a:outerShdw>
                </a:effectLst>
              </a:rPr>
              <a:t>Determining Your</a:t>
            </a:r>
            <a:r>
              <a:rPr b="1" spc="-135" dirty="0">
                <a:effectLst>
                  <a:outerShdw blurRad="38100" dist="38100" dir="2700000" algn="tl">
                    <a:srgbClr val="000000">
                      <a:alpha val="43137"/>
                    </a:srgbClr>
                  </a:outerShdw>
                </a:effectLst>
              </a:rPr>
              <a:t> </a:t>
            </a:r>
            <a:r>
              <a:rPr b="1" spc="-10" dirty="0">
                <a:effectLst>
                  <a:outerShdw blurRad="38100" dist="38100" dir="2700000" algn="tl">
                    <a:srgbClr val="000000">
                      <a:alpha val="43137"/>
                    </a:srgbClr>
                  </a:outerShdw>
                </a:effectLst>
              </a:rPr>
              <a:t>Solution</a:t>
            </a:r>
          </a:p>
        </p:txBody>
      </p:sp>
      <p:sp>
        <p:nvSpPr>
          <p:cNvPr id="7" name="object 7">
            <a:extLst>
              <a:ext uri="{FF2B5EF4-FFF2-40B4-BE49-F238E27FC236}">
                <a16:creationId xmlns:a16="http://schemas.microsoft.com/office/drawing/2014/main" id="{C729AECC-5267-932B-D480-C80AB25445C6}"/>
              </a:ext>
            </a:extLst>
          </p:cNvPr>
          <p:cNvSpPr txBox="1"/>
          <p:nvPr/>
        </p:nvSpPr>
        <p:spPr>
          <a:xfrm>
            <a:off x="76200" y="882216"/>
            <a:ext cx="3421372" cy="397545"/>
          </a:xfrm>
          <a:prstGeom prst="rect">
            <a:avLst/>
          </a:prstGeom>
          <a:solidFill>
            <a:srgbClr val="C00000"/>
          </a:solidFill>
        </p:spPr>
        <p:txBody>
          <a:bodyPr vert="horz" wrap="square" lIns="0" tIns="27940" rIns="0" bIns="0" rtlCol="0">
            <a:spAutoFit/>
          </a:bodyPr>
          <a:lstStyle/>
          <a:p>
            <a:pPr marL="210185">
              <a:lnSpc>
                <a:spcPct val="100000"/>
              </a:lnSpc>
              <a:spcBef>
                <a:spcPts val="220"/>
              </a:spcBef>
            </a:pPr>
            <a:r>
              <a:rPr sz="2400" b="1" dirty="0">
                <a:solidFill>
                  <a:srgbClr val="FFFFFF"/>
                </a:solidFill>
                <a:effectLst>
                  <a:outerShdw blurRad="38100" dist="38100" dir="2700000" algn="tl">
                    <a:srgbClr val="000000">
                      <a:alpha val="43137"/>
                    </a:srgbClr>
                  </a:outerShdw>
                </a:effectLst>
                <a:latin typeface="Calibri"/>
                <a:cs typeface="Calibri"/>
              </a:rPr>
              <a:t>Questions</a:t>
            </a:r>
            <a:r>
              <a:rPr sz="2400" b="1" spc="-80" dirty="0">
                <a:solidFill>
                  <a:srgbClr val="FFFFFF"/>
                </a:solidFill>
                <a:effectLst>
                  <a:outerShdw blurRad="38100" dist="38100" dir="2700000" algn="tl">
                    <a:srgbClr val="000000">
                      <a:alpha val="43137"/>
                    </a:srgbClr>
                  </a:outerShdw>
                </a:effectLst>
                <a:latin typeface="Calibri"/>
                <a:cs typeface="Calibri"/>
              </a:rPr>
              <a:t> </a:t>
            </a:r>
            <a:r>
              <a:rPr sz="2400" b="1" dirty="0">
                <a:solidFill>
                  <a:srgbClr val="FFFFFF"/>
                </a:solidFill>
                <a:effectLst>
                  <a:outerShdw blurRad="38100" dist="38100" dir="2700000" algn="tl">
                    <a:srgbClr val="000000">
                      <a:alpha val="43137"/>
                    </a:srgbClr>
                  </a:outerShdw>
                </a:effectLst>
                <a:latin typeface="Calibri"/>
                <a:cs typeface="Calibri"/>
              </a:rPr>
              <a:t>for</a:t>
            </a:r>
            <a:r>
              <a:rPr sz="2400" b="1" spc="-65" dirty="0">
                <a:solidFill>
                  <a:srgbClr val="FFFFFF"/>
                </a:solidFill>
                <a:effectLst>
                  <a:outerShdw blurRad="38100" dist="38100" dir="2700000" algn="tl">
                    <a:srgbClr val="000000">
                      <a:alpha val="43137"/>
                    </a:srgbClr>
                  </a:outerShdw>
                </a:effectLst>
                <a:latin typeface="Calibri"/>
                <a:cs typeface="Calibri"/>
              </a:rPr>
              <a:t> </a:t>
            </a:r>
            <a:r>
              <a:rPr sz="2400" b="1" spc="-10" dirty="0">
                <a:solidFill>
                  <a:srgbClr val="FFFFFF"/>
                </a:solidFill>
                <a:effectLst>
                  <a:outerShdw blurRad="38100" dist="38100" dir="2700000" algn="tl">
                    <a:srgbClr val="000000">
                      <a:alpha val="43137"/>
                    </a:srgbClr>
                  </a:outerShdw>
                </a:effectLst>
                <a:latin typeface="Calibri"/>
                <a:cs typeface="Calibri"/>
              </a:rPr>
              <a:t>Customers</a:t>
            </a:r>
            <a:endParaRPr sz="2400" b="1" dirty="0">
              <a:effectLst>
                <a:outerShdw blurRad="38100" dist="38100" dir="2700000" algn="tl">
                  <a:srgbClr val="000000">
                    <a:alpha val="43137"/>
                  </a:srgbClr>
                </a:outerShdw>
              </a:effectLst>
              <a:latin typeface="Calibri"/>
              <a:cs typeface="Calibri"/>
            </a:endParaRPr>
          </a:p>
        </p:txBody>
      </p:sp>
      <p:grpSp>
        <p:nvGrpSpPr>
          <p:cNvPr id="26" name="object 26">
            <a:extLst>
              <a:ext uri="{FF2B5EF4-FFF2-40B4-BE49-F238E27FC236}">
                <a16:creationId xmlns:a16="http://schemas.microsoft.com/office/drawing/2014/main" id="{3945967C-6C5B-3E2A-B4A6-BD58141CC602}"/>
              </a:ext>
            </a:extLst>
          </p:cNvPr>
          <p:cNvGrpSpPr/>
          <p:nvPr/>
        </p:nvGrpSpPr>
        <p:grpSpPr>
          <a:xfrm>
            <a:off x="54022" y="1203325"/>
            <a:ext cx="2895600" cy="2624737"/>
            <a:chOff x="390163" y="1805919"/>
            <a:chExt cx="4171315" cy="2947670"/>
          </a:xfrm>
        </p:grpSpPr>
        <p:pic>
          <p:nvPicPr>
            <p:cNvPr id="27" name="object 27">
              <a:extLst>
                <a:ext uri="{FF2B5EF4-FFF2-40B4-BE49-F238E27FC236}">
                  <a16:creationId xmlns:a16="http://schemas.microsoft.com/office/drawing/2014/main" id="{BD58741A-F2E4-C82E-E1C5-3348785AB720}"/>
                </a:ext>
              </a:extLst>
            </p:cNvPr>
            <p:cNvPicPr/>
            <p:nvPr/>
          </p:nvPicPr>
          <p:blipFill>
            <a:blip r:embed="rId2" cstate="print"/>
            <a:stretch>
              <a:fillRect/>
            </a:stretch>
          </p:blipFill>
          <p:spPr>
            <a:xfrm>
              <a:off x="390163" y="1805919"/>
              <a:ext cx="4171160" cy="2947457"/>
            </a:xfrm>
            <a:prstGeom prst="rect">
              <a:avLst/>
            </a:prstGeom>
          </p:spPr>
        </p:pic>
        <p:pic>
          <p:nvPicPr>
            <p:cNvPr id="28" name="object 28">
              <a:extLst>
                <a:ext uri="{FF2B5EF4-FFF2-40B4-BE49-F238E27FC236}">
                  <a16:creationId xmlns:a16="http://schemas.microsoft.com/office/drawing/2014/main" id="{5CE3334D-9E4A-AA32-2582-DCEF97750597}"/>
                </a:ext>
              </a:extLst>
            </p:cNvPr>
            <p:cNvPicPr/>
            <p:nvPr/>
          </p:nvPicPr>
          <p:blipFill>
            <a:blip r:embed="rId3" cstate="print"/>
            <a:stretch>
              <a:fillRect/>
            </a:stretch>
          </p:blipFill>
          <p:spPr>
            <a:xfrm>
              <a:off x="533400" y="1962149"/>
              <a:ext cx="3657600" cy="2438400"/>
            </a:xfrm>
            <a:prstGeom prst="rect">
              <a:avLst/>
            </a:prstGeom>
          </p:spPr>
        </p:pic>
      </p:grpSp>
      <p:sp>
        <p:nvSpPr>
          <p:cNvPr id="29" name="object 29">
            <a:extLst>
              <a:ext uri="{FF2B5EF4-FFF2-40B4-BE49-F238E27FC236}">
                <a16:creationId xmlns:a16="http://schemas.microsoft.com/office/drawing/2014/main" id="{07BDFBAB-BDF8-FD47-52CC-C70A67E8FEA6}"/>
              </a:ext>
            </a:extLst>
          </p:cNvPr>
          <p:cNvSpPr txBox="1">
            <a:spLocks noGrp="1"/>
          </p:cNvSpPr>
          <p:nvPr>
            <p:ph type="sldNum" sz="quarter" idx="7"/>
          </p:nvPr>
        </p:nvSpPr>
        <p:spPr>
          <a:prstGeom prst="rect">
            <a:avLst/>
          </a:prstGeom>
        </p:spPr>
        <p:txBody>
          <a:bodyPr vert="horz" wrap="square" lIns="0" tIns="0" rIns="0" bIns="0" rtlCol="0">
            <a:spAutoFit/>
          </a:bodyPr>
          <a:lstStyle/>
          <a:p>
            <a:pPr marL="55880">
              <a:lnSpc>
                <a:spcPts val="1380"/>
              </a:lnSpc>
            </a:pPr>
            <a:fld id="{81D60167-4931-47E6-BA6A-407CBD079E47}" type="slidenum">
              <a:rPr spc="-25" dirty="0"/>
              <a:t>26</a:t>
            </a:fld>
            <a:endParaRPr spc="-25" dirty="0"/>
          </a:p>
        </p:txBody>
      </p:sp>
      <p:graphicFrame>
        <p:nvGraphicFramePr>
          <p:cNvPr id="30" name="Content Placeholder 5">
            <a:extLst>
              <a:ext uri="{FF2B5EF4-FFF2-40B4-BE49-F238E27FC236}">
                <a16:creationId xmlns:a16="http://schemas.microsoft.com/office/drawing/2014/main" id="{F8BC70B8-DA0C-6C34-0284-9CA6A1E95130}"/>
              </a:ext>
            </a:extLst>
          </p:cNvPr>
          <p:cNvGraphicFramePr>
            <a:graphicFrameLocks/>
          </p:cNvGraphicFramePr>
          <p:nvPr>
            <p:extLst>
              <p:ext uri="{D42A27DB-BD31-4B8C-83A1-F6EECF244321}">
                <p14:modId xmlns:p14="http://schemas.microsoft.com/office/powerpoint/2010/main" val="2024064059"/>
              </p:ext>
            </p:extLst>
          </p:nvPr>
        </p:nvGraphicFramePr>
        <p:xfrm>
          <a:off x="2834839" y="1001719"/>
          <a:ext cx="6133530" cy="28263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Oval 1">
            <a:extLst>
              <a:ext uri="{FF2B5EF4-FFF2-40B4-BE49-F238E27FC236}">
                <a16:creationId xmlns:a16="http://schemas.microsoft.com/office/drawing/2014/main" id="{94D216B1-46C5-CFFF-82EF-AE2E87EF4715}"/>
              </a:ext>
            </a:extLst>
          </p:cNvPr>
          <p:cNvSpPr/>
          <p:nvPr/>
        </p:nvSpPr>
        <p:spPr>
          <a:xfrm>
            <a:off x="4922263" y="3906259"/>
            <a:ext cx="1212718" cy="1162852"/>
          </a:xfrm>
          <a:prstGeom prst="ellipse">
            <a:avLst/>
          </a:prstGeom>
          <a:blipFill rotWithShape="0">
            <a:blip r:embed="rId9"/>
            <a:stretch>
              <a:fillRect/>
            </a:stretch>
          </a:blipFill>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 name="Oval 3">
            <a:extLst>
              <a:ext uri="{FF2B5EF4-FFF2-40B4-BE49-F238E27FC236}">
                <a16:creationId xmlns:a16="http://schemas.microsoft.com/office/drawing/2014/main" id="{13AA56F4-6AA3-B57A-B938-98A89463E649}"/>
              </a:ext>
            </a:extLst>
          </p:cNvPr>
          <p:cNvSpPr/>
          <p:nvPr/>
        </p:nvSpPr>
        <p:spPr>
          <a:xfrm>
            <a:off x="6790270" y="3911133"/>
            <a:ext cx="1134530" cy="1155092"/>
          </a:xfrm>
          <a:prstGeom prst="ellipse">
            <a:avLst/>
          </a:prstGeom>
          <a:blipFill rotWithShape="0">
            <a:blip r:embed="rId10"/>
            <a:stretch>
              <a:fillRect/>
            </a:stretch>
          </a:blipFill>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 name="Oval 4">
            <a:extLst>
              <a:ext uri="{FF2B5EF4-FFF2-40B4-BE49-F238E27FC236}">
                <a16:creationId xmlns:a16="http://schemas.microsoft.com/office/drawing/2014/main" id="{05E60381-3E3C-FA4C-49F7-361EFCF6790D}"/>
              </a:ext>
            </a:extLst>
          </p:cNvPr>
          <p:cNvSpPr/>
          <p:nvPr/>
        </p:nvSpPr>
        <p:spPr>
          <a:xfrm>
            <a:off x="3160739" y="3909145"/>
            <a:ext cx="1212718" cy="1159966"/>
          </a:xfrm>
          <a:prstGeom prst="ellipse">
            <a:avLst/>
          </a:prstGeom>
          <a:blipFill rotWithShape="0">
            <a:blip r:embed="rId11"/>
            <a:stretch>
              <a:fillRect/>
            </a:stretch>
          </a:blipFill>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TextBox 5">
            <a:extLst>
              <a:ext uri="{FF2B5EF4-FFF2-40B4-BE49-F238E27FC236}">
                <a16:creationId xmlns:a16="http://schemas.microsoft.com/office/drawing/2014/main" id="{CA120B84-6F7C-76E0-495F-304A2EBADDB2}"/>
              </a:ext>
            </a:extLst>
          </p:cNvPr>
          <p:cNvSpPr txBox="1"/>
          <p:nvPr/>
        </p:nvSpPr>
        <p:spPr>
          <a:xfrm>
            <a:off x="2956549" y="3514307"/>
            <a:ext cx="1630594" cy="400110"/>
          </a:xfrm>
          <a:prstGeom prst="rect">
            <a:avLst/>
          </a:prstGeom>
          <a:noFill/>
        </p:spPr>
        <p:txBody>
          <a:bodyPr wrap="square" rtlCol="0">
            <a:spAutoFit/>
          </a:bodyPr>
          <a:lstStyle/>
          <a:p>
            <a:r>
              <a:rPr lang="en-US" sz="1200" b="1" dirty="0"/>
              <a:t>Sag – 50% AC Line</a:t>
            </a:r>
          </a:p>
          <a:p>
            <a:pPr algn="ctr"/>
            <a:r>
              <a:rPr lang="en-US" sz="800" b="1" dirty="0"/>
              <a:t>2s or Less</a:t>
            </a:r>
          </a:p>
        </p:txBody>
      </p:sp>
      <p:sp>
        <p:nvSpPr>
          <p:cNvPr id="8" name="TextBox 7">
            <a:extLst>
              <a:ext uri="{FF2B5EF4-FFF2-40B4-BE49-F238E27FC236}">
                <a16:creationId xmlns:a16="http://schemas.microsoft.com/office/drawing/2014/main" id="{13308370-D0F0-9A8D-D7CB-805EFE133E7C}"/>
              </a:ext>
            </a:extLst>
          </p:cNvPr>
          <p:cNvSpPr txBox="1"/>
          <p:nvPr/>
        </p:nvSpPr>
        <p:spPr>
          <a:xfrm>
            <a:off x="4572000" y="3514307"/>
            <a:ext cx="1885583" cy="400110"/>
          </a:xfrm>
          <a:prstGeom prst="rect">
            <a:avLst/>
          </a:prstGeom>
          <a:noFill/>
        </p:spPr>
        <p:txBody>
          <a:bodyPr wrap="square" rtlCol="0">
            <a:spAutoFit/>
          </a:bodyPr>
          <a:lstStyle/>
          <a:p>
            <a:r>
              <a:rPr lang="en-US" sz="1200" b="1" dirty="0"/>
              <a:t>Outage – 100% AC Line</a:t>
            </a:r>
          </a:p>
          <a:p>
            <a:pPr algn="ctr"/>
            <a:r>
              <a:rPr lang="en-US" sz="800" b="1" dirty="0"/>
              <a:t>10s or Less (kW Dependent)</a:t>
            </a:r>
          </a:p>
        </p:txBody>
      </p:sp>
      <p:sp>
        <p:nvSpPr>
          <p:cNvPr id="9" name="TextBox 8">
            <a:extLst>
              <a:ext uri="{FF2B5EF4-FFF2-40B4-BE49-F238E27FC236}">
                <a16:creationId xmlns:a16="http://schemas.microsoft.com/office/drawing/2014/main" id="{32A21378-92BD-DDA1-8694-832FBA28AFC7}"/>
              </a:ext>
            </a:extLst>
          </p:cNvPr>
          <p:cNvSpPr txBox="1"/>
          <p:nvPr/>
        </p:nvSpPr>
        <p:spPr>
          <a:xfrm>
            <a:off x="6404162" y="3490884"/>
            <a:ext cx="1885583" cy="400110"/>
          </a:xfrm>
          <a:prstGeom prst="rect">
            <a:avLst/>
          </a:prstGeom>
          <a:noFill/>
        </p:spPr>
        <p:txBody>
          <a:bodyPr wrap="square" rtlCol="0">
            <a:spAutoFit/>
          </a:bodyPr>
          <a:lstStyle/>
          <a:p>
            <a:r>
              <a:rPr lang="en-US" sz="1200" b="1" dirty="0"/>
              <a:t>Outage – 100% AC Line</a:t>
            </a:r>
          </a:p>
          <a:p>
            <a:pPr algn="ctr"/>
            <a:r>
              <a:rPr lang="en-US" sz="800" b="1" dirty="0"/>
              <a:t>10s or Greater (kW Dependent)</a:t>
            </a:r>
          </a:p>
        </p:txBody>
      </p:sp>
    </p:spTree>
    <p:extLst>
      <p:ext uri="{BB962C8B-B14F-4D97-AF65-F5344CB8AC3E}">
        <p14:creationId xmlns:p14="http://schemas.microsoft.com/office/powerpoint/2010/main" val="1857471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175"/>
            <a:ext cx="6248400" cy="666750"/>
          </a:xfrm>
        </p:spPr>
        <p:txBody>
          <a:bodyPr>
            <a:normAutofit fontScale="90000"/>
          </a:bodyPr>
          <a:lstStyle/>
          <a:p>
            <a:pPr>
              <a:defRPr/>
            </a:pPr>
            <a:r>
              <a:rPr lang="en-US" b="1" dirty="0"/>
              <a:t>Bonitron Maintenance Advantage</a:t>
            </a:r>
          </a:p>
        </p:txBody>
      </p:sp>
      <p:sp>
        <p:nvSpPr>
          <p:cNvPr id="4" name="Text Placeholder 3"/>
          <p:cNvSpPr>
            <a:spLocks noGrp="1"/>
          </p:cNvSpPr>
          <p:nvPr>
            <p:ph type="body" sz="half" idx="2"/>
          </p:nvPr>
        </p:nvSpPr>
        <p:spPr>
          <a:xfrm>
            <a:off x="3025140" y="1355725"/>
            <a:ext cx="5791200" cy="3200400"/>
          </a:xfrm>
        </p:spPr>
        <p:txBody>
          <a:bodyPr rtlCol="0">
            <a:noAutofit/>
          </a:bodyPr>
          <a:lstStyle/>
          <a:p>
            <a:pPr marL="285750" indent="-285750">
              <a:buFont typeface="Arial" panose="020B0604020202020204" pitchFamily="34" charset="0"/>
              <a:buChar char="•"/>
              <a:defRPr/>
            </a:pPr>
            <a:r>
              <a:rPr lang="en-US" dirty="0">
                <a:solidFill>
                  <a:schemeClr val="tx1"/>
                </a:solidFill>
                <a:effectLst>
                  <a:outerShdw blurRad="38100" dist="38100" dir="2700000" algn="tl">
                    <a:srgbClr val="000000">
                      <a:alpha val="43137"/>
                    </a:srgbClr>
                  </a:outerShdw>
                </a:effectLst>
              </a:rPr>
              <a:t>Bonitron Equipment Requires Very Minimal Maintenance.</a:t>
            </a:r>
          </a:p>
          <a:p>
            <a:pPr marL="285750" indent="-285750">
              <a:buFont typeface="Arial" panose="020B0604020202020204" pitchFamily="34" charset="0"/>
              <a:buChar char="•"/>
              <a:defRPr/>
            </a:pPr>
            <a:r>
              <a:rPr lang="en-US" dirty="0">
                <a:solidFill>
                  <a:schemeClr val="tx1"/>
                </a:solidFill>
                <a:effectLst>
                  <a:outerShdw blurRad="38100" dist="38100" dir="2700000" algn="tl">
                    <a:srgbClr val="000000">
                      <a:alpha val="43137"/>
                    </a:srgbClr>
                  </a:outerShdw>
                </a:effectLst>
              </a:rPr>
              <a:t>Maintenance Includes A Short Test And Monitoring LEDs And The DD5 Display When Required. </a:t>
            </a:r>
          </a:p>
          <a:p>
            <a:pPr marL="285750" indent="-285750">
              <a:buFont typeface="Arial" panose="020B0604020202020204" pitchFamily="34" charset="0"/>
              <a:buChar char="•"/>
              <a:defRPr/>
            </a:pPr>
            <a:r>
              <a:rPr lang="en-US" dirty="0">
                <a:solidFill>
                  <a:schemeClr val="tx1"/>
                </a:solidFill>
                <a:effectLst>
                  <a:outerShdw blurRad="38100" dist="38100" dir="2700000" algn="tl">
                    <a:srgbClr val="000000">
                      <a:alpha val="43137"/>
                    </a:srgbClr>
                  </a:outerShdw>
                </a:effectLst>
              </a:rPr>
              <a:t>Bonitron Equipment Is A Parallel Solution.</a:t>
            </a:r>
          </a:p>
          <a:p>
            <a:pPr marL="285750" indent="-285750">
              <a:buFont typeface="Arial" panose="020B0604020202020204" pitchFamily="34" charset="0"/>
              <a:buChar char="•"/>
              <a:defRPr/>
            </a:pPr>
            <a:r>
              <a:rPr lang="en-US" dirty="0">
                <a:solidFill>
                  <a:schemeClr val="tx1"/>
                </a:solidFill>
                <a:effectLst>
                  <a:outerShdw blurRad="38100" dist="38100" dir="2700000" algn="tl">
                    <a:srgbClr val="000000">
                      <a:alpha val="43137"/>
                    </a:srgbClr>
                  </a:outerShdw>
                </a:effectLst>
              </a:rPr>
              <a:t>Bonitron UPD Equipment Does Not Pass All The AC To The VFD As Does A Series Solution Tied To The Input Of The VFD, This Greatly Extends Product Life, Reduces Energy Losses and Improves Efficiency.</a:t>
            </a:r>
          </a:p>
          <a:p>
            <a:pPr marL="285750" indent="-285750">
              <a:buFont typeface="Arial" panose="020B0604020202020204" pitchFamily="34" charset="0"/>
              <a:buChar char="•"/>
              <a:defRPr/>
            </a:pPr>
            <a:r>
              <a:rPr lang="en-US" dirty="0">
                <a:solidFill>
                  <a:schemeClr val="tx1"/>
                </a:solidFill>
                <a:effectLst>
                  <a:outerShdw blurRad="38100" dist="38100" dir="2700000" algn="tl">
                    <a:srgbClr val="000000">
                      <a:alpha val="43137"/>
                    </a:srgbClr>
                  </a:outerShdw>
                </a:effectLst>
              </a:rPr>
              <a:t>It Is Activated For A Few Minutes And Remains In A Static State Waiting For The Next RT Event Using Much Less Energy Than A Series AC Input Solution. </a:t>
            </a:r>
          </a:p>
        </p:txBody>
      </p:sp>
      <p:sp>
        <p:nvSpPr>
          <p:cNvPr id="5" name="Slide Number Placeholder 4"/>
          <p:cNvSpPr>
            <a:spLocks noGrp="1"/>
          </p:cNvSpPr>
          <p:nvPr>
            <p:ph type="sldNum" sz="quarter" idx="12"/>
          </p:nvPr>
        </p:nvSpPr>
        <p:spPr>
          <a:xfrm>
            <a:off x="8625840" y="4767883"/>
            <a:ext cx="381000" cy="184666"/>
          </a:xfrm>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24D311FA-C64B-479C-A084-6B406A20F264}" type="slidenum">
              <a:rPr lang="en-US" altLang="en-US">
                <a:solidFill>
                  <a:srgbClr val="898989"/>
                </a:solidFill>
              </a:rPr>
              <a:pPr/>
              <a:t>27</a:t>
            </a:fld>
            <a:endParaRPr lang="en-US" altLang="en-US" dirty="0">
              <a:solidFill>
                <a:srgbClr val="898989"/>
              </a:solidFill>
            </a:endParaRPr>
          </a:p>
        </p:txBody>
      </p:sp>
      <p:pic>
        <p:nvPicPr>
          <p:cNvPr id="43013" name="Picture 5" descr="Ride Thru Picture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851138"/>
            <a:ext cx="2819400" cy="30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918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48584" y="0"/>
            <a:ext cx="4864608" cy="960119"/>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796925">
              <a:lnSpc>
                <a:spcPct val="100000"/>
              </a:lnSpc>
              <a:spcBef>
                <a:spcPts val="100"/>
              </a:spcBef>
            </a:pPr>
            <a:r>
              <a:rPr dirty="0"/>
              <a:t>Maintenance</a:t>
            </a:r>
            <a:r>
              <a:rPr spc="-95" dirty="0"/>
              <a:t> </a:t>
            </a:r>
            <a:r>
              <a:rPr spc="-10" dirty="0"/>
              <a:t>Solutions</a:t>
            </a:r>
          </a:p>
        </p:txBody>
      </p:sp>
      <p:grpSp>
        <p:nvGrpSpPr>
          <p:cNvPr id="4" name="object 4"/>
          <p:cNvGrpSpPr/>
          <p:nvPr/>
        </p:nvGrpSpPr>
        <p:grpSpPr>
          <a:xfrm>
            <a:off x="4562855" y="1100327"/>
            <a:ext cx="4366260" cy="783590"/>
            <a:chOff x="4562855" y="1100327"/>
            <a:chExt cx="4366260" cy="783590"/>
          </a:xfrm>
        </p:grpSpPr>
        <p:pic>
          <p:nvPicPr>
            <p:cNvPr id="5" name="object 5"/>
            <p:cNvPicPr/>
            <p:nvPr/>
          </p:nvPicPr>
          <p:blipFill>
            <a:blip r:embed="rId3" cstate="print"/>
            <a:stretch>
              <a:fillRect/>
            </a:stretch>
          </p:blipFill>
          <p:spPr>
            <a:xfrm>
              <a:off x="4562855" y="1309063"/>
              <a:ext cx="4366259" cy="574747"/>
            </a:xfrm>
            <a:prstGeom prst="rect">
              <a:avLst/>
            </a:prstGeom>
          </p:spPr>
        </p:pic>
        <p:pic>
          <p:nvPicPr>
            <p:cNvPr id="6" name="object 6"/>
            <p:cNvPicPr/>
            <p:nvPr/>
          </p:nvPicPr>
          <p:blipFill>
            <a:blip r:embed="rId4" cstate="print"/>
            <a:stretch>
              <a:fillRect/>
            </a:stretch>
          </p:blipFill>
          <p:spPr>
            <a:xfrm>
              <a:off x="4742687" y="1100327"/>
              <a:ext cx="3133343" cy="481584"/>
            </a:xfrm>
            <a:prstGeom prst="rect">
              <a:avLst/>
            </a:prstGeom>
          </p:spPr>
        </p:pic>
      </p:grpSp>
      <p:sp>
        <p:nvSpPr>
          <p:cNvPr id="7" name="object 7"/>
          <p:cNvSpPr txBox="1"/>
          <p:nvPr/>
        </p:nvSpPr>
        <p:spPr>
          <a:xfrm>
            <a:off x="4897882" y="1187322"/>
            <a:ext cx="2735580" cy="584835"/>
          </a:xfrm>
          <a:prstGeom prst="rect">
            <a:avLst/>
          </a:prstGeom>
        </p:spPr>
        <p:txBody>
          <a:bodyPr vert="horz" wrap="square" lIns="0" tIns="12065" rIns="0" bIns="0" rtlCol="0">
            <a:spAutoFit/>
          </a:bodyPr>
          <a:lstStyle/>
          <a:p>
            <a:pPr marL="26034">
              <a:lnSpc>
                <a:spcPct val="100000"/>
              </a:lnSpc>
              <a:spcBef>
                <a:spcPts val="95"/>
              </a:spcBef>
            </a:pPr>
            <a:r>
              <a:rPr sz="1300" spc="-10" dirty="0">
                <a:solidFill>
                  <a:srgbClr val="FFFFFF"/>
                </a:solidFill>
                <a:latin typeface="Calibri"/>
                <a:cs typeface="Calibri"/>
              </a:rPr>
              <a:t>Battery Testers</a:t>
            </a:r>
            <a:endParaRPr sz="1300">
              <a:latin typeface="Calibri"/>
              <a:cs typeface="Calibri"/>
            </a:endParaRPr>
          </a:p>
          <a:p>
            <a:pPr>
              <a:lnSpc>
                <a:spcPct val="100000"/>
              </a:lnSpc>
              <a:spcBef>
                <a:spcPts val="5"/>
              </a:spcBef>
            </a:pPr>
            <a:endParaRPr sz="1050">
              <a:latin typeface="Calibri"/>
              <a:cs typeface="Calibri"/>
            </a:endParaRPr>
          </a:p>
          <a:p>
            <a:pPr marL="128270" indent="-116205">
              <a:lnSpc>
                <a:spcPct val="100000"/>
              </a:lnSpc>
              <a:buChar char="•"/>
              <a:tabLst>
                <a:tab pos="128905" algn="l"/>
              </a:tabLst>
            </a:pPr>
            <a:r>
              <a:rPr sz="1300" dirty="0">
                <a:latin typeface="Calibri"/>
                <a:cs typeface="Calibri"/>
              </a:rPr>
              <a:t>Rapidly</a:t>
            </a:r>
            <a:r>
              <a:rPr sz="1300" spc="-30" dirty="0">
                <a:latin typeface="Calibri"/>
                <a:cs typeface="Calibri"/>
              </a:rPr>
              <a:t> </a:t>
            </a:r>
            <a:r>
              <a:rPr sz="1300" dirty="0">
                <a:latin typeface="Calibri"/>
                <a:cs typeface="Calibri"/>
              </a:rPr>
              <a:t>tests</a:t>
            </a:r>
            <a:r>
              <a:rPr sz="1300" spc="-40" dirty="0">
                <a:latin typeface="Calibri"/>
                <a:cs typeface="Calibri"/>
              </a:rPr>
              <a:t> </a:t>
            </a:r>
            <a:r>
              <a:rPr sz="1300" spc="-10" dirty="0">
                <a:latin typeface="Calibri"/>
                <a:cs typeface="Calibri"/>
              </a:rPr>
              <a:t>M3528B</a:t>
            </a:r>
            <a:r>
              <a:rPr sz="1300" spc="-45" dirty="0">
                <a:latin typeface="Calibri"/>
                <a:cs typeface="Calibri"/>
              </a:rPr>
              <a:t> </a:t>
            </a:r>
            <a:r>
              <a:rPr sz="1300" spc="-10" dirty="0">
                <a:latin typeface="Calibri"/>
                <a:cs typeface="Calibri"/>
              </a:rPr>
              <a:t>Battery</a:t>
            </a:r>
            <a:r>
              <a:rPr sz="1300" spc="-25" dirty="0">
                <a:latin typeface="Calibri"/>
                <a:cs typeface="Calibri"/>
              </a:rPr>
              <a:t> </a:t>
            </a:r>
            <a:r>
              <a:rPr sz="1300" spc="-10" dirty="0">
                <a:latin typeface="Calibri"/>
                <a:cs typeface="Calibri"/>
              </a:rPr>
              <a:t>Modules</a:t>
            </a:r>
            <a:endParaRPr sz="1300">
              <a:latin typeface="Calibri"/>
              <a:cs typeface="Calibri"/>
            </a:endParaRPr>
          </a:p>
        </p:txBody>
      </p:sp>
      <p:grpSp>
        <p:nvGrpSpPr>
          <p:cNvPr id="8" name="object 8"/>
          <p:cNvGrpSpPr/>
          <p:nvPr/>
        </p:nvGrpSpPr>
        <p:grpSpPr>
          <a:xfrm>
            <a:off x="4562855" y="1917191"/>
            <a:ext cx="4366260" cy="781050"/>
            <a:chOff x="4562855" y="1917191"/>
            <a:chExt cx="4366260" cy="781050"/>
          </a:xfrm>
        </p:grpSpPr>
        <p:pic>
          <p:nvPicPr>
            <p:cNvPr id="9" name="object 9"/>
            <p:cNvPicPr/>
            <p:nvPr/>
          </p:nvPicPr>
          <p:blipFill>
            <a:blip r:embed="rId3" cstate="print"/>
            <a:stretch>
              <a:fillRect/>
            </a:stretch>
          </p:blipFill>
          <p:spPr>
            <a:xfrm>
              <a:off x="4562855" y="2122879"/>
              <a:ext cx="4366259" cy="574747"/>
            </a:xfrm>
            <a:prstGeom prst="rect">
              <a:avLst/>
            </a:prstGeom>
          </p:spPr>
        </p:pic>
        <p:pic>
          <p:nvPicPr>
            <p:cNvPr id="10" name="object 10"/>
            <p:cNvPicPr/>
            <p:nvPr/>
          </p:nvPicPr>
          <p:blipFill>
            <a:blip r:embed="rId5" cstate="print"/>
            <a:stretch>
              <a:fillRect/>
            </a:stretch>
          </p:blipFill>
          <p:spPr>
            <a:xfrm>
              <a:off x="4742687" y="1917191"/>
              <a:ext cx="3133343" cy="478536"/>
            </a:xfrm>
            <a:prstGeom prst="rect">
              <a:avLst/>
            </a:prstGeom>
          </p:spPr>
        </p:pic>
      </p:grpSp>
      <p:sp>
        <p:nvSpPr>
          <p:cNvPr id="11" name="object 11"/>
          <p:cNvSpPr txBox="1"/>
          <p:nvPr/>
        </p:nvSpPr>
        <p:spPr>
          <a:xfrm>
            <a:off x="4897882" y="2002662"/>
            <a:ext cx="2879725" cy="584835"/>
          </a:xfrm>
          <a:prstGeom prst="rect">
            <a:avLst/>
          </a:prstGeom>
        </p:spPr>
        <p:txBody>
          <a:bodyPr vert="horz" wrap="square" lIns="0" tIns="12065" rIns="0" bIns="0" rtlCol="0">
            <a:spAutoFit/>
          </a:bodyPr>
          <a:lstStyle/>
          <a:p>
            <a:pPr marL="26034">
              <a:lnSpc>
                <a:spcPct val="100000"/>
              </a:lnSpc>
              <a:spcBef>
                <a:spcPts val="95"/>
              </a:spcBef>
            </a:pPr>
            <a:r>
              <a:rPr sz="1300" dirty="0">
                <a:solidFill>
                  <a:srgbClr val="FFFFFF"/>
                </a:solidFill>
                <a:latin typeface="Calibri"/>
                <a:cs typeface="Calibri"/>
              </a:rPr>
              <a:t>Capacitor</a:t>
            </a:r>
            <a:r>
              <a:rPr sz="1300" spc="-70" dirty="0">
                <a:solidFill>
                  <a:srgbClr val="FFFFFF"/>
                </a:solidFill>
                <a:latin typeface="Calibri"/>
                <a:cs typeface="Calibri"/>
              </a:rPr>
              <a:t> </a:t>
            </a:r>
            <a:r>
              <a:rPr sz="1300" spc="-10" dirty="0">
                <a:solidFill>
                  <a:srgbClr val="FFFFFF"/>
                </a:solidFill>
                <a:latin typeface="Calibri"/>
                <a:cs typeface="Calibri"/>
              </a:rPr>
              <a:t>Dischargers</a:t>
            </a:r>
            <a:endParaRPr sz="1300">
              <a:latin typeface="Calibri"/>
              <a:cs typeface="Calibri"/>
            </a:endParaRPr>
          </a:p>
          <a:p>
            <a:pPr>
              <a:lnSpc>
                <a:spcPct val="100000"/>
              </a:lnSpc>
              <a:spcBef>
                <a:spcPts val="5"/>
              </a:spcBef>
            </a:pPr>
            <a:endParaRPr sz="1050">
              <a:latin typeface="Calibri"/>
              <a:cs typeface="Calibri"/>
            </a:endParaRPr>
          </a:p>
          <a:p>
            <a:pPr marL="128270" indent="-116205">
              <a:lnSpc>
                <a:spcPct val="100000"/>
              </a:lnSpc>
              <a:buChar char="•"/>
              <a:tabLst>
                <a:tab pos="128905" algn="l"/>
              </a:tabLst>
            </a:pPr>
            <a:r>
              <a:rPr sz="1300" dirty="0">
                <a:latin typeface="Calibri"/>
                <a:cs typeface="Calibri"/>
              </a:rPr>
              <a:t>Depletes</a:t>
            </a:r>
            <a:r>
              <a:rPr sz="1300" spc="-40" dirty="0">
                <a:latin typeface="Calibri"/>
                <a:cs typeface="Calibri"/>
              </a:rPr>
              <a:t> </a:t>
            </a:r>
            <a:r>
              <a:rPr sz="1300" dirty="0">
                <a:latin typeface="Calibri"/>
                <a:cs typeface="Calibri"/>
              </a:rPr>
              <a:t>energy</a:t>
            </a:r>
            <a:r>
              <a:rPr sz="1300" spc="-45" dirty="0">
                <a:latin typeface="Calibri"/>
                <a:cs typeface="Calibri"/>
              </a:rPr>
              <a:t> </a:t>
            </a:r>
            <a:r>
              <a:rPr sz="1300" spc="-10" dirty="0">
                <a:latin typeface="Calibri"/>
                <a:cs typeface="Calibri"/>
              </a:rPr>
              <a:t>stored</a:t>
            </a:r>
            <a:r>
              <a:rPr sz="1300" spc="-45" dirty="0">
                <a:latin typeface="Calibri"/>
                <a:cs typeface="Calibri"/>
              </a:rPr>
              <a:t> </a:t>
            </a:r>
            <a:r>
              <a:rPr sz="1300" dirty="0">
                <a:latin typeface="Calibri"/>
                <a:cs typeface="Calibri"/>
              </a:rPr>
              <a:t>in</a:t>
            </a:r>
            <a:r>
              <a:rPr sz="1300" spc="-60" dirty="0">
                <a:latin typeface="Calibri"/>
                <a:cs typeface="Calibri"/>
              </a:rPr>
              <a:t> </a:t>
            </a:r>
            <a:r>
              <a:rPr sz="1300" spc="-10" dirty="0">
                <a:latin typeface="Calibri"/>
                <a:cs typeface="Calibri"/>
              </a:rPr>
              <a:t>ultracapacitors</a:t>
            </a:r>
            <a:endParaRPr sz="1300">
              <a:latin typeface="Calibri"/>
              <a:cs typeface="Calibri"/>
            </a:endParaRPr>
          </a:p>
        </p:txBody>
      </p:sp>
      <p:grpSp>
        <p:nvGrpSpPr>
          <p:cNvPr id="12" name="object 12"/>
          <p:cNvGrpSpPr/>
          <p:nvPr/>
        </p:nvGrpSpPr>
        <p:grpSpPr>
          <a:xfrm>
            <a:off x="4562855" y="2731007"/>
            <a:ext cx="4366260" cy="988060"/>
            <a:chOff x="4562855" y="2731007"/>
            <a:chExt cx="4366260" cy="988060"/>
          </a:xfrm>
        </p:grpSpPr>
        <p:pic>
          <p:nvPicPr>
            <p:cNvPr id="13" name="object 13"/>
            <p:cNvPicPr/>
            <p:nvPr/>
          </p:nvPicPr>
          <p:blipFill>
            <a:blip r:embed="rId6" cstate="print"/>
            <a:stretch>
              <a:fillRect/>
            </a:stretch>
          </p:blipFill>
          <p:spPr>
            <a:xfrm>
              <a:off x="4562855" y="2939715"/>
              <a:ext cx="4366259" cy="779068"/>
            </a:xfrm>
            <a:prstGeom prst="rect">
              <a:avLst/>
            </a:prstGeom>
          </p:spPr>
        </p:pic>
        <p:pic>
          <p:nvPicPr>
            <p:cNvPr id="14" name="object 14"/>
            <p:cNvPicPr/>
            <p:nvPr/>
          </p:nvPicPr>
          <p:blipFill>
            <a:blip r:embed="rId5" cstate="print"/>
            <a:stretch>
              <a:fillRect/>
            </a:stretch>
          </p:blipFill>
          <p:spPr>
            <a:xfrm>
              <a:off x="4742687" y="2731007"/>
              <a:ext cx="3133343" cy="478536"/>
            </a:xfrm>
            <a:prstGeom prst="rect">
              <a:avLst/>
            </a:prstGeom>
          </p:spPr>
        </p:pic>
      </p:grpSp>
      <p:sp>
        <p:nvSpPr>
          <p:cNvPr id="15" name="object 15"/>
          <p:cNvSpPr txBox="1"/>
          <p:nvPr/>
        </p:nvSpPr>
        <p:spPr>
          <a:xfrm>
            <a:off x="4897882" y="2818002"/>
            <a:ext cx="1718945" cy="795655"/>
          </a:xfrm>
          <a:prstGeom prst="rect">
            <a:avLst/>
          </a:prstGeom>
        </p:spPr>
        <p:txBody>
          <a:bodyPr vert="horz" wrap="square" lIns="0" tIns="12065" rIns="0" bIns="0" rtlCol="0">
            <a:spAutoFit/>
          </a:bodyPr>
          <a:lstStyle/>
          <a:p>
            <a:pPr marL="26034">
              <a:lnSpc>
                <a:spcPct val="100000"/>
              </a:lnSpc>
              <a:spcBef>
                <a:spcPts val="95"/>
              </a:spcBef>
            </a:pPr>
            <a:r>
              <a:rPr sz="1300" dirty="0">
                <a:solidFill>
                  <a:srgbClr val="FFFFFF"/>
                </a:solidFill>
                <a:latin typeface="Calibri"/>
                <a:cs typeface="Calibri"/>
              </a:rPr>
              <a:t>Capacitor</a:t>
            </a:r>
            <a:r>
              <a:rPr sz="1300" spc="-70" dirty="0">
                <a:solidFill>
                  <a:srgbClr val="FFFFFF"/>
                </a:solidFill>
                <a:latin typeface="Calibri"/>
                <a:cs typeface="Calibri"/>
              </a:rPr>
              <a:t> </a:t>
            </a:r>
            <a:r>
              <a:rPr sz="1300" spc="-10" dirty="0">
                <a:solidFill>
                  <a:srgbClr val="FFFFFF"/>
                </a:solidFill>
                <a:latin typeface="Calibri"/>
                <a:cs typeface="Calibri"/>
              </a:rPr>
              <a:t>Formers</a:t>
            </a:r>
            <a:endParaRPr sz="1300" dirty="0">
              <a:latin typeface="Calibri"/>
              <a:cs typeface="Calibri"/>
            </a:endParaRPr>
          </a:p>
          <a:p>
            <a:pPr>
              <a:lnSpc>
                <a:spcPct val="100000"/>
              </a:lnSpc>
              <a:spcBef>
                <a:spcPts val="5"/>
              </a:spcBef>
            </a:pPr>
            <a:endParaRPr sz="1050" dirty="0">
              <a:latin typeface="Calibri"/>
              <a:cs typeface="Calibri"/>
            </a:endParaRPr>
          </a:p>
          <a:p>
            <a:pPr marL="128270" indent="-116205">
              <a:lnSpc>
                <a:spcPct val="100000"/>
              </a:lnSpc>
              <a:buChar char="•"/>
              <a:tabLst>
                <a:tab pos="128905" algn="l"/>
              </a:tabLst>
            </a:pPr>
            <a:r>
              <a:rPr sz="1300" dirty="0">
                <a:latin typeface="Calibri"/>
                <a:cs typeface="Calibri"/>
              </a:rPr>
              <a:t>Form</a:t>
            </a:r>
            <a:r>
              <a:rPr sz="1300" spc="-55" dirty="0">
                <a:latin typeface="Calibri"/>
                <a:cs typeface="Calibri"/>
              </a:rPr>
              <a:t> </a:t>
            </a:r>
            <a:r>
              <a:rPr sz="1300" spc="-10" dirty="0">
                <a:latin typeface="Calibri"/>
                <a:cs typeface="Calibri"/>
              </a:rPr>
              <a:t>capacitors</a:t>
            </a:r>
            <a:endParaRPr sz="1300" dirty="0">
              <a:latin typeface="Calibri"/>
              <a:cs typeface="Calibri"/>
            </a:endParaRPr>
          </a:p>
          <a:p>
            <a:pPr marL="128270" indent="-116205">
              <a:lnSpc>
                <a:spcPct val="100000"/>
              </a:lnSpc>
              <a:spcBef>
                <a:spcPts val="100"/>
              </a:spcBef>
              <a:buChar char="•"/>
              <a:tabLst>
                <a:tab pos="128905" algn="l"/>
              </a:tabLst>
            </a:pPr>
            <a:r>
              <a:rPr sz="1300" spc="-10" dirty="0">
                <a:latin typeface="Calibri"/>
                <a:cs typeface="Calibri"/>
              </a:rPr>
              <a:t>Benchtop</a:t>
            </a:r>
            <a:r>
              <a:rPr sz="1300" spc="15" dirty="0">
                <a:latin typeface="Calibri"/>
                <a:cs typeface="Calibri"/>
              </a:rPr>
              <a:t> </a:t>
            </a:r>
            <a:r>
              <a:rPr sz="1300" dirty="0">
                <a:latin typeface="Calibri"/>
                <a:cs typeface="Calibri"/>
              </a:rPr>
              <a:t>power</a:t>
            </a:r>
            <a:r>
              <a:rPr sz="1300" spc="-55" dirty="0">
                <a:latin typeface="Calibri"/>
                <a:cs typeface="Calibri"/>
              </a:rPr>
              <a:t> </a:t>
            </a:r>
            <a:r>
              <a:rPr sz="1300" spc="-10" dirty="0">
                <a:latin typeface="Calibri"/>
                <a:cs typeface="Calibri"/>
              </a:rPr>
              <a:t>supply</a:t>
            </a:r>
            <a:endParaRPr sz="1300" dirty="0">
              <a:latin typeface="Calibri"/>
              <a:cs typeface="Calibri"/>
            </a:endParaRPr>
          </a:p>
        </p:txBody>
      </p:sp>
      <p:grpSp>
        <p:nvGrpSpPr>
          <p:cNvPr id="16" name="object 16"/>
          <p:cNvGrpSpPr/>
          <p:nvPr/>
        </p:nvGrpSpPr>
        <p:grpSpPr>
          <a:xfrm>
            <a:off x="4562855" y="3749039"/>
            <a:ext cx="4366260" cy="969644"/>
            <a:chOff x="4562855" y="3749039"/>
            <a:chExt cx="4366260" cy="969644"/>
          </a:xfrm>
        </p:grpSpPr>
        <p:pic>
          <p:nvPicPr>
            <p:cNvPr id="17" name="object 17"/>
            <p:cNvPicPr/>
            <p:nvPr/>
          </p:nvPicPr>
          <p:blipFill>
            <a:blip r:embed="rId7" cstate="print"/>
            <a:stretch>
              <a:fillRect/>
            </a:stretch>
          </p:blipFill>
          <p:spPr>
            <a:xfrm>
              <a:off x="4562855" y="3957745"/>
              <a:ext cx="4366259" cy="760787"/>
            </a:xfrm>
            <a:prstGeom prst="rect">
              <a:avLst/>
            </a:prstGeom>
          </p:spPr>
        </p:pic>
        <p:pic>
          <p:nvPicPr>
            <p:cNvPr id="18" name="object 18"/>
            <p:cNvPicPr/>
            <p:nvPr/>
          </p:nvPicPr>
          <p:blipFill>
            <a:blip r:embed="rId4" cstate="print"/>
            <a:stretch>
              <a:fillRect/>
            </a:stretch>
          </p:blipFill>
          <p:spPr>
            <a:xfrm>
              <a:off x="4742687" y="3749039"/>
              <a:ext cx="3133343" cy="481584"/>
            </a:xfrm>
            <a:prstGeom prst="rect">
              <a:avLst/>
            </a:prstGeom>
          </p:spPr>
        </p:pic>
      </p:grpSp>
      <p:sp>
        <p:nvSpPr>
          <p:cNvPr id="19" name="object 19"/>
          <p:cNvSpPr txBox="1"/>
          <p:nvPr/>
        </p:nvSpPr>
        <p:spPr>
          <a:xfrm>
            <a:off x="4897882" y="3838143"/>
            <a:ext cx="3456940" cy="768350"/>
          </a:xfrm>
          <a:prstGeom prst="rect">
            <a:avLst/>
          </a:prstGeom>
        </p:spPr>
        <p:txBody>
          <a:bodyPr vert="horz" wrap="square" lIns="0" tIns="12065" rIns="0" bIns="0" rtlCol="0">
            <a:spAutoFit/>
          </a:bodyPr>
          <a:lstStyle/>
          <a:p>
            <a:pPr marL="26034">
              <a:lnSpc>
                <a:spcPct val="100000"/>
              </a:lnSpc>
              <a:spcBef>
                <a:spcPts val="95"/>
              </a:spcBef>
            </a:pPr>
            <a:r>
              <a:rPr sz="1300" spc="-10" dirty="0">
                <a:solidFill>
                  <a:srgbClr val="FFFFFF"/>
                </a:solidFill>
                <a:latin typeface="Calibri"/>
                <a:cs typeface="Calibri"/>
              </a:rPr>
              <a:t>Capacitor</a:t>
            </a:r>
            <a:r>
              <a:rPr sz="1300" spc="10" dirty="0">
                <a:solidFill>
                  <a:srgbClr val="FFFFFF"/>
                </a:solidFill>
                <a:latin typeface="Calibri"/>
                <a:cs typeface="Calibri"/>
              </a:rPr>
              <a:t> </a:t>
            </a:r>
            <a:r>
              <a:rPr sz="1300" spc="-10" dirty="0">
                <a:solidFill>
                  <a:srgbClr val="FFFFFF"/>
                </a:solidFill>
                <a:latin typeface="Calibri"/>
                <a:cs typeface="Calibri"/>
              </a:rPr>
              <a:t>Testers</a:t>
            </a:r>
            <a:endParaRPr sz="1300" dirty="0">
              <a:latin typeface="Calibri"/>
              <a:cs typeface="Calibri"/>
            </a:endParaRPr>
          </a:p>
          <a:p>
            <a:pPr>
              <a:lnSpc>
                <a:spcPct val="100000"/>
              </a:lnSpc>
              <a:spcBef>
                <a:spcPts val="5"/>
              </a:spcBef>
            </a:pPr>
            <a:endParaRPr sz="1050" dirty="0">
              <a:latin typeface="Calibri"/>
              <a:cs typeface="Calibri"/>
            </a:endParaRPr>
          </a:p>
          <a:p>
            <a:pPr marL="128270" indent="-116205">
              <a:lnSpc>
                <a:spcPts val="1500"/>
              </a:lnSpc>
              <a:buChar char="•"/>
              <a:tabLst>
                <a:tab pos="128905" algn="l"/>
              </a:tabLst>
            </a:pPr>
            <a:r>
              <a:rPr sz="1300" spc="-10" dirty="0">
                <a:latin typeface="Calibri"/>
                <a:cs typeface="Calibri"/>
              </a:rPr>
              <a:t>Measure</a:t>
            </a:r>
            <a:r>
              <a:rPr sz="1300" spc="-25" dirty="0">
                <a:latin typeface="Calibri"/>
                <a:cs typeface="Calibri"/>
              </a:rPr>
              <a:t> </a:t>
            </a:r>
            <a:r>
              <a:rPr sz="1300" spc="-10" dirty="0">
                <a:latin typeface="Calibri"/>
                <a:cs typeface="Calibri"/>
              </a:rPr>
              <a:t>capacitance</a:t>
            </a:r>
            <a:r>
              <a:rPr sz="1300" spc="-25" dirty="0">
                <a:latin typeface="Calibri"/>
                <a:cs typeface="Calibri"/>
              </a:rPr>
              <a:t> </a:t>
            </a:r>
            <a:r>
              <a:rPr sz="1300" dirty="0">
                <a:latin typeface="Calibri"/>
                <a:cs typeface="Calibri"/>
              </a:rPr>
              <a:t>and</a:t>
            </a:r>
            <a:r>
              <a:rPr sz="1300" spc="-40" dirty="0">
                <a:latin typeface="Calibri"/>
                <a:cs typeface="Calibri"/>
              </a:rPr>
              <a:t> </a:t>
            </a:r>
            <a:r>
              <a:rPr sz="1300" dirty="0">
                <a:latin typeface="Calibri"/>
                <a:cs typeface="Calibri"/>
              </a:rPr>
              <a:t>ESR</a:t>
            </a:r>
            <a:r>
              <a:rPr sz="1300" spc="-15" dirty="0">
                <a:latin typeface="Calibri"/>
                <a:cs typeface="Calibri"/>
              </a:rPr>
              <a:t> </a:t>
            </a:r>
            <a:r>
              <a:rPr sz="1300" dirty="0">
                <a:latin typeface="Calibri"/>
                <a:cs typeface="Calibri"/>
              </a:rPr>
              <a:t>to</a:t>
            </a:r>
            <a:r>
              <a:rPr sz="1300" spc="-35" dirty="0">
                <a:latin typeface="Calibri"/>
                <a:cs typeface="Calibri"/>
              </a:rPr>
              <a:t> </a:t>
            </a:r>
            <a:r>
              <a:rPr sz="1300" dirty="0">
                <a:latin typeface="Calibri"/>
                <a:cs typeface="Calibri"/>
              </a:rPr>
              <a:t>determine</a:t>
            </a:r>
            <a:r>
              <a:rPr sz="1300" spc="-10" dirty="0">
                <a:latin typeface="Calibri"/>
                <a:cs typeface="Calibri"/>
              </a:rPr>
              <a:t> </a:t>
            </a:r>
            <a:r>
              <a:rPr sz="1300" spc="-20" dirty="0">
                <a:latin typeface="Calibri"/>
                <a:cs typeface="Calibri"/>
              </a:rPr>
              <a:t>when</a:t>
            </a:r>
            <a:endParaRPr sz="1300" dirty="0">
              <a:latin typeface="Calibri"/>
              <a:cs typeface="Calibri"/>
            </a:endParaRPr>
          </a:p>
          <a:p>
            <a:pPr marL="128270">
              <a:lnSpc>
                <a:spcPts val="1500"/>
              </a:lnSpc>
            </a:pPr>
            <a:r>
              <a:rPr sz="1300" dirty="0">
                <a:latin typeface="Calibri"/>
                <a:cs typeface="Calibri"/>
              </a:rPr>
              <a:t>end</a:t>
            </a:r>
            <a:r>
              <a:rPr sz="1300" spc="-35" dirty="0">
                <a:latin typeface="Calibri"/>
                <a:cs typeface="Calibri"/>
              </a:rPr>
              <a:t> </a:t>
            </a:r>
            <a:r>
              <a:rPr sz="1300" dirty="0">
                <a:latin typeface="Calibri"/>
                <a:cs typeface="Calibri"/>
              </a:rPr>
              <a:t>of</a:t>
            </a:r>
            <a:r>
              <a:rPr sz="1300" spc="-35" dirty="0">
                <a:latin typeface="Calibri"/>
                <a:cs typeface="Calibri"/>
              </a:rPr>
              <a:t> </a:t>
            </a:r>
            <a:r>
              <a:rPr sz="1300" dirty="0">
                <a:latin typeface="Calibri"/>
                <a:cs typeface="Calibri"/>
              </a:rPr>
              <a:t>life is</a:t>
            </a:r>
            <a:r>
              <a:rPr sz="1300" spc="-30" dirty="0">
                <a:latin typeface="Calibri"/>
                <a:cs typeface="Calibri"/>
              </a:rPr>
              <a:t> </a:t>
            </a:r>
            <a:r>
              <a:rPr sz="1300" spc="-10" dirty="0">
                <a:latin typeface="Calibri"/>
                <a:cs typeface="Calibri"/>
              </a:rPr>
              <a:t>reached</a:t>
            </a:r>
            <a:endParaRPr sz="1300" dirty="0">
              <a:latin typeface="Calibri"/>
              <a:cs typeface="Calibri"/>
            </a:endParaRPr>
          </a:p>
        </p:txBody>
      </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55880">
              <a:lnSpc>
                <a:spcPts val="1380"/>
              </a:lnSpc>
            </a:pPr>
            <a:fld id="{81D60167-4931-47E6-BA6A-407CBD079E47}" type="slidenum">
              <a:rPr spc="-25" dirty="0"/>
              <a:t>28</a:t>
            </a:fld>
            <a:endParaRPr spc="-25" dirty="0"/>
          </a:p>
        </p:txBody>
      </p:sp>
      <p:pic>
        <p:nvPicPr>
          <p:cNvPr id="25" name="Picture 24">
            <a:extLst>
              <a:ext uri="{FF2B5EF4-FFF2-40B4-BE49-F238E27FC236}">
                <a16:creationId xmlns:a16="http://schemas.microsoft.com/office/drawing/2014/main" id="{14AD95B8-461E-CC86-BFEF-B0127D53F47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13220" y="1584063"/>
            <a:ext cx="1963932" cy="2223259"/>
          </a:xfrm>
          <a:prstGeom prst="rect">
            <a:avLst/>
          </a:prstGeom>
        </p:spPr>
      </p:pic>
      <p:pic>
        <p:nvPicPr>
          <p:cNvPr id="26" name="Picture 5">
            <a:extLst>
              <a:ext uri="{FF2B5EF4-FFF2-40B4-BE49-F238E27FC236}">
                <a16:creationId xmlns:a16="http://schemas.microsoft.com/office/drawing/2014/main" id="{CAEFA341-E19E-D933-0E71-B7F0555A8FEE}"/>
              </a:ext>
            </a:extLst>
          </p:cNvPr>
          <p:cNvPicPr>
            <a:picLocks noChangeAspect="1" noChangeArrowheads="1"/>
          </p:cNvPicPr>
          <p:nvPr/>
        </p:nvPicPr>
        <p:blipFill>
          <a:blip r:embed="rId9" cstate="print"/>
          <a:srcRect/>
          <a:stretch>
            <a:fillRect/>
          </a:stretch>
        </p:blipFill>
        <p:spPr bwMode="auto">
          <a:xfrm rot="2076601">
            <a:off x="695549" y="1266273"/>
            <a:ext cx="1226183" cy="2831198"/>
          </a:xfrm>
          <a:prstGeom prst="rect">
            <a:avLst/>
          </a:prstGeom>
          <a:noFill/>
          <a:ln w="9525">
            <a:noFill/>
            <a:miter lim="800000"/>
            <a:headEnd/>
            <a:tailEnd/>
          </a:ln>
          <a:effectLst/>
        </p:spPr>
      </p:pic>
      <p:pic>
        <p:nvPicPr>
          <p:cNvPr id="27" name="Picture 28">
            <a:extLst>
              <a:ext uri="{FF2B5EF4-FFF2-40B4-BE49-F238E27FC236}">
                <a16:creationId xmlns:a16="http://schemas.microsoft.com/office/drawing/2014/main" id="{C7D78DC2-564F-7E88-A1B7-B2B2AEC099FD}"/>
              </a:ext>
            </a:extLst>
          </p:cNvPr>
          <p:cNvPicPr>
            <a:picLocks noChangeAspect="1" noChangeArrowheads="1"/>
          </p:cNvPicPr>
          <p:nvPr/>
        </p:nvPicPr>
        <p:blipFill>
          <a:blip r:embed="rId10" cstate="print">
            <a:clrChange>
              <a:clrFrom>
                <a:srgbClr val="FEFEFE"/>
              </a:clrFrom>
              <a:clrTo>
                <a:srgbClr val="FEFEFE">
                  <a:alpha val="0"/>
                </a:srgbClr>
              </a:clrTo>
            </a:clrChange>
          </a:blip>
          <a:srcRect/>
          <a:stretch>
            <a:fillRect/>
          </a:stretch>
        </p:blipFill>
        <p:spPr bwMode="auto">
          <a:xfrm>
            <a:off x="786230" y="954659"/>
            <a:ext cx="1104356" cy="708807"/>
          </a:xfrm>
          <a:prstGeom prst="rect">
            <a:avLst/>
          </a:prstGeom>
          <a:noFill/>
          <a:ln w="9525">
            <a:noFill/>
            <a:miter lim="800000"/>
            <a:headEnd/>
            <a:tailEnd/>
          </a:ln>
          <a:effectLst>
            <a:reflection blurRad="6350" stA="52000" endA="300" endPos="35000" dir="5400000" sy="-100000" algn="bl" rotWithShape="0"/>
          </a:effectLst>
        </p:spPr>
      </p:pic>
      <p:sp>
        <p:nvSpPr>
          <p:cNvPr id="29" name="TextBox 28">
            <a:extLst>
              <a:ext uri="{FF2B5EF4-FFF2-40B4-BE49-F238E27FC236}">
                <a16:creationId xmlns:a16="http://schemas.microsoft.com/office/drawing/2014/main" id="{39B0A42D-5F0F-58AA-3D2E-2EA3AB5E33AB}"/>
              </a:ext>
            </a:extLst>
          </p:cNvPr>
          <p:cNvSpPr txBox="1"/>
          <p:nvPr/>
        </p:nvSpPr>
        <p:spPr>
          <a:xfrm>
            <a:off x="23002" y="4170144"/>
            <a:ext cx="3786998" cy="253916"/>
          </a:xfrm>
          <a:prstGeom prst="rect">
            <a:avLst/>
          </a:prstGeom>
          <a:noFill/>
        </p:spPr>
        <p:txBody>
          <a:bodyPr wrap="square">
            <a:spAutoFit/>
          </a:bodyPr>
          <a:lstStyle/>
          <a:p>
            <a:r>
              <a:rPr lang="en-US" sz="1050" b="1" dirty="0">
                <a:hlinkClick r:id="rId11"/>
              </a:rPr>
              <a:t>https://www.youtube.com/watch?v=lzH7dbczeZ4&amp;t=5s</a:t>
            </a:r>
            <a:r>
              <a:rPr lang="en-US" sz="1050" b="1" dirty="0"/>
              <a:t> </a:t>
            </a:r>
          </a:p>
        </p:txBody>
      </p:sp>
      <p:sp>
        <p:nvSpPr>
          <p:cNvPr id="31" name="TextBox 30">
            <a:extLst>
              <a:ext uri="{FF2B5EF4-FFF2-40B4-BE49-F238E27FC236}">
                <a16:creationId xmlns:a16="http://schemas.microsoft.com/office/drawing/2014/main" id="{703F7967-BAB7-8136-C243-A3D5EE00ED0D}"/>
              </a:ext>
            </a:extLst>
          </p:cNvPr>
          <p:cNvSpPr txBox="1"/>
          <p:nvPr/>
        </p:nvSpPr>
        <p:spPr>
          <a:xfrm>
            <a:off x="21920" y="4583553"/>
            <a:ext cx="4572000" cy="253916"/>
          </a:xfrm>
          <a:prstGeom prst="rect">
            <a:avLst/>
          </a:prstGeom>
          <a:noFill/>
        </p:spPr>
        <p:txBody>
          <a:bodyPr wrap="square">
            <a:spAutoFit/>
          </a:bodyPr>
          <a:lstStyle/>
          <a:p>
            <a:r>
              <a:rPr lang="en-US" sz="1050" b="1" dirty="0">
                <a:hlinkClick r:id="rId12"/>
              </a:rPr>
              <a:t>https://www.youtube.com/watch?v=543rPcwyqis&amp;t=11s</a:t>
            </a:r>
            <a:r>
              <a:rPr lang="en-US" sz="1050" b="1" dirty="0"/>
              <a:t> </a:t>
            </a:r>
          </a:p>
        </p:txBody>
      </p:sp>
      <p:sp>
        <p:nvSpPr>
          <p:cNvPr id="32" name="TextBox 31">
            <a:extLst>
              <a:ext uri="{FF2B5EF4-FFF2-40B4-BE49-F238E27FC236}">
                <a16:creationId xmlns:a16="http://schemas.microsoft.com/office/drawing/2014/main" id="{2E640585-0FA2-E01B-7C38-7FDB69DE2477}"/>
              </a:ext>
            </a:extLst>
          </p:cNvPr>
          <p:cNvSpPr txBox="1"/>
          <p:nvPr/>
        </p:nvSpPr>
        <p:spPr>
          <a:xfrm>
            <a:off x="21920" y="4043186"/>
            <a:ext cx="1527982" cy="253916"/>
          </a:xfrm>
          <a:prstGeom prst="rect">
            <a:avLst/>
          </a:prstGeom>
          <a:noFill/>
        </p:spPr>
        <p:txBody>
          <a:bodyPr wrap="none" rtlCol="0">
            <a:spAutoFit/>
          </a:bodyPr>
          <a:lstStyle/>
          <a:p>
            <a:r>
              <a:rPr lang="en-US" sz="1050" b="1" dirty="0"/>
              <a:t>PCF Operation Video</a:t>
            </a:r>
          </a:p>
        </p:txBody>
      </p:sp>
      <p:sp>
        <p:nvSpPr>
          <p:cNvPr id="34" name="TextBox 33">
            <a:extLst>
              <a:ext uri="{FF2B5EF4-FFF2-40B4-BE49-F238E27FC236}">
                <a16:creationId xmlns:a16="http://schemas.microsoft.com/office/drawing/2014/main" id="{9A74FF76-8396-86A7-5C30-6AC412D88CF8}"/>
              </a:ext>
            </a:extLst>
          </p:cNvPr>
          <p:cNvSpPr txBox="1"/>
          <p:nvPr/>
        </p:nvSpPr>
        <p:spPr>
          <a:xfrm>
            <a:off x="21920" y="4456595"/>
            <a:ext cx="4572000" cy="253916"/>
          </a:xfrm>
          <a:prstGeom prst="rect">
            <a:avLst/>
          </a:prstGeom>
          <a:noFill/>
        </p:spPr>
        <p:txBody>
          <a:bodyPr wrap="square">
            <a:spAutoFit/>
          </a:bodyPr>
          <a:lstStyle/>
          <a:p>
            <a:r>
              <a:rPr lang="en-US" sz="1050" b="1" dirty="0"/>
              <a:t>ACF Operation Video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636901" y="54051"/>
            <a:ext cx="5676391" cy="566822"/>
          </a:xfrm>
          <a:prstGeom prst="rect">
            <a:avLst/>
          </a:prstGeom>
        </p:spPr>
        <p:txBody>
          <a:bodyPr vert="horz" wrap="square" lIns="0" tIns="12700" rIns="0" bIns="0" rtlCol="0">
            <a:spAutoFit/>
          </a:bodyPr>
          <a:lstStyle/>
          <a:p>
            <a:pPr marL="1058545">
              <a:lnSpc>
                <a:spcPct val="100000"/>
              </a:lnSpc>
              <a:spcBef>
                <a:spcPts val="100"/>
              </a:spcBef>
            </a:pPr>
            <a:r>
              <a:rPr lang="en-US" b="1" dirty="0">
                <a:effectLst>
                  <a:outerShdw blurRad="38100" dist="38100" dir="2700000" algn="tl">
                    <a:srgbClr val="000000">
                      <a:alpha val="43137"/>
                    </a:srgbClr>
                  </a:outerShdw>
                </a:effectLst>
              </a:rPr>
              <a:t>Who Uses Bonitron</a:t>
            </a:r>
            <a:endParaRPr b="1" spc="-10" dirty="0">
              <a:effectLst>
                <a:outerShdw blurRad="38100" dist="38100" dir="2700000" algn="tl">
                  <a:srgbClr val="000000">
                    <a:alpha val="43137"/>
                  </a:srgbClr>
                </a:outerShdw>
              </a:effectLst>
            </a:endParaRPr>
          </a:p>
        </p:txBody>
      </p:sp>
      <p:pic>
        <p:nvPicPr>
          <p:cNvPr id="4" name="object 4"/>
          <p:cNvPicPr/>
          <p:nvPr/>
        </p:nvPicPr>
        <p:blipFill>
          <a:blip r:embed="rId2" cstate="print"/>
          <a:stretch>
            <a:fillRect/>
          </a:stretch>
        </p:blipFill>
        <p:spPr>
          <a:xfrm>
            <a:off x="208735" y="1575807"/>
            <a:ext cx="1281758" cy="3267468"/>
          </a:xfrm>
          <a:prstGeom prst="rect">
            <a:avLst/>
          </a:prstGeom>
        </p:spPr>
      </p:pic>
      <p:sp>
        <p:nvSpPr>
          <p:cNvPr id="5" name="object 5"/>
          <p:cNvSpPr txBox="1"/>
          <p:nvPr/>
        </p:nvSpPr>
        <p:spPr>
          <a:xfrm>
            <a:off x="599643" y="3362705"/>
            <a:ext cx="482600" cy="238125"/>
          </a:xfrm>
          <a:prstGeom prst="rect">
            <a:avLst/>
          </a:prstGeom>
        </p:spPr>
        <p:txBody>
          <a:bodyPr vert="horz" wrap="square" lIns="0" tIns="11430" rIns="0" bIns="0" rtlCol="0">
            <a:spAutoFit/>
          </a:bodyPr>
          <a:lstStyle/>
          <a:p>
            <a:pPr marL="12700">
              <a:lnSpc>
                <a:spcPct val="100000"/>
              </a:lnSpc>
              <a:spcBef>
                <a:spcPts val="90"/>
              </a:spcBef>
            </a:pPr>
            <a:r>
              <a:rPr sz="1400" b="1" spc="-10" dirty="0">
                <a:solidFill>
                  <a:srgbClr val="FFFFFF"/>
                </a:solidFill>
                <a:latin typeface="Calibri"/>
                <a:cs typeface="Calibri"/>
              </a:rPr>
              <a:t>Drives</a:t>
            </a:r>
            <a:endParaRPr sz="1400">
              <a:latin typeface="Calibri"/>
              <a:cs typeface="Calibri"/>
            </a:endParaRPr>
          </a:p>
        </p:txBody>
      </p:sp>
      <p:grpSp>
        <p:nvGrpSpPr>
          <p:cNvPr id="6" name="object 6"/>
          <p:cNvGrpSpPr/>
          <p:nvPr/>
        </p:nvGrpSpPr>
        <p:grpSpPr>
          <a:xfrm>
            <a:off x="301752" y="1557527"/>
            <a:ext cx="2453640" cy="3295015"/>
            <a:chOff x="301752" y="1557527"/>
            <a:chExt cx="2453640" cy="3295015"/>
          </a:xfrm>
        </p:grpSpPr>
        <p:pic>
          <p:nvPicPr>
            <p:cNvPr id="7" name="object 7"/>
            <p:cNvPicPr/>
            <p:nvPr/>
          </p:nvPicPr>
          <p:blipFill>
            <a:blip r:embed="rId3" cstate="print"/>
            <a:stretch>
              <a:fillRect/>
            </a:stretch>
          </p:blipFill>
          <p:spPr>
            <a:xfrm>
              <a:off x="301752" y="1764791"/>
              <a:ext cx="1082040" cy="1082040"/>
            </a:xfrm>
            <a:prstGeom prst="rect">
              <a:avLst/>
            </a:prstGeom>
          </p:spPr>
        </p:pic>
        <p:pic>
          <p:nvPicPr>
            <p:cNvPr id="8" name="object 8"/>
            <p:cNvPicPr/>
            <p:nvPr/>
          </p:nvPicPr>
          <p:blipFill>
            <a:blip r:embed="rId4" cstate="print"/>
            <a:stretch>
              <a:fillRect/>
            </a:stretch>
          </p:blipFill>
          <p:spPr>
            <a:xfrm>
              <a:off x="1441704" y="1557527"/>
              <a:ext cx="1313687" cy="3294888"/>
            </a:xfrm>
            <a:prstGeom prst="rect">
              <a:avLst/>
            </a:prstGeom>
          </p:spPr>
        </p:pic>
      </p:grpSp>
      <p:sp>
        <p:nvSpPr>
          <p:cNvPr id="9" name="object 9"/>
          <p:cNvSpPr txBox="1"/>
          <p:nvPr/>
        </p:nvSpPr>
        <p:spPr>
          <a:xfrm>
            <a:off x="1813305" y="3264788"/>
            <a:ext cx="568960" cy="436245"/>
          </a:xfrm>
          <a:prstGeom prst="rect">
            <a:avLst/>
          </a:prstGeom>
        </p:spPr>
        <p:txBody>
          <a:bodyPr vert="horz" wrap="square" lIns="0" tIns="11430" rIns="0" bIns="0" rtlCol="0">
            <a:spAutoFit/>
          </a:bodyPr>
          <a:lstStyle/>
          <a:p>
            <a:pPr marL="12700">
              <a:lnSpc>
                <a:spcPts val="1620"/>
              </a:lnSpc>
              <a:spcBef>
                <a:spcPts val="90"/>
              </a:spcBef>
            </a:pPr>
            <a:r>
              <a:rPr sz="1400" b="1" spc="-10" dirty="0">
                <a:solidFill>
                  <a:srgbClr val="FFFFFF"/>
                </a:solidFill>
                <a:latin typeface="Calibri"/>
                <a:cs typeface="Calibri"/>
              </a:rPr>
              <a:t>Motion</a:t>
            </a:r>
            <a:endParaRPr sz="1400">
              <a:latin typeface="Calibri"/>
              <a:cs typeface="Calibri"/>
            </a:endParaRPr>
          </a:p>
          <a:p>
            <a:pPr marL="15240">
              <a:lnSpc>
                <a:spcPts val="1620"/>
              </a:lnSpc>
            </a:pPr>
            <a:r>
              <a:rPr sz="1400" b="1" spc="-10" dirty="0">
                <a:solidFill>
                  <a:srgbClr val="FFFFFF"/>
                </a:solidFill>
                <a:latin typeface="Calibri"/>
                <a:cs typeface="Calibri"/>
              </a:rPr>
              <a:t>Control</a:t>
            </a:r>
            <a:endParaRPr sz="1400">
              <a:latin typeface="Calibri"/>
              <a:cs typeface="Calibri"/>
            </a:endParaRPr>
          </a:p>
        </p:txBody>
      </p:sp>
      <p:grpSp>
        <p:nvGrpSpPr>
          <p:cNvPr id="10" name="object 10"/>
          <p:cNvGrpSpPr/>
          <p:nvPr/>
        </p:nvGrpSpPr>
        <p:grpSpPr>
          <a:xfrm>
            <a:off x="1557527" y="1557527"/>
            <a:ext cx="2453640" cy="3295015"/>
            <a:chOff x="1557527" y="1557527"/>
            <a:chExt cx="2453640" cy="3295015"/>
          </a:xfrm>
        </p:grpSpPr>
        <p:pic>
          <p:nvPicPr>
            <p:cNvPr id="11" name="object 11"/>
            <p:cNvPicPr/>
            <p:nvPr/>
          </p:nvPicPr>
          <p:blipFill>
            <a:blip r:embed="rId5" cstate="print"/>
            <a:stretch>
              <a:fillRect/>
            </a:stretch>
          </p:blipFill>
          <p:spPr>
            <a:xfrm>
              <a:off x="1557527" y="1764791"/>
              <a:ext cx="1082040" cy="1082040"/>
            </a:xfrm>
            <a:prstGeom prst="rect">
              <a:avLst/>
            </a:prstGeom>
          </p:spPr>
        </p:pic>
        <p:pic>
          <p:nvPicPr>
            <p:cNvPr id="12" name="object 12"/>
            <p:cNvPicPr/>
            <p:nvPr/>
          </p:nvPicPr>
          <p:blipFill>
            <a:blip r:embed="rId4" cstate="print"/>
            <a:stretch>
              <a:fillRect/>
            </a:stretch>
          </p:blipFill>
          <p:spPr>
            <a:xfrm>
              <a:off x="2697480" y="1557527"/>
              <a:ext cx="1313688" cy="3294888"/>
            </a:xfrm>
            <a:prstGeom prst="rect">
              <a:avLst/>
            </a:prstGeom>
          </p:spPr>
        </p:pic>
      </p:grpSp>
      <p:sp>
        <p:nvSpPr>
          <p:cNvPr id="13" name="object 13"/>
          <p:cNvSpPr txBox="1"/>
          <p:nvPr/>
        </p:nvSpPr>
        <p:spPr>
          <a:xfrm>
            <a:off x="2883789" y="3362705"/>
            <a:ext cx="939800" cy="238125"/>
          </a:xfrm>
          <a:prstGeom prst="rect">
            <a:avLst/>
          </a:prstGeom>
        </p:spPr>
        <p:txBody>
          <a:bodyPr vert="horz" wrap="square" lIns="0" tIns="11430" rIns="0" bIns="0" rtlCol="0">
            <a:spAutoFit/>
          </a:bodyPr>
          <a:lstStyle/>
          <a:p>
            <a:pPr marL="12700">
              <a:lnSpc>
                <a:spcPct val="100000"/>
              </a:lnSpc>
              <a:spcBef>
                <a:spcPts val="90"/>
              </a:spcBef>
            </a:pPr>
            <a:r>
              <a:rPr sz="1400" b="1" dirty="0">
                <a:solidFill>
                  <a:srgbClr val="FFFFFF"/>
                </a:solidFill>
                <a:latin typeface="Calibri"/>
                <a:cs typeface="Calibri"/>
              </a:rPr>
              <a:t>Servo</a:t>
            </a:r>
            <a:r>
              <a:rPr sz="1400" b="1" spc="-20" dirty="0">
                <a:solidFill>
                  <a:srgbClr val="FFFFFF"/>
                </a:solidFill>
                <a:latin typeface="Calibri"/>
                <a:cs typeface="Calibri"/>
              </a:rPr>
              <a:t> </a:t>
            </a:r>
            <a:r>
              <a:rPr sz="1400" b="1" spc="-10" dirty="0">
                <a:solidFill>
                  <a:srgbClr val="FFFFFF"/>
                </a:solidFill>
                <a:latin typeface="Calibri"/>
                <a:cs typeface="Calibri"/>
              </a:rPr>
              <a:t>Drives</a:t>
            </a:r>
            <a:endParaRPr sz="1400">
              <a:latin typeface="Calibri"/>
              <a:cs typeface="Calibri"/>
            </a:endParaRPr>
          </a:p>
        </p:txBody>
      </p:sp>
      <p:grpSp>
        <p:nvGrpSpPr>
          <p:cNvPr id="14" name="object 14"/>
          <p:cNvGrpSpPr/>
          <p:nvPr/>
        </p:nvGrpSpPr>
        <p:grpSpPr>
          <a:xfrm>
            <a:off x="2813304" y="1557527"/>
            <a:ext cx="2453640" cy="3295015"/>
            <a:chOff x="2813304" y="1557527"/>
            <a:chExt cx="2453640" cy="3295015"/>
          </a:xfrm>
        </p:grpSpPr>
        <p:pic>
          <p:nvPicPr>
            <p:cNvPr id="15" name="object 15"/>
            <p:cNvPicPr/>
            <p:nvPr/>
          </p:nvPicPr>
          <p:blipFill>
            <a:blip r:embed="rId6" cstate="print"/>
            <a:stretch>
              <a:fillRect/>
            </a:stretch>
          </p:blipFill>
          <p:spPr>
            <a:xfrm>
              <a:off x="2813304" y="1764791"/>
              <a:ext cx="1082040" cy="1082040"/>
            </a:xfrm>
            <a:prstGeom prst="rect">
              <a:avLst/>
            </a:prstGeom>
          </p:spPr>
        </p:pic>
        <p:pic>
          <p:nvPicPr>
            <p:cNvPr id="16" name="object 16"/>
            <p:cNvPicPr/>
            <p:nvPr/>
          </p:nvPicPr>
          <p:blipFill>
            <a:blip r:embed="rId4" cstate="print"/>
            <a:stretch>
              <a:fillRect/>
            </a:stretch>
          </p:blipFill>
          <p:spPr>
            <a:xfrm>
              <a:off x="3953256" y="1557527"/>
              <a:ext cx="1313688" cy="3294888"/>
            </a:xfrm>
            <a:prstGeom prst="rect">
              <a:avLst/>
            </a:prstGeom>
          </p:spPr>
        </p:pic>
      </p:grpSp>
      <p:sp>
        <p:nvSpPr>
          <p:cNvPr id="17" name="object 17"/>
          <p:cNvSpPr txBox="1"/>
          <p:nvPr/>
        </p:nvSpPr>
        <p:spPr>
          <a:xfrm>
            <a:off x="4274565" y="3362705"/>
            <a:ext cx="672465" cy="238125"/>
          </a:xfrm>
          <a:prstGeom prst="rect">
            <a:avLst/>
          </a:prstGeom>
        </p:spPr>
        <p:txBody>
          <a:bodyPr vert="horz" wrap="square" lIns="0" tIns="11430" rIns="0" bIns="0" rtlCol="0">
            <a:spAutoFit/>
          </a:bodyPr>
          <a:lstStyle/>
          <a:p>
            <a:pPr marL="12700">
              <a:lnSpc>
                <a:spcPct val="100000"/>
              </a:lnSpc>
              <a:spcBef>
                <a:spcPts val="90"/>
              </a:spcBef>
            </a:pPr>
            <a:r>
              <a:rPr sz="1400" b="1" spc="-20" dirty="0">
                <a:solidFill>
                  <a:srgbClr val="FFFFFF"/>
                </a:solidFill>
                <a:latin typeface="Calibri"/>
                <a:cs typeface="Calibri"/>
              </a:rPr>
              <a:t>Inverters</a:t>
            </a:r>
            <a:endParaRPr sz="1400">
              <a:latin typeface="Calibri"/>
              <a:cs typeface="Calibri"/>
            </a:endParaRPr>
          </a:p>
        </p:txBody>
      </p:sp>
      <p:grpSp>
        <p:nvGrpSpPr>
          <p:cNvPr id="18" name="object 18"/>
          <p:cNvGrpSpPr/>
          <p:nvPr/>
        </p:nvGrpSpPr>
        <p:grpSpPr>
          <a:xfrm>
            <a:off x="4069079" y="1557527"/>
            <a:ext cx="2453640" cy="3295015"/>
            <a:chOff x="4069079" y="1557527"/>
            <a:chExt cx="2453640" cy="3295015"/>
          </a:xfrm>
        </p:grpSpPr>
        <p:pic>
          <p:nvPicPr>
            <p:cNvPr id="19" name="object 19"/>
            <p:cNvPicPr/>
            <p:nvPr/>
          </p:nvPicPr>
          <p:blipFill>
            <a:blip r:embed="rId7" cstate="print"/>
            <a:stretch>
              <a:fillRect/>
            </a:stretch>
          </p:blipFill>
          <p:spPr>
            <a:xfrm>
              <a:off x="4069079" y="1764791"/>
              <a:ext cx="1082039" cy="1082040"/>
            </a:xfrm>
            <a:prstGeom prst="rect">
              <a:avLst/>
            </a:prstGeom>
          </p:spPr>
        </p:pic>
        <p:pic>
          <p:nvPicPr>
            <p:cNvPr id="20" name="object 20"/>
            <p:cNvPicPr/>
            <p:nvPr/>
          </p:nvPicPr>
          <p:blipFill>
            <a:blip r:embed="rId4" cstate="print"/>
            <a:stretch>
              <a:fillRect/>
            </a:stretch>
          </p:blipFill>
          <p:spPr>
            <a:xfrm>
              <a:off x="5209031" y="1557527"/>
              <a:ext cx="1313688" cy="3294888"/>
            </a:xfrm>
            <a:prstGeom prst="rect">
              <a:avLst/>
            </a:prstGeom>
          </p:spPr>
        </p:pic>
      </p:grpSp>
      <p:sp>
        <p:nvSpPr>
          <p:cNvPr id="21" name="object 21"/>
          <p:cNvSpPr txBox="1"/>
          <p:nvPr/>
        </p:nvSpPr>
        <p:spPr>
          <a:xfrm>
            <a:off x="5460872" y="3362705"/>
            <a:ext cx="815340" cy="238125"/>
          </a:xfrm>
          <a:prstGeom prst="rect">
            <a:avLst/>
          </a:prstGeom>
        </p:spPr>
        <p:txBody>
          <a:bodyPr vert="horz" wrap="square" lIns="0" tIns="11430" rIns="0" bIns="0" rtlCol="0">
            <a:spAutoFit/>
          </a:bodyPr>
          <a:lstStyle/>
          <a:p>
            <a:pPr marL="12700">
              <a:lnSpc>
                <a:spcPct val="100000"/>
              </a:lnSpc>
              <a:spcBef>
                <a:spcPts val="90"/>
              </a:spcBef>
            </a:pPr>
            <a:r>
              <a:rPr sz="1400" b="1" spc="-10" dirty="0">
                <a:solidFill>
                  <a:srgbClr val="FFFFFF"/>
                </a:solidFill>
                <a:latin typeface="Calibri"/>
                <a:cs typeface="Calibri"/>
              </a:rPr>
              <a:t>Converters</a:t>
            </a:r>
            <a:endParaRPr sz="1400">
              <a:latin typeface="Calibri"/>
              <a:cs typeface="Calibri"/>
            </a:endParaRPr>
          </a:p>
        </p:txBody>
      </p:sp>
      <p:grpSp>
        <p:nvGrpSpPr>
          <p:cNvPr id="22" name="object 22"/>
          <p:cNvGrpSpPr/>
          <p:nvPr/>
        </p:nvGrpSpPr>
        <p:grpSpPr>
          <a:xfrm>
            <a:off x="5324855" y="1557527"/>
            <a:ext cx="2453640" cy="3295015"/>
            <a:chOff x="5324855" y="1557527"/>
            <a:chExt cx="2453640" cy="3295015"/>
          </a:xfrm>
        </p:grpSpPr>
        <p:pic>
          <p:nvPicPr>
            <p:cNvPr id="23" name="object 23"/>
            <p:cNvPicPr/>
            <p:nvPr/>
          </p:nvPicPr>
          <p:blipFill>
            <a:blip r:embed="rId8" cstate="print"/>
            <a:stretch>
              <a:fillRect/>
            </a:stretch>
          </p:blipFill>
          <p:spPr>
            <a:xfrm>
              <a:off x="5324855" y="1764791"/>
              <a:ext cx="1082039" cy="1082040"/>
            </a:xfrm>
            <a:prstGeom prst="rect">
              <a:avLst/>
            </a:prstGeom>
          </p:spPr>
        </p:pic>
        <p:pic>
          <p:nvPicPr>
            <p:cNvPr id="24" name="object 24"/>
            <p:cNvPicPr/>
            <p:nvPr/>
          </p:nvPicPr>
          <p:blipFill>
            <a:blip r:embed="rId4" cstate="print"/>
            <a:stretch>
              <a:fillRect/>
            </a:stretch>
          </p:blipFill>
          <p:spPr>
            <a:xfrm>
              <a:off x="6464808" y="1557527"/>
              <a:ext cx="1313688" cy="3294888"/>
            </a:xfrm>
            <a:prstGeom prst="rect">
              <a:avLst/>
            </a:prstGeom>
          </p:spPr>
        </p:pic>
      </p:grpSp>
      <p:sp>
        <p:nvSpPr>
          <p:cNvPr id="25" name="object 25"/>
          <p:cNvSpPr txBox="1"/>
          <p:nvPr/>
        </p:nvSpPr>
        <p:spPr>
          <a:xfrm>
            <a:off x="6717283" y="3264788"/>
            <a:ext cx="812800" cy="436245"/>
          </a:xfrm>
          <a:prstGeom prst="rect">
            <a:avLst/>
          </a:prstGeom>
        </p:spPr>
        <p:txBody>
          <a:bodyPr vert="horz" wrap="square" lIns="0" tIns="11430" rIns="0" bIns="0" rtlCol="0">
            <a:spAutoFit/>
          </a:bodyPr>
          <a:lstStyle/>
          <a:p>
            <a:pPr algn="ctr">
              <a:lnSpc>
                <a:spcPts val="1620"/>
              </a:lnSpc>
              <a:spcBef>
                <a:spcPts val="90"/>
              </a:spcBef>
            </a:pPr>
            <a:r>
              <a:rPr sz="1400" b="1" spc="-10" dirty="0">
                <a:solidFill>
                  <a:srgbClr val="FFFFFF"/>
                </a:solidFill>
                <a:latin typeface="Calibri"/>
                <a:cs typeface="Calibri"/>
              </a:rPr>
              <a:t>Braking</a:t>
            </a:r>
            <a:endParaRPr sz="1400">
              <a:latin typeface="Calibri"/>
              <a:cs typeface="Calibri"/>
            </a:endParaRPr>
          </a:p>
          <a:p>
            <a:pPr algn="ctr">
              <a:lnSpc>
                <a:spcPts val="1620"/>
              </a:lnSpc>
            </a:pPr>
            <a:r>
              <a:rPr sz="1400" b="1" spc="-10" dirty="0">
                <a:solidFill>
                  <a:srgbClr val="FFFFFF"/>
                </a:solidFill>
                <a:latin typeface="Calibri"/>
                <a:cs typeface="Calibri"/>
              </a:rPr>
              <a:t>Transistors</a:t>
            </a:r>
            <a:endParaRPr sz="1400">
              <a:latin typeface="Calibri"/>
              <a:cs typeface="Calibri"/>
            </a:endParaRPr>
          </a:p>
        </p:txBody>
      </p:sp>
      <p:grpSp>
        <p:nvGrpSpPr>
          <p:cNvPr id="26" name="object 26"/>
          <p:cNvGrpSpPr/>
          <p:nvPr/>
        </p:nvGrpSpPr>
        <p:grpSpPr>
          <a:xfrm>
            <a:off x="6580631" y="1557527"/>
            <a:ext cx="2478405" cy="3295015"/>
            <a:chOff x="6580631" y="1557527"/>
            <a:chExt cx="2478405" cy="3295015"/>
          </a:xfrm>
        </p:grpSpPr>
        <p:pic>
          <p:nvPicPr>
            <p:cNvPr id="27" name="object 27"/>
            <p:cNvPicPr/>
            <p:nvPr/>
          </p:nvPicPr>
          <p:blipFill>
            <a:blip r:embed="rId9" cstate="print"/>
            <a:stretch>
              <a:fillRect/>
            </a:stretch>
          </p:blipFill>
          <p:spPr>
            <a:xfrm>
              <a:off x="6580631" y="1764791"/>
              <a:ext cx="1082040" cy="1082040"/>
            </a:xfrm>
            <a:prstGeom prst="rect">
              <a:avLst/>
            </a:prstGeom>
          </p:spPr>
        </p:pic>
        <p:pic>
          <p:nvPicPr>
            <p:cNvPr id="28" name="object 28"/>
            <p:cNvPicPr/>
            <p:nvPr/>
          </p:nvPicPr>
          <p:blipFill>
            <a:blip r:embed="rId10" cstate="print"/>
            <a:stretch>
              <a:fillRect/>
            </a:stretch>
          </p:blipFill>
          <p:spPr>
            <a:xfrm>
              <a:off x="7720583" y="1557527"/>
              <a:ext cx="1338072" cy="3294888"/>
            </a:xfrm>
            <a:prstGeom prst="rect">
              <a:avLst/>
            </a:prstGeom>
          </p:spPr>
        </p:pic>
      </p:grpSp>
      <p:sp>
        <p:nvSpPr>
          <p:cNvPr id="29" name="object 29"/>
          <p:cNvSpPr txBox="1"/>
          <p:nvPr/>
        </p:nvSpPr>
        <p:spPr>
          <a:xfrm>
            <a:off x="7885303" y="3264788"/>
            <a:ext cx="992505" cy="436245"/>
          </a:xfrm>
          <a:prstGeom prst="rect">
            <a:avLst/>
          </a:prstGeom>
        </p:spPr>
        <p:txBody>
          <a:bodyPr vert="horz" wrap="square" lIns="0" tIns="11430" rIns="0" bIns="0" rtlCol="0">
            <a:spAutoFit/>
          </a:bodyPr>
          <a:lstStyle/>
          <a:p>
            <a:pPr algn="ctr">
              <a:lnSpc>
                <a:spcPts val="1620"/>
              </a:lnSpc>
              <a:spcBef>
                <a:spcPts val="90"/>
              </a:spcBef>
            </a:pPr>
            <a:r>
              <a:rPr sz="1400" b="1" spc="-10" dirty="0">
                <a:solidFill>
                  <a:srgbClr val="FFFFFF"/>
                </a:solidFill>
                <a:latin typeface="Calibri"/>
                <a:cs typeface="Calibri"/>
              </a:rPr>
              <a:t>Isolation</a:t>
            </a:r>
            <a:endParaRPr sz="1400" dirty="0">
              <a:latin typeface="Calibri"/>
              <a:cs typeface="Calibri"/>
            </a:endParaRPr>
          </a:p>
          <a:p>
            <a:pPr algn="ctr">
              <a:lnSpc>
                <a:spcPts val="1620"/>
              </a:lnSpc>
            </a:pPr>
            <a:r>
              <a:rPr sz="1400" b="1" spc="-10" dirty="0">
                <a:solidFill>
                  <a:srgbClr val="FFFFFF"/>
                </a:solidFill>
                <a:latin typeface="Calibri"/>
                <a:cs typeface="Calibri"/>
              </a:rPr>
              <a:t>Transformers</a:t>
            </a:r>
            <a:endParaRPr sz="1400" dirty="0">
              <a:latin typeface="Calibri"/>
              <a:cs typeface="Calibri"/>
            </a:endParaRPr>
          </a:p>
        </p:txBody>
      </p:sp>
      <p:grpSp>
        <p:nvGrpSpPr>
          <p:cNvPr id="30" name="object 30"/>
          <p:cNvGrpSpPr/>
          <p:nvPr/>
        </p:nvGrpSpPr>
        <p:grpSpPr>
          <a:xfrm>
            <a:off x="530351" y="1764791"/>
            <a:ext cx="8388096" cy="2926080"/>
            <a:chOff x="530351" y="1764791"/>
            <a:chExt cx="8388096" cy="2926080"/>
          </a:xfrm>
        </p:grpSpPr>
        <p:pic>
          <p:nvPicPr>
            <p:cNvPr id="32" name="object 32"/>
            <p:cNvPicPr/>
            <p:nvPr/>
          </p:nvPicPr>
          <p:blipFill>
            <a:blip r:embed="rId11" cstate="print"/>
            <a:stretch>
              <a:fillRect/>
            </a:stretch>
          </p:blipFill>
          <p:spPr>
            <a:xfrm>
              <a:off x="7836407" y="1764791"/>
              <a:ext cx="1082040" cy="1082040"/>
            </a:xfrm>
            <a:prstGeom prst="rect">
              <a:avLst/>
            </a:prstGeom>
          </p:spPr>
        </p:pic>
        <p:pic>
          <p:nvPicPr>
            <p:cNvPr id="33" name="object 33"/>
            <p:cNvPicPr/>
            <p:nvPr/>
          </p:nvPicPr>
          <p:blipFill>
            <a:blip r:embed="rId12" cstate="print"/>
            <a:stretch>
              <a:fillRect/>
            </a:stretch>
          </p:blipFill>
          <p:spPr>
            <a:xfrm>
              <a:off x="530351" y="4117847"/>
              <a:ext cx="8159496" cy="573024"/>
            </a:xfrm>
            <a:prstGeom prst="rect">
              <a:avLst/>
            </a:prstGeom>
          </p:spPr>
        </p:pic>
      </p:grpSp>
      <p:sp>
        <p:nvSpPr>
          <p:cNvPr id="35" name="object 35"/>
          <p:cNvSpPr txBox="1"/>
          <p:nvPr/>
        </p:nvSpPr>
        <p:spPr>
          <a:xfrm>
            <a:off x="71628" y="957507"/>
            <a:ext cx="7929372" cy="337913"/>
          </a:xfrm>
          <a:prstGeom prst="rect">
            <a:avLst/>
          </a:prstGeom>
          <a:solidFill>
            <a:srgbClr val="C00000"/>
          </a:solidFill>
        </p:spPr>
        <p:txBody>
          <a:bodyPr vert="horz" wrap="square" lIns="0" tIns="29845" rIns="0" bIns="0" rtlCol="0">
            <a:spAutoFit/>
          </a:bodyPr>
          <a:lstStyle/>
          <a:p>
            <a:pPr marL="91440">
              <a:lnSpc>
                <a:spcPct val="100000"/>
              </a:lnSpc>
              <a:spcBef>
                <a:spcPts val="235"/>
              </a:spcBef>
            </a:pPr>
            <a:r>
              <a:rPr sz="2000" b="1" dirty="0">
                <a:solidFill>
                  <a:srgbClr val="FFFFFF"/>
                </a:solidFill>
                <a:effectLst>
                  <a:outerShdw blurRad="38100" dist="38100" dir="2700000" algn="tl">
                    <a:srgbClr val="000000">
                      <a:alpha val="43137"/>
                    </a:srgbClr>
                  </a:outerShdw>
                </a:effectLst>
                <a:latin typeface="Calibri"/>
                <a:cs typeface="Calibri"/>
              </a:rPr>
              <a:t>Seek</a:t>
            </a:r>
            <a:r>
              <a:rPr sz="2000" b="1" spc="-15" dirty="0">
                <a:solidFill>
                  <a:srgbClr val="FFFFFF"/>
                </a:solidFill>
                <a:effectLst>
                  <a:outerShdw blurRad="38100" dist="38100" dir="2700000" algn="tl">
                    <a:srgbClr val="000000">
                      <a:alpha val="43137"/>
                    </a:srgbClr>
                  </a:outerShdw>
                </a:effectLst>
                <a:latin typeface="Calibri"/>
                <a:cs typeface="Calibri"/>
              </a:rPr>
              <a:t> </a:t>
            </a:r>
            <a:r>
              <a:rPr sz="2000" b="1" spc="-10" dirty="0">
                <a:solidFill>
                  <a:srgbClr val="FFFFFF"/>
                </a:solidFill>
                <a:effectLst>
                  <a:outerShdw blurRad="38100" dist="38100" dir="2700000" algn="tl">
                    <a:srgbClr val="000000">
                      <a:alpha val="43137"/>
                    </a:srgbClr>
                  </a:outerShdw>
                </a:effectLst>
                <a:latin typeface="Calibri"/>
                <a:cs typeface="Calibri"/>
              </a:rPr>
              <a:t>customers</a:t>
            </a:r>
            <a:r>
              <a:rPr sz="2000" b="1" spc="-35" dirty="0">
                <a:solidFill>
                  <a:srgbClr val="FFFFFF"/>
                </a:solidFill>
                <a:effectLst>
                  <a:outerShdw blurRad="38100" dist="38100" dir="2700000" algn="tl">
                    <a:srgbClr val="000000">
                      <a:alpha val="43137"/>
                    </a:srgbClr>
                  </a:outerShdw>
                </a:effectLst>
                <a:latin typeface="Calibri"/>
                <a:cs typeface="Calibri"/>
              </a:rPr>
              <a:t> </a:t>
            </a:r>
            <a:r>
              <a:rPr sz="2000" b="1" dirty="0">
                <a:solidFill>
                  <a:srgbClr val="FFFFFF"/>
                </a:solidFill>
                <a:effectLst>
                  <a:outerShdw blurRad="38100" dist="38100" dir="2700000" algn="tl">
                    <a:srgbClr val="000000">
                      <a:alpha val="43137"/>
                    </a:srgbClr>
                  </a:outerShdw>
                </a:effectLst>
                <a:latin typeface="Calibri"/>
                <a:cs typeface="Calibri"/>
              </a:rPr>
              <a:t>that</a:t>
            </a:r>
            <a:r>
              <a:rPr sz="2000" b="1" spc="-60" dirty="0">
                <a:solidFill>
                  <a:srgbClr val="FFFFFF"/>
                </a:solidFill>
                <a:effectLst>
                  <a:outerShdw blurRad="38100" dist="38100" dir="2700000" algn="tl">
                    <a:srgbClr val="000000">
                      <a:alpha val="43137"/>
                    </a:srgbClr>
                  </a:outerShdw>
                </a:effectLst>
                <a:latin typeface="Calibri"/>
                <a:cs typeface="Calibri"/>
              </a:rPr>
              <a:t> </a:t>
            </a:r>
            <a:r>
              <a:rPr sz="2000" b="1" dirty="0">
                <a:solidFill>
                  <a:srgbClr val="FFFFFF"/>
                </a:solidFill>
                <a:effectLst>
                  <a:outerShdw blurRad="38100" dist="38100" dir="2700000" algn="tl">
                    <a:srgbClr val="000000">
                      <a:alpha val="43137"/>
                    </a:srgbClr>
                  </a:outerShdw>
                </a:effectLst>
                <a:latin typeface="Calibri"/>
                <a:cs typeface="Calibri"/>
              </a:rPr>
              <a:t>use</a:t>
            </a:r>
            <a:r>
              <a:rPr sz="2000" b="1" spc="-45" dirty="0">
                <a:solidFill>
                  <a:srgbClr val="FFFFFF"/>
                </a:solidFill>
                <a:effectLst>
                  <a:outerShdw blurRad="38100" dist="38100" dir="2700000" algn="tl">
                    <a:srgbClr val="000000">
                      <a:alpha val="43137"/>
                    </a:srgbClr>
                  </a:outerShdw>
                </a:effectLst>
                <a:latin typeface="Calibri"/>
                <a:cs typeface="Calibri"/>
              </a:rPr>
              <a:t> </a:t>
            </a:r>
            <a:r>
              <a:rPr sz="2000" b="1" dirty="0">
                <a:solidFill>
                  <a:srgbClr val="FFFFFF"/>
                </a:solidFill>
                <a:effectLst>
                  <a:outerShdw blurRad="38100" dist="38100" dir="2700000" algn="tl">
                    <a:srgbClr val="000000">
                      <a:alpha val="43137"/>
                    </a:srgbClr>
                  </a:outerShdw>
                </a:effectLst>
                <a:latin typeface="Calibri"/>
                <a:cs typeface="Calibri"/>
              </a:rPr>
              <a:t>or</a:t>
            </a:r>
            <a:r>
              <a:rPr sz="2000" b="1" spc="-65" dirty="0">
                <a:solidFill>
                  <a:srgbClr val="FFFFFF"/>
                </a:solidFill>
                <a:effectLst>
                  <a:outerShdw blurRad="38100" dist="38100" dir="2700000" algn="tl">
                    <a:srgbClr val="000000">
                      <a:alpha val="43137"/>
                    </a:srgbClr>
                  </a:outerShdw>
                </a:effectLst>
                <a:latin typeface="Calibri"/>
                <a:cs typeface="Calibri"/>
              </a:rPr>
              <a:t> </a:t>
            </a:r>
            <a:r>
              <a:rPr sz="2000" b="1" spc="-10" dirty="0">
                <a:solidFill>
                  <a:srgbClr val="FFFFFF"/>
                </a:solidFill>
                <a:effectLst>
                  <a:outerShdw blurRad="38100" dist="38100" dir="2700000" algn="tl">
                    <a:srgbClr val="000000">
                      <a:alpha val="43137"/>
                    </a:srgbClr>
                  </a:outerShdw>
                </a:effectLst>
                <a:latin typeface="Calibri"/>
                <a:cs typeface="Calibri"/>
              </a:rPr>
              <a:t>integrate</a:t>
            </a:r>
            <a:r>
              <a:rPr sz="2000" b="1" spc="-5" dirty="0">
                <a:solidFill>
                  <a:srgbClr val="FFFFFF"/>
                </a:solidFill>
                <a:effectLst>
                  <a:outerShdw blurRad="38100" dist="38100" dir="2700000" algn="tl">
                    <a:srgbClr val="000000">
                      <a:alpha val="43137"/>
                    </a:srgbClr>
                  </a:outerShdw>
                </a:effectLst>
                <a:latin typeface="Calibri"/>
                <a:cs typeface="Calibri"/>
              </a:rPr>
              <a:t> </a:t>
            </a:r>
            <a:r>
              <a:rPr sz="2000" b="1" dirty="0">
                <a:solidFill>
                  <a:srgbClr val="FFFFFF"/>
                </a:solidFill>
                <a:effectLst>
                  <a:outerShdw blurRad="38100" dist="38100" dir="2700000" algn="tl">
                    <a:srgbClr val="000000">
                      <a:alpha val="43137"/>
                    </a:srgbClr>
                  </a:outerShdw>
                </a:effectLst>
                <a:latin typeface="Calibri"/>
                <a:cs typeface="Calibri"/>
              </a:rPr>
              <a:t>drive</a:t>
            </a:r>
            <a:r>
              <a:rPr sz="2000" b="1" spc="-50" dirty="0">
                <a:solidFill>
                  <a:srgbClr val="FFFFFF"/>
                </a:solidFill>
                <a:effectLst>
                  <a:outerShdw blurRad="38100" dist="38100" dir="2700000" algn="tl">
                    <a:srgbClr val="000000">
                      <a:alpha val="43137"/>
                    </a:srgbClr>
                  </a:outerShdw>
                </a:effectLst>
                <a:latin typeface="Calibri"/>
                <a:cs typeface="Calibri"/>
              </a:rPr>
              <a:t> </a:t>
            </a:r>
            <a:r>
              <a:rPr sz="2000" b="1" spc="-10" dirty="0">
                <a:solidFill>
                  <a:srgbClr val="FFFFFF"/>
                </a:solidFill>
                <a:effectLst>
                  <a:outerShdw blurRad="38100" dist="38100" dir="2700000" algn="tl">
                    <a:srgbClr val="000000">
                      <a:alpha val="43137"/>
                    </a:srgbClr>
                  </a:outerShdw>
                </a:effectLst>
                <a:latin typeface="Calibri"/>
                <a:cs typeface="Calibri"/>
              </a:rPr>
              <a:t>components</a:t>
            </a:r>
            <a:endParaRPr sz="2000" b="1" dirty="0">
              <a:effectLst>
                <a:outerShdw blurRad="38100" dist="38100" dir="2700000" algn="tl">
                  <a:srgbClr val="000000">
                    <a:alpha val="43137"/>
                  </a:srgbClr>
                </a:outerShdw>
              </a:effectLst>
              <a:latin typeface="Calibri"/>
              <a:cs typeface="Calibri"/>
            </a:endParaRPr>
          </a:p>
        </p:txBody>
      </p:sp>
      <p:sp>
        <p:nvSpPr>
          <p:cNvPr id="36" name="object 36"/>
          <p:cNvSpPr txBox="1">
            <a:spLocks noGrp="1"/>
          </p:cNvSpPr>
          <p:nvPr>
            <p:ph type="sldNum" sz="quarter" idx="7"/>
          </p:nvPr>
        </p:nvSpPr>
        <p:spPr>
          <a:prstGeom prst="rect">
            <a:avLst/>
          </a:prstGeom>
        </p:spPr>
        <p:txBody>
          <a:bodyPr vert="horz" wrap="square" lIns="0" tIns="0" rIns="0" bIns="0" rtlCol="0">
            <a:spAutoFit/>
          </a:bodyPr>
          <a:lstStyle/>
          <a:p>
            <a:pPr marL="55880">
              <a:lnSpc>
                <a:spcPts val="1240"/>
              </a:lnSpc>
            </a:pPr>
            <a:fld id="{81D60167-4931-47E6-BA6A-407CBD079E47}" type="slidenum">
              <a:rPr spc="-25" dirty="0"/>
              <a:t>29</a:t>
            </a:fld>
            <a:endParaRPr spc="-2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886200" y="39293"/>
            <a:ext cx="2468499" cy="553998"/>
          </a:xfrm>
        </p:spPr>
        <p:txBody>
          <a:bodyPr/>
          <a:lstStyle/>
          <a:p>
            <a:r>
              <a:rPr lang="en-US" dirty="0">
                <a:effectLst>
                  <a:outerShdw blurRad="38100" dist="38100" dir="2700000" algn="tl">
                    <a:srgbClr val="000000">
                      <a:alpha val="43137"/>
                    </a:srgbClr>
                  </a:outerShdw>
                </a:effectLst>
                <a:latin typeface="+mn-lt"/>
              </a:rPr>
              <a:t>Introduction</a:t>
            </a:r>
          </a:p>
        </p:txBody>
      </p:sp>
      <p:sp>
        <p:nvSpPr>
          <p:cNvPr id="12" name="Slide Number Placeholder 3"/>
          <p:cNvSpPr>
            <a:spLocks noGrp="1"/>
          </p:cNvSpPr>
          <p:nvPr>
            <p:ph type="sldNum" sz="quarter" idx="12"/>
          </p:nvPr>
        </p:nvSpPr>
        <p:spPr>
          <a:xfrm>
            <a:off x="8737600" y="635635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CF9265-753A-4102-AD2A-ECBD63CB3D46}" type="slidenum">
              <a:rPr lang="en-US" smtClean="0">
                <a:solidFill>
                  <a:prstClr val="black">
                    <a:tint val="75000"/>
                  </a:prstClr>
                </a:solidFill>
              </a:rPr>
              <a:pPr/>
              <a:t>3</a:t>
            </a:fld>
            <a:endParaRPr lang="en-US">
              <a:solidFill>
                <a:prstClr val="black">
                  <a:tint val="75000"/>
                </a:prstClr>
              </a:solidFil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981" y="1481864"/>
            <a:ext cx="288258" cy="482112"/>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536" y="1347353"/>
            <a:ext cx="411072" cy="624830"/>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1477222" y="1328047"/>
            <a:ext cx="381029" cy="651331"/>
          </a:xfrm>
          <a:prstGeom prst="rect">
            <a:avLst/>
          </a:prstGeom>
        </p:spPr>
      </p:pic>
      <p:pic>
        <p:nvPicPr>
          <p:cNvPr id="15" name="Picture 1" descr="Z:\Dreamweaver\Bonitron.com\BonitronLive\Images\ProductImages\full_size\M3775RL_Right_Web.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014480" y="1068320"/>
            <a:ext cx="542021" cy="911058"/>
          </a:xfrm>
          <a:prstGeom prst="rect">
            <a:avLst/>
          </a:prstGeom>
          <a:noFill/>
        </p:spPr>
      </p:pic>
      <p:pic>
        <p:nvPicPr>
          <p:cNvPr id="16" name="Picture 15" descr="http://www.bonitron.com/Images/ProductImages/M3713SC.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043101" y="1251349"/>
            <a:ext cx="573191" cy="733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77855" y="1464485"/>
            <a:ext cx="413871" cy="499812"/>
          </a:xfrm>
          <a:prstGeom prst="rect">
            <a:avLst/>
          </a:prstGeom>
        </p:spPr>
      </p:pic>
      <p:pic>
        <p:nvPicPr>
          <p:cNvPr id="17" name="Picture 1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070828" y="939815"/>
            <a:ext cx="590891" cy="1125506"/>
          </a:xfrm>
          <a:prstGeom prst="rect">
            <a:avLst/>
          </a:prstGeom>
        </p:spPr>
      </p:pic>
      <p:grpSp>
        <p:nvGrpSpPr>
          <p:cNvPr id="19" name="Group 18"/>
          <p:cNvGrpSpPr/>
          <p:nvPr/>
        </p:nvGrpSpPr>
        <p:grpSpPr>
          <a:xfrm>
            <a:off x="118678" y="2216980"/>
            <a:ext cx="5766601" cy="422434"/>
            <a:chOff x="764900" y="1160010"/>
            <a:chExt cx="1716590" cy="411311"/>
          </a:xfrm>
        </p:grpSpPr>
        <p:sp>
          <p:nvSpPr>
            <p:cNvPr id="20" name="Rectangle 19"/>
            <p:cNvSpPr/>
            <p:nvPr/>
          </p:nvSpPr>
          <p:spPr>
            <a:xfrm>
              <a:off x="764900" y="1160010"/>
              <a:ext cx="1711539" cy="411311"/>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21" name="Rectangle 20"/>
            <p:cNvSpPr/>
            <p:nvPr/>
          </p:nvSpPr>
          <p:spPr>
            <a:xfrm>
              <a:off x="769951" y="1218014"/>
              <a:ext cx="1711539" cy="291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533387">
                <a:lnSpc>
                  <a:spcPct val="90000"/>
                </a:lnSpc>
                <a:spcBef>
                  <a:spcPct val="0"/>
                </a:spcBef>
                <a:spcAft>
                  <a:spcPct val="5000"/>
                </a:spcAft>
              </a:pPr>
              <a:r>
                <a:rPr lang="en-US" sz="1000" dirty="0">
                  <a:solidFill>
                    <a:prstClr val="white"/>
                  </a:solidFill>
                </a:rPr>
                <a:t>Line Regeneration, Braking Transistors &amp; Resistors, Single &amp; 3 Phase DC power Supplies, Sag &amp; Full Outage Backup for VFDs</a:t>
              </a:r>
            </a:p>
          </p:txBody>
        </p:sp>
      </p:grpSp>
      <p:sp>
        <p:nvSpPr>
          <p:cNvPr id="2" name="TextBox 1">
            <a:extLst>
              <a:ext uri="{FF2B5EF4-FFF2-40B4-BE49-F238E27FC236}">
                <a16:creationId xmlns:a16="http://schemas.microsoft.com/office/drawing/2014/main" id="{8FAE5D40-C26C-43D8-9BD1-BD1B317A0416}"/>
              </a:ext>
            </a:extLst>
          </p:cNvPr>
          <p:cNvSpPr txBox="1"/>
          <p:nvPr/>
        </p:nvSpPr>
        <p:spPr>
          <a:xfrm>
            <a:off x="3525032" y="3011518"/>
            <a:ext cx="5481162" cy="1615827"/>
          </a:xfrm>
          <a:prstGeom prst="rect">
            <a:avLst/>
          </a:prstGeom>
          <a:noFill/>
        </p:spPr>
        <p:txBody>
          <a:bodyPr wrap="square" rtlCol="0">
            <a:spAutoFit/>
          </a:bodyPr>
          <a:lstStyle/>
          <a:p>
            <a:r>
              <a:rPr lang="en-US" sz="1100" dirty="0"/>
              <a:t>Bonitron designs and manufactures industrial power electronic modules. We specialize in power electronic assemblies for manufacturers of Variable Frequency Drives and system integrators that support critical applications within many industries worldwide. Bonitron Variable Frequency Drive (VFD) Option Modules include Line Regeneration Modules, Dynamic Braking Transistors and Resistors, Power Loss Ride Thru Modules. These products allow variable frequency drive systems to operate effectively and avert faults and production system shut downs that are due to poor power quality or system dynamics. Bonitron equipment is sold and supported by the distribution and integration channels of major drives manufacturers.</a:t>
            </a:r>
            <a:endParaRPr lang="en-US" sz="1100" b="1" dirty="0">
              <a:solidFill>
                <a:schemeClr val="tx2">
                  <a:lumMod val="75000"/>
                </a:schemeClr>
              </a:solidFill>
              <a:latin typeface="Castellar" panose="020A0402060406010301" pitchFamily="18" charset="0"/>
            </a:endParaRPr>
          </a:p>
        </p:txBody>
      </p:sp>
      <p:pic>
        <p:nvPicPr>
          <p:cNvPr id="31" name="Picture 2" descr="http://www.bonitron.com/Images/ProductImages/3675-enclosed-copy.jpg">
            <a:extLst>
              <a:ext uri="{FF2B5EF4-FFF2-40B4-BE49-F238E27FC236}">
                <a16:creationId xmlns:a16="http://schemas.microsoft.com/office/drawing/2014/main" id="{E9441846-9009-4AD3-87BE-A12363D3BC4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4722" y="1481274"/>
            <a:ext cx="293013" cy="49023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55CB660B-99E4-4876-896A-706DBB89F78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4922" y="2773232"/>
            <a:ext cx="677940" cy="677940"/>
          </a:xfrm>
          <a:prstGeom prst="rect">
            <a:avLst/>
          </a:prstGeom>
        </p:spPr>
      </p:pic>
      <p:pic>
        <p:nvPicPr>
          <p:cNvPr id="33" name="Picture 2" descr="http://www.bonitron.com/Images/ProductImages/M3345D_W200_20120207.gif">
            <a:extLst>
              <a:ext uri="{FF2B5EF4-FFF2-40B4-BE49-F238E27FC236}">
                <a16:creationId xmlns:a16="http://schemas.microsoft.com/office/drawing/2014/main" id="{ADCEADBE-9ADA-4533-8C03-9D258310B56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0261" y="2896967"/>
            <a:ext cx="564662" cy="5505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2738B47-7B5F-4B96-B965-230DC6FE049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01233" y="1363109"/>
            <a:ext cx="364421" cy="607368"/>
          </a:xfrm>
          <a:prstGeom prst="rect">
            <a:avLst/>
          </a:prstGeom>
        </p:spPr>
      </p:pic>
      <p:pic>
        <p:nvPicPr>
          <p:cNvPr id="18" name="Picture 17">
            <a:extLst>
              <a:ext uri="{FF2B5EF4-FFF2-40B4-BE49-F238E27FC236}">
                <a16:creationId xmlns:a16="http://schemas.microsoft.com/office/drawing/2014/main" id="{72076725-9DA6-40F5-B99B-CDAE7D7FF50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57801" y="989091"/>
            <a:ext cx="445355" cy="968163"/>
          </a:xfrm>
          <a:prstGeom prst="rect">
            <a:avLst/>
          </a:prstGeom>
        </p:spPr>
      </p:pic>
      <p:pic>
        <p:nvPicPr>
          <p:cNvPr id="35" name="Picture 34">
            <a:extLst>
              <a:ext uri="{FF2B5EF4-FFF2-40B4-BE49-F238E27FC236}">
                <a16:creationId xmlns:a16="http://schemas.microsoft.com/office/drawing/2014/main" id="{B28B3F3E-3B9D-4607-B383-673AE119654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08470" y="2727418"/>
            <a:ext cx="958067" cy="739080"/>
          </a:xfrm>
          <a:prstGeom prst="rect">
            <a:avLst/>
          </a:prstGeom>
        </p:spPr>
      </p:pic>
      <p:pic>
        <p:nvPicPr>
          <p:cNvPr id="37" name="Picture 36">
            <a:extLst>
              <a:ext uri="{FF2B5EF4-FFF2-40B4-BE49-F238E27FC236}">
                <a16:creationId xmlns:a16="http://schemas.microsoft.com/office/drawing/2014/main" id="{D3783C6F-72A3-4E25-923A-2AA4D8BF76A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528356" y="1527125"/>
            <a:ext cx="582789" cy="436851"/>
          </a:xfrm>
          <a:prstGeom prst="rect">
            <a:avLst/>
          </a:prstGeom>
        </p:spPr>
      </p:pic>
      <p:grpSp>
        <p:nvGrpSpPr>
          <p:cNvPr id="38" name="Group 37">
            <a:extLst>
              <a:ext uri="{FF2B5EF4-FFF2-40B4-BE49-F238E27FC236}">
                <a16:creationId xmlns:a16="http://schemas.microsoft.com/office/drawing/2014/main" id="{CAB61215-730C-4897-8999-5D3AB1B528CF}"/>
              </a:ext>
            </a:extLst>
          </p:cNvPr>
          <p:cNvGrpSpPr/>
          <p:nvPr/>
        </p:nvGrpSpPr>
        <p:grpSpPr>
          <a:xfrm>
            <a:off x="135645" y="3581330"/>
            <a:ext cx="2900404" cy="426494"/>
            <a:chOff x="762335" y="1218014"/>
            <a:chExt cx="1719155" cy="465577"/>
          </a:xfrm>
        </p:grpSpPr>
        <p:sp>
          <p:nvSpPr>
            <p:cNvPr id="39" name="Rectangle 38">
              <a:extLst>
                <a:ext uri="{FF2B5EF4-FFF2-40B4-BE49-F238E27FC236}">
                  <a16:creationId xmlns:a16="http://schemas.microsoft.com/office/drawing/2014/main" id="{172FA38F-EC80-49E1-A6B4-D2E3E0AFB895}"/>
                </a:ext>
              </a:extLst>
            </p:cNvPr>
            <p:cNvSpPr/>
            <p:nvPr/>
          </p:nvSpPr>
          <p:spPr>
            <a:xfrm>
              <a:off x="762335" y="1272280"/>
              <a:ext cx="1711539" cy="411311"/>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40" name="Rectangle 39">
              <a:extLst>
                <a:ext uri="{FF2B5EF4-FFF2-40B4-BE49-F238E27FC236}">
                  <a16:creationId xmlns:a16="http://schemas.microsoft.com/office/drawing/2014/main" id="{D7DA9A12-7463-4E1A-81A9-DC45F420EE70}"/>
                </a:ext>
              </a:extLst>
            </p:cNvPr>
            <p:cNvSpPr/>
            <p:nvPr/>
          </p:nvSpPr>
          <p:spPr>
            <a:xfrm>
              <a:off x="769951" y="1218014"/>
              <a:ext cx="1711539" cy="4113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533387">
                <a:lnSpc>
                  <a:spcPct val="90000"/>
                </a:lnSpc>
                <a:spcBef>
                  <a:spcPct val="0"/>
                </a:spcBef>
                <a:spcAft>
                  <a:spcPct val="5000"/>
                </a:spcAft>
              </a:pPr>
              <a:r>
                <a:rPr lang="en-US" sz="1000" dirty="0">
                  <a:solidFill>
                    <a:prstClr val="white"/>
                  </a:solidFill>
                </a:rPr>
                <a:t>Diode Modules, Capacitor Maintenance Products </a:t>
              </a:r>
            </a:p>
          </p:txBody>
        </p:sp>
      </p:grpSp>
      <p:pic>
        <p:nvPicPr>
          <p:cNvPr id="42" name="Picture 2" descr="http://bonitron.com/commonbus/CommonBusSchematic.jpg">
            <a:extLst>
              <a:ext uri="{FF2B5EF4-FFF2-40B4-BE49-F238E27FC236}">
                <a16:creationId xmlns:a16="http://schemas.microsoft.com/office/drawing/2014/main" id="{96B007E2-F569-4711-8E8B-CBB6DFDE59E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0261" y="4172418"/>
            <a:ext cx="2953922" cy="82703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bonitron.com/Images/ProductSchematic/AC-Drive.jpg">
            <a:extLst>
              <a:ext uri="{FF2B5EF4-FFF2-40B4-BE49-F238E27FC236}">
                <a16:creationId xmlns:a16="http://schemas.microsoft.com/office/drawing/2014/main" id="{9EF85896-815C-465E-86F8-1FBCBAB6AE6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35376" y="1118750"/>
            <a:ext cx="3076575"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776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4"/>
          <p:cNvGrpSpPr/>
          <p:nvPr/>
        </p:nvGrpSpPr>
        <p:grpSpPr>
          <a:xfrm>
            <a:off x="0" y="895349"/>
            <a:ext cx="9144000" cy="4248150"/>
            <a:chOff x="0" y="895349"/>
            <a:chExt cx="9144000" cy="4248150"/>
          </a:xfrm>
        </p:grpSpPr>
        <p:pic>
          <p:nvPicPr>
            <p:cNvPr id="5" name="object 5"/>
            <p:cNvPicPr/>
            <p:nvPr/>
          </p:nvPicPr>
          <p:blipFill>
            <a:blip r:embed="rId2" cstate="print"/>
            <a:stretch>
              <a:fillRect/>
            </a:stretch>
          </p:blipFill>
          <p:spPr>
            <a:xfrm>
              <a:off x="0" y="895349"/>
              <a:ext cx="9144000" cy="2821686"/>
            </a:xfrm>
            <a:prstGeom prst="rect">
              <a:avLst/>
            </a:prstGeom>
          </p:spPr>
        </p:pic>
        <p:pic>
          <p:nvPicPr>
            <p:cNvPr id="6" name="object 6"/>
            <p:cNvPicPr/>
            <p:nvPr/>
          </p:nvPicPr>
          <p:blipFill>
            <a:blip r:embed="rId3" cstate="print"/>
            <a:stretch>
              <a:fillRect/>
            </a:stretch>
          </p:blipFill>
          <p:spPr>
            <a:xfrm>
              <a:off x="57476" y="2321813"/>
              <a:ext cx="8976741" cy="2821686"/>
            </a:xfrm>
            <a:prstGeom prst="rect">
              <a:avLst/>
            </a:prstGeom>
          </p:spPr>
        </p:pic>
      </p:gr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55880">
              <a:lnSpc>
                <a:spcPts val="1240"/>
              </a:lnSpc>
            </a:pPr>
            <a:fld id="{81D60167-4931-47E6-BA6A-407CBD079E47}" type="slidenum">
              <a:rPr spc="-25" dirty="0"/>
              <a:t>30</a:t>
            </a:fld>
            <a:endParaRPr spc="-25" dirty="0"/>
          </a:p>
        </p:txBody>
      </p:sp>
      <p:sp>
        <p:nvSpPr>
          <p:cNvPr id="8" name="object 3">
            <a:extLst>
              <a:ext uri="{FF2B5EF4-FFF2-40B4-BE49-F238E27FC236}">
                <a16:creationId xmlns:a16="http://schemas.microsoft.com/office/drawing/2014/main" id="{B162A34F-4A05-3118-97DC-CAC8A7DC71D1}"/>
              </a:ext>
            </a:extLst>
          </p:cNvPr>
          <p:cNvSpPr txBox="1">
            <a:spLocks/>
          </p:cNvSpPr>
          <p:nvPr/>
        </p:nvSpPr>
        <p:spPr>
          <a:xfrm>
            <a:off x="2057400" y="60325"/>
            <a:ext cx="5481573" cy="566822"/>
          </a:xfrm>
          <a:prstGeom prst="rect">
            <a:avLst/>
          </a:prstGeom>
        </p:spPr>
        <p:txBody>
          <a:bodyPr vert="horz" wrap="square" lIns="0" tIns="12700" rIns="0" bIns="0" rtlCol="0">
            <a:spAutoFit/>
          </a:bodyPr>
          <a:lstStyle>
            <a:lvl1pPr>
              <a:defRPr sz="3600" b="0" i="0">
                <a:solidFill>
                  <a:schemeClr val="bg1"/>
                </a:solidFill>
                <a:latin typeface="Calibri"/>
                <a:ea typeface="+mj-ea"/>
                <a:cs typeface="Calibri"/>
              </a:defRPr>
            </a:lvl1pPr>
          </a:lstStyle>
          <a:p>
            <a:pPr marL="12700" algn="ctr">
              <a:spcBef>
                <a:spcPts val="100"/>
              </a:spcBef>
            </a:pPr>
            <a:r>
              <a:rPr lang="en-US" b="1" spc="-20" dirty="0">
                <a:effectLst>
                  <a:outerShdw blurRad="38100" dist="38100" dir="2700000" algn="tl">
                    <a:srgbClr val="000000">
                      <a:alpha val="43137"/>
                    </a:srgbClr>
                  </a:outerShdw>
                </a:effectLst>
              </a:rPr>
              <a:t>Major Applications History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636901" y="54051"/>
            <a:ext cx="5676391" cy="566822"/>
          </a:xfrm>
          <a:prstGeom prst="rect">
            <a:avLst/>
          </a:prstGeom>
        </p:spPr>
        <p:txBody>
          <a:bodyPr vert="horz" wrap="square" lIns="0" tIns="12700" rIns="0" bIns="0" rtlCol="0">
            <a:spAutoFit/>
          </a:bodyPr>
          <a:lstStyle/>
          <a:p>
            <a:pPr marL="933450" algn="ctr">
              <a:lnSpc>
                <a:spcPct val="100000"/>
              </a:lnSpc>
              <a:spcBef>
                <a:spcPts val="100"/>
              </a:spcBef>
            </a:pPr>
            <a:r>
              <a:rPr lang="en-US" dirty="0"/>
              <a:t>For More Information…</a:t>
            </a:r>
            <a:endParaRPr spc="-10" dirty="0"/>
          </a:p>
        </p:txBody>
      </p:sp>
      <p:grpSp>
        <p:nvGrpSpPr>
          <p:cNvPr id="4" name="object 4"/>
          <p:cNvGrpSpPr/>
          <p:nvPr/>
        </p:nvGrpSpPr>
        <p:grpSpPr>
          <a:xfrm>
            <a:off x="335279" y="926591"/>
            <a:ext cx="3855720" cy="4083847"/>
            <a:chOff x="335279" y="926591"/>
            <a:chExt cx="3855720" cy="4083847"/>
          </a:xfrm>
        </p:grpSpPr>
        <p:pic>
          <p:nvPicPr>
            <p:cNvPr id="5" name="object 5"/>
            <p:cNvPicPr/>
            <p:nvPr/>
          </p:nvPicPr>
          <p:blipFill>
            <a:blip r:embed="rId2" cstate="print"/>
            <a:stretch>
              <a:fillRect/>
            </a:stretch>
          </p:blipFill>
          <p:spPr>
            <a:xfrm>
              <a:off x="335279" y="926591"/>
              <a:ext cx="3715512" cy="2273807"/>
            </a:xfrm>
            <a:prstGeom prst="rect">
              <a:avLst/>
            </a:prstGeom>
          </p:spPr>
        </p:pic>
        <p:pic>
          <p:nvPicPr>
            <p:cNvPr id="6" name="object 6"/>
            <p:cNvPicPr/>
            <p:nvPr/>
          </p:nvPicPr>
          <p:blipFill>
            <a:blip r:embed="rId3" cstate="print"/>
            <a:stretch>
              <a:fillRect/>
            </a:stretch>
          </p:blipFill>
          <p:spPr>
            <a:xfrm>
              <a:off x="533399" y="1018505"/>
              <a:ext cx="3657599" cy="2050290"/>
            </a:xfrm>
            <a:prstGeom prst="rect">
              <a:avLst/>
            </a:prstGeom>
          </p:spPr>
        </p:pic>
        <p:pic>
          <p:nvPicPr>
            <p:cNvPr id="7" name="object 7"/>
            <p:cNvPicPr/>
            <p:nvPr/>
          </p:nvPicPr>
          <p:blipFill>
            <a:blip r:embed="rId4" cstate="print"/>
            <a:stretch>
              <a:fillRect/>
            </a:stretch>
          </p:blipFill>
          <p:spPr>
            <a:xfrm>
              <a:off x="524208" y="3632836"/>
              <a:ext cx="3666791" cy="1377602"/>
            </a:xfrm>
            <a:prstGeom prst="rect">
              <a:avLst/>
            </a:prstGeom>
          </p:spPr>
        </p:pic>
      </p:grpSp>
      <p:sp>
        <p:nvSpPr>
          <p:cNvPr id="8" name="object 8"/>
          <p:cNvSpPr txBox="1"/>
          <p:nvPr/>
        </p:nvSpPr>
        <p:spPr>
          <a:xfrm>
            <a:off x="745642" y="3847630"/>
            <a:ext cx="2383155" cy="1083630"/>
          </a:xfrm>
          <a:prstGeom prst="rect">
            <a:avLst/>
          </a:prstGeom>
        </p:spPr>
        <p:txBody>
          <a:bodyPr vert="horz" wrap="square" lIns="0" tIns="34290" rIns="0" bIns="0" rtlCol="0">
            <a:spAutoFit/>
          </a:bodyPr>
          <a:lstStyle/>
          <a:p>
            <a:pPr marL="241300" indent="-228600">
              <a:lnSpc>
                <a:spcPct val="100000"/>
              </a:lnSpc>
              <a:spcBef>
                <a:spcPts val="270"/>
              </a:spcBef>
              <a:buChar char="•"/>
              <a:tabLst>
                <a:tab pos="241300" algn="l"/>
              </a:tabLst>
            </a:pPr>
            <a:r>
              <a:rPr sz="1600" dirty="0">
                <a:latin typeface="Calibri"/>
                <a:cs typeface="Calibri"/>
              </a:rPr>
              <a:t>615-</a:t>
            </a:r>
            <a:r>
              <a:rPr sz="1600" spc="-10" dirty="0">
                <a:latin typeface="Calibri"/>
                <a:cs typeface="Calibri"/>
              </a:rPr>
              <a:t>244-</a:t>
            </a:r>
            <a:r>
              <a:rPr sz="1600" spc="-20" dirty="0">
                <a:latin typeface="Calibri"/>
                <a:cs typeface="Calibri"/>
              </a:rPr>
              <a:t>2825</a:t>
            </a:r>
            <a:endParaRPr lang="en-US" sz="1600" spc="-20" dirty="0">
              <a:latin typeface="Calibri"/>
              <a:cs typeface="Calibri"/>
            </a:endParaRPr>
          </a:p>
          <a:p>
            <a:pPr marL="241300" indent="-228600">
              <a:lnSpc>
                <a:spcPct val="100000"/>
              </a:lnSpc>
              <a:spcBef>
                <a:spcPts val="270"/>
              </a:spcBef>
              <a:buChar char="•"/>
              <a:tabLst>
                <a:tab pos="241300" algn="l"/>
              </a:tabLst>
            </a:pPr>
            <a:r>
              <a:rPr lang="en-US" sz="1600" spc="-20" dirty="0">
                <a:latin typeface="Calibri"/>
                <a:cs typeface="Calibri"/>
              </a:rPr>
              <a:t>Visit The Web site </a:t>
            </a:r>
            <a:r>
              <a:rPr lang="en-US" sz="1600" spc="-20" dirty="0">
                <a:latin typeface="Calibri"/>
                <a:cs typeface="Calibri"/>
                <a:hlinkClick r:id="rId5"/>
              </a:rPr>
              <a:t>www.Bonitron.com</a:t>
            </a:r>
            <a:r>
              <a:rPr lang="en-US" sz="1600" spc="-20" dirty="0">
                <a:latin typeface="Calibri"/>
                <a:cs typeface="Calibri"/>
              </a:rPr>
              <a:t> </a:t>
            </a:r>
            <a:endParaRPr sz="1600" dirty="0">
              <a:latin typeface="Calibri"/>
              <a:cs typeface="Calibri"/>
            </a:endParaRPr>
          </a:p>
          <a:p>
            <a:pPr marL="241300" indent="-228600">
              <a:lnSpc>
                <a:spcPct val="100000"/>
              </a:lnSpc>
              <a:spcBef>
                <a:spcPts val="170"/>
              </a:spcBef>
              <a:buChar char="•"/>
              <a:tabLst>
                <a:tab pos="241300" algn="l"/>
              </a:tabLst>
            </a:pPr>
            <a:r>
              <a:rPr sz="1600" spc="-10" dirty="0">
                <a:latin typeface="Calibri"/>
                <a:cs typeface="Calibri"/>
                <a:hlinkClick r:id="rId6"/>
              </a:rPr>
              <a:t>info@bonitron.com</a:t>
            </a:r>
            <a:endParaRPr sz="1600" dirty="0">
              <a:latin typeface="Calibri"/>
              <a:cs typeface="Calibri"/>
            </a:endParaRPr>
          </a:p>
        </p:txBody>
      </p:sp>
      <p:pic>
        <p:nvPicPr>
          <p:cNvPr id="9" name="object 9"/>
          <p:cNvPicPr/>
          <p:nvPr/>
        </p:nvPicPr>
        <p:blipFill>
          <a:blip r:embed="rId7" cstate="print"/>
          <a:stretch>
            <a:fillRect/>
          </a:stretch>
        </p:blipFill>
        <p:spPr>
          <a:xfrm>
            <a:off x="1185890" y="3213643"/>
            <a:ext cx="2179320" cy="719327"/>
          </a:xfrm>
          <a:prstGeom prst="rect">
            <a:avLst/>
          </a:prstGeom>
        </p:spPr>
      </p:pic>
      <p:sp>
        <p:nvSpPr>
          <p:cNvPr id="10" name="object 10"/>
          <p:cNvSpPr txBox="1"/>
          <p:nvPr/>
        </p:nvSpPr>
        <p:spPr>
          <a:xfrm>
            <a:off x="1738795" y="3399317"/>
            <a:ext cx="1237615" cy="347980"/>
          </a:xfrm>
          <a:prstGeom prst="rect">
            <a:avLst/>
          </a:prstGeom>
        </p:spPr>
        <p:txBody>
          <a:bodyPr vert="horz" wrap="square" lIns="0" tIns="14605" rIns="0" bIns="0" rtlCol="0">
            <a:spAutoFit/>
          </a:bodyPr>
          <a:lstStyle/>
          <a:p>
            <a:pPr marL="12700" algn="ctr">
              <a:lnSpc>
                <a:spcPct val="100000"/>
              </a:lnSpc>
              <a:spcBef>
                <a:spcPts val="115"/>
              </a:spcBef>
            </a:pPr>
            <a:r>
              <a:rPr sz="2100" spc="-10" dirty="0">
                <a:solidFill>
                  <a:srgbClr val="FFFFFF"/>
                </a:solidFill>
                <a:latin typeface="Calibri"/>
                <a:cs typeface="Calibri"/>
              </a:rPr>
              <a:t>Questions?</a:t>
            </a:r>
            <a:endParaRPr sz="2100" dirty="0">
              <a:latin typeface="Calibri"/>
              <a:cs typeface="Calibri"/>
            </a:endParaRPr>
          </a:p>
        </p:txBody>
      </p:sp>
      <p:grpSp>
        <p:nvGrpSpPr>
          <p:cNvPr id="11" name="object 11"/>
          <p:cNvGrpSpPr/>
          <p:nvPr/>
        </p:nvGrpSpPr>
        <p:grpSpPr>
          <a:xfrm>
            <a:off x="4416827" y="880832"/>
            <a:ext cx="4044695" cy="3000790"/>
            <a:chOff x="3962400" y="1252727"/>
            <a:chExt cx="4044695" cy="3523488"/>
          </a:xfrm>
        </p:grpSpPr>
        <p:pic>
          <p:nvPicPr>
            <p:cNvPr id="12" name="object 12"/>
            <p:cNvPicPr/>
            <p:nvPr/>
          </p:nvPicPr>
          <p:blipFill>
            <a:blip r:embed="rId8" cstate="print"/>
            <a:stretch>
              <a:fillRect/>
            </a:stretch>
          </p:blipFill>
          <p:spPr>
            <a:xfrm>
              <a:off x="3962400" y="1252727"/>
              <a:ext cx="3523488" cy="3523488"/>
            </a:xfrm>
            <a:prstGeom prst="rect">
              <a:avLst/>
            </a:prstGeom>
          </p:spPr>
        </p:pic>
        <p:pic>
          <p:nvPicPr>
            <p:cNvPr id="13" name="object 13"/>
            <p:cNvPicPr/>
            <p:nvPr/>
          </p:nvPicPr>
          <p:blipFill>
            <a:blip r:embed="rId9" cstate="print"/>
            <a:stretch>
              <a:fillRect/>
            </a:stretch>
          </p:blipFill>
          <p:spPr>
            <a:xfrm>
              <a:off x="5669279" y="1496127"/>
              <a:ext cx="2337816" cy="698431"/>
            </a:xfrm>
            <a:prstGeom prst="rect">
              <a:avLst/>
            </a:prstGeom>
          </p:spPr>
        </p:pic>
        <p:pic>
          <p:nvPicPr>
            <p:cNvPr id="14" name="object 14"/>
            <p:cNvPicPr/>
            <p:nvPr/>
          </p:nvPicPr>
          <p:blipFill>
            <a:blip r:embed="rId9" cstate="print"/>
            <a:stretch>
              <a:fillRect/>
            </a:stretch>
          </p:blipFill>
          <p:spPr>
            <a:xfrm>
              <a:off x="5669279" y="2136647"/>
              <a:ext cx="2337816" cy="665778"/>
            </a:xfrm>
            <a:prstGeom prst="rect">
              <a:avLst/>
            </a:prstGeom>
          </p:spPr>
        </p:pic>
        <p:pic>
          <p:nvPicPr>
            <p:cNvPr id="15" name="object 15"/>
            <p:cNvPicPr/>
            <p:nvPr/>
          </p:nvPicPr>
          <p:blipFill>
            <a:blip r:embed="rId9" cstate="print"/>
            <a:stretch>
              <a:fillRect/>
            </a:stretch>
          </p:blipFill>
          <p:spPr>
            <a:xfrm>
              <a:off x="5669279" y="2802550"/>
              <a:ext cx="2337816" cy="606551"/>
            </a:xfrm>
            <a:prstGeom prst="rect">
              <a:avLst/>
            </a:prstGeom>
          </p:spPr>
        </p:pic>
      </p:grpSp>
      <p:sp>
        <p:nvSpPr>
          <p:cNvPr id="16" name="object 16"/>
          <p:cNvSpPr txBox="1"/>
          <p:nvPr/>
        </p:nvSpPr>
        <p:spPr>
          <a:xfrm>
            <a:off x="6280677" y="1218874"/>
            <a:ext cx="1920241" cy="1382430"/>
          </a:xfrm>
          <a:prstGeom prst="rect">
            <a:avLst/>
          </a:prstGeom>
        </p:spPr>
        <p:txBody>
          <a:bodyPr vert="horz" wrap="square" lIns="0" tIns="12700" rIns="0" bIns="0" rtlCol="0">
            <a:spAutoFit/>
          </a:bodyPr>
          <a:lstStyle/>
          <a:p>
            <a:pPr algn="ctr">
              <a:lnSpc>
                <a:spcPct val="100000"/>
              </a:lnSpc>
              <a:spcBef>
                <a:spcPts val="100"/>
              </a:spcBef>
            </a:pPr>
            <a:r>
              <a:rPr lang="en-US" sz="1800" spc="-10" dirty="0">
                <a:latin typeface="Calibri"/>
                <a:cs typeface="Calibri"/>
              </a:rPr>
              <a:t>Training Videos</a:t>
            </a:r>
            <a:endParaRPr sz="1800" dirty="0">
              <a:latin typeface="Calibri"/>
              <a:cs typeface="Calibri"/>
            </a:endParaRPr>
          </a:p>
          <a:p>
            <a:pPr>
              <a:lnSpc>
                <a:spcPct val="100000"/>
              </a:lnSpc>
              <a:spcBef>
                <a:spcPts val="25"/>
              </a:spcBef>
            </a:pPr>
            <a:endParaRPr sz="1750" dirty="0">
              <a:latin typeface="Calibri"/>
              <a:cs typeface="Calibri"/>
            </a:endParaRPr>
          </a:p>
          <a:p>
            <a:pPr algn="ctr">
              <a:lnSpc>
                <a:spcPct val="100000"/>
              </a:lnSpc>
            </a:pPr>
            <a:r>
              <a:rPr lang="en-US" sz="1800" spc="-20" dirty="0">
                <a:latin typeface="Calibri"/>
                <a:cs typeface="Calibri"/>
              </a:rPr>
              <a:t>Manuals</a:t>
            </a:r>
            <a:endParaRPr sz="1800" dirty="0">
              <a:latin typeface="Calibri"/>
              <a:cs typeface="Calibri"/>
            </a:endParaRPr>
          </a:p>
          <a:p>
            <a:pPr>
              <a:lnSpc>
                <a:spcPct val="100000"/>
              </a:lnSpc>
              <a:spcBef>
                <a:spcPts val="20"/>
              </a:spcBef>
            </a:pPr>
            <a:endParaRPr sz="1750" dirty="0">
              <a:latin typeface="Calibri"/>
              <a:cs typeface="Calibri"/>
            </a:endParaRPr>
          </a:p>
          <a:p>
            <a:pPr marL="1905" algn="ctr">
              <a:lnSpc>
                <a:spcPct val="100000"/>
              </a:lnSpc>
              <a:spcBef>
                <a:spcPts val="5"/>
              </a:spcBef>
            </a:pPr>
            <a:r>
              <a:rPr lang="en-US" sz="1800" spc="-20" dirty="0">
                <a:latin typeface="Calibri"/>
                <a:cs typeface="Calibri"/>
              </a:rPr>
              <a:t>Brochures</a:t>
            </a:r>
            <a:endParaRPr sz="1800" dirty="0">
              <a:latin typeface="Calibri"/>
              <a:cs typeface="Calibri"/>
            </a:endParaRPr>
          </a:p>
        </p:txBody>
      </p:sp>
      <p:pic>
        <p:nvPicPr>
          <p:cNvPr id="17" name="object 17"/>
          <p:cNvPicPr/>
          <p:nvPr/>
        </p:nvPicPr>
        <p:blipFill>
          <a:blip r:embed="rId9" cstate="print"/>
          <a:stretch>
            <a:fillRect/>
          </a:stretch>
        </p:blipFill>
        <p:spPr>
          <a:xfrm>
            <a:off x="6123706" y="2667396"/>
            <a:ext cx="2337816" cy="606551"/>
          </a:xfrm>
          <a:prstGeom prst="rect">
            <a:avLst/>
          </a:prstGeom>
        </p:spPr>
      </p:pic>
      <p:sp>
        <p:nvSpPr>
          <p:cNvPr id="18" name="object 18"/>
          <p:cNvSpPr txBox="1"/>
          <p:nvPr/>
        </p:nvSpPr>
        <p:spPr>
          <a:xfrm>
            <a:off x="6305891" y="2796826"/>
            <a:ext cx="2016125" cy="289823"/>
          </a:xfrm>
          <a:prstGeom prst="rect">
            <a:avLst/>
          </a:prstGeom>
        </p:spPr>
        <p:txBody>
          <a:bodyPr vert="horz" wrap="square" lIns="0" tIns="12700" rIns="0" bIns="0" rtlCol="0">
            <a:spAutoFit/>
          </a:bodyPr>
          <a:lstStyle/>
          <a:p>
            <a:pPr marL="12700" algn="ctr">
              <a:lnSpc>
                <a:spcPct val="100000"/>
              </a:lnSpc>
              <a:spcBef>
                <a:spcPts val="100"/>
              </a:spcBef>
            </a:pPr>
            <a:r>
              <a:rPr lang="en-US" sz="1800" spc="-10" dirty="0">
                <a:latin typeface="Calibri"/>
                <a:cs typeface="Calibri"/>
              </a:rPr>
              <a:t>Unit Specifications</a:t>
            </a:r>
            <a:endParaRPr sz="1800" dirty="0">
              <a:latin typeface="Calibri"/>
              <a:cs typeface="Calibri"/>
            </a:endParaRPr>
          </a:p>
        </p:txBody>
      </p:sp>
      <p:pic>
        <p:nvPicPr>
          <p:cNvPr id="19" name="object 19"/>
          <p:cNvPicPr/>
          <p:nvPr/>
        </p:nvPicPr>
        <p:blipFill>
          <a:blip r:embed="rId10" cstate="print"/>
          <a:stretch>
            <a:fillRect/>
          </a:stretch>
        </p:blipFill>
        <p:spPr>
          <a:xfrm>
            <a:off x="6095997" y="3259062"/>
            <a:ext cx="2414016" cy="606552"/>
          </a:xfrm>
          <a:prstGeom prst="rect">
            <a:avLst/>
          </a:prstGeom>
        </p:spPr>
      </p:pic>
      <p:sp>
        <p:nvSpPr>
          <p:cNvPr id="20" name="object 20"/>
          <p:cNvSpPr txBox="1"/>
          <p:nvPr/>
        </p:nvSpPr>
        <p:spPr>
          <a:xfrm>
            <a:off x="6280677" y="3383914"/>
            <a:ext cx="2016125" cy="289823"/>
          </a:xfrm>
          <a:prstGeom prst="rect">
            <a:avLst/>
          </a:prstGeom>
        </p:spPr>
        <p:txBody>
          <a:bodyPr vert="horz" wrap="square" lIns="0" tIns="12700" rIns="0" bIns="0" rtlCol="0">
            <a:spAutoFit/>
          </a:bodyPr>
          <a:lstStyle/>
          <a:p>
            <a:pPr marL="12700" algn="ctr">
              <a:lnSpc>
                <a:spcPct val="100000"/>
              </a:lnSpc>
              <a:spcBef>
                <a:spcPts val="100"/>
              </a:spcBef>
            </a:pPr>
            <a:r>
              <a:rPr lang="en-US" sz="1800" dirty="0">
                <a:latin typeface="Calibri"/>
                <a:cs typeface="Calibri"/>
              </a:rPr>
              <a:t>Contact Info</a:t>
            </a: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55880">
              <a:lnSpc>
                <a:spcPts val="1380"/>
              </a:lnSpc>
            </a:pPr>
            <a:fld id="{81D60167-4931-47E6-BA6A-407CBD079E47}" type="slidenum">
              <a:rPr spc="-25" dirty="0"/>
              <a:t>31</a:t>
            </a:fld>
            <a:endParaRPr spc="-25" dirty="0"/>
          </a:p>
        </p:txBody>
      </p:sp>
      <p:sp>
        <p:nvSpPr>
          <p:cNvPr id="22" name="TextBox 21">
            <a:extLst>
              <a:ext uri="{FF2B5EF4-FFF2-40B4-BE49-F238E27FC236}">
                <a16:creationId xmlns:a16="http://schemas.microsoft.com/office/drawing/2014/main" id="{D8BF8C22-0284-FC80-E797-F77194E374B0}"/>
              </a:ext>
            </a:extLst>
          </p:cNvPr>
          <p:cNvSpPr txBox="1"/>
          <p:nvPr/>
        </p:nvSpPr>
        <p:spPr>
          <a:xfrm>
            <a:off x="4752053" y="4249531"/>
            <a:ext cx="3194302" cy="415498"/>
          </a:xfrm>
          <a:prstGeom prst="rect">
            <a:avLst/>
          </a:prstGeom>
          <a:noFill/>
        </p:spPr>
        <p:txBody>
          <a:bodyPr wrap="square">
            <a:spAutoFit/>
          </a:bodyPr>
          <a:lstStyle/>
          <a:p>
            <a:pPr marL="0" marR="0"/>
            <a:r>
              <a:rPr lang="en-US" sz="105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11"/>
              </a:rPr>
              <a:t>https://bonitron.com/PDFs/Manuals/Product_Overview_update_web_05_07_2024_new1.pdf</a:t>
            </a:r>
            <a:endParaRPr lang="en-US" sz="1050" dirty="0">
              <a:effectLst/>
              <a:latin typeface="Aptos" panose="020B0004020202020204" pitchFamily="34" charset="0"/>
              <a:ea typeface="Aptos" panose="020B0004020202020204" pitchFamily="34" charset="0"/>
              <a:cs typeface="Aptos" panose="020B0004020202020204" pitchFamily="34" charset="0"/>
            </a:endParaRPr>
          </a:p>
        </p:txBody>
      </p:sp>
      <p:sp>
        <p:nvSpPr>
          <p:cNvPr id="23" name="TextBox 22">
            <a:extLst>
              <a:ext uri="{FF2B5EF4-FFF2-40B4-BE49-F238E27FC236}">
                <a16:creationId xmlns:a16="http://schemas.microsoft.com/office/drawing/2014/main" id="{C2577F5B-2AC2-DE3E-1E4D-01DB478959A9}"/>
              </a:ext>
            </a:extLst>
          </p:cNvPr>
          <p:cNvSpPr txBox="1"/>
          <p:nvPr/>
        </p:nvSpPr>
        <p:spPr>
          <a:xfrm>
            <a:off x="4752053" y="3939492"/>
            <a:ext cx="3262432" cy="369332"/>
          </a:xfrm>
          <a:prstGeom prst="rect">
            <a:avLst/>
          </a:prstGeom>
          <a:noFill/>
        </p:spPr>
        <p:txBody>
          <a:bodyPr wrap="none" rtlCol="0">
            <a:spAutoFit/>
          </a:bodyPr>
          <a:lstStyle/>
          <a:p>
            <a:r>
              <a:rPr lang="en-US" b="1" dirty="0"/>
              <a:t>Complete Product Overview</a:t>
            </a:r>
          </a:p>
        </p:txBody>
      </p:sp>
      <p:pic>
        <p:nvPicPr>
          <p:cNvPr id="25" name="Picture 24" descr="A book and a book on a black background&#10;&#10;Description automatically generated">
            <a:extLst>
              <a:ext uri="{FF2B5EF4-FFF2-40B4-BE49-F238E27FC236}">
                <a16:creationId xmlns:a16="http://schemas.microsoft.com/office/drawing/2014/main" id="{C787D640-AC10-F7BC-7BCB-68BE0C5C736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72721" y="3597695"/>
            <a:ext cx="1377602" cy="1377602"/>
          </a:xfrm>
          <a:prstGeom prst="rect">
            <a:avLst/>
          </a:prstGeom>
        </p:spPr>
      </p:pic>
    </p:spTree>
    <p:extLst>
      <p:ext uri="{BB962C8B-B14F-4D97-AF65-F5344CB8AC3E}">
        <p14:creationId xmlns:p14="http://schemas.microsoft.com/office/powerpoint/2010/main" val="1464329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89682" y="3681171"/>
            <a:ext cx="3563620" cy="1147445"/>
          </a:xfrm>
          <a:prstGeom prst="rect">
            <a:avLst/>
          </a:prstGeom>
        </p:spPr>
        <p:txBody>
          <a:bodyPr vert="horz" wrap="square" lIns="0" tIns="0" rIns="0" bIns="0" rtlCol="0">
            <a:spAutoFit/>
          </a:bodyPr>
          <a:lstStyle/>
          <a:p>
            <a:pPr marL="354330" marR="347345" algn="ctr">
              <a:lnSpc>
                <a:spcPct val="103400"/>
              </a:lnSpc>
            </a:pPr>
            <a:r>
              <a:rPr sz="2400" dirty="0">
                <a:solidFill>
                  <a:srgbClr val="FFFFFF"/>
                </a:solidFill>
                <a:latin typeface="Calibri"/>
                <a:cs typeface="Calibri"/>
              </a:rPr>
              <a:t>Dedicated</a:t>
            </a:r>
            <a:r>
              <a:rPr sz="2400" spc="-70" dirty="0">
                <a:solidFill>
                  <a:srgbClr val="FFFFFF"/>
                </a:solidFill>
                <a:latin typeface="Calibri"/>
                <a:cs typeface="Calibri"/>
              </a:rPr>
              <a:t> </a:t>
            </a:r>
            <a:r>
              <a:rPr sz="2400" dirty="0">
                <a:solidFill>
                  <a:srgbClr val="FFFFFF"/>
                </a:solidFill>
                <a:latin typeface="Calibri"/>
                <a:cs typeface="Calibri"/>
              </a:rPr>
              <a:t>to</a:t>
            </a:r>
            <a:r>
              <a:rPr sz="2400" spc="-70" dirty="0">
                <a:solidFill>
                  <a:srgbClr val="FFFFFF"/>
                </a:solidFill>
                <a:latin typeface="Calibri"/>
                <a:cs typeface="Calibri"/>
              </a:rPr>
              <a:t> </a:t>
            </a:r>
            <a:r>
              <a:rPr sz="2400" spc="-10" dirty="0">
                <a:solidFill>
                  <a:srgbClr val="FFFFFF"/>
                </a:solidFill>
                <a:latin typeface="Calibri"/>
                <a:cs typeface="Calibri"/>
              </a:rPr>
              <a:t>Designing </a:t>
            </a:r>
            <a:r>
              <a:rPr sz="2400" dirty="0">
                <a:solidFill>
                  <a:srgbClr val="FFFFFF"/>
                </a:solidFill>
                <a:latin typeface="Calibri"/>
                <a:cs typeface="Calibri"/>
              </a:rPr>
              <a:t>and</a:t>
            </a:r>
            <a:r>
              <a:rPr sz="2400" spc="-15" dirty="0">
                <a:solidFill>
                  <a:srgbClr val="FFFFFF"/>
                </a:solidFill>
                <a:latin typeface="Calibri"/>
                <a:cs typeface="Calibri"/>
              </a:rPr>
              <a:t> </a:t>
            </a:r>
            <a:r>
              <a:rPr sz="2400" spc="-10" dirty="0">
                <a:solidFill>
                  <a:srgbClr val="FFFFFF"/>
                </a:solidFill>
                <a:latin typeface="Calibri"/>
                <a:cs typeface="Calibri"/>
              </a:rPr>
              <a:t>Manufacturing</a:t>
            </a:r>
            <a:endParaRPr sz="2400">
              <a:latin typeface="Calibri"/>
              <a:cs typeface="Calibri"/>
            </a:endParaRPr>
          </a:p>
          <a:p>
            <a:pPr algn="ctr">
              <a:lnSpc>
                <a:spcPct val="100000"/>
              </a:lnSpc>
              <a:spcBef>
                <a:spcPts val="95"/>
              </a:spcBef>
            </a:pPr>
            <a:r>
              <a:rPr sz="2400" dirty="0">
                <a:solidFill>
                  <a:srgbClr val="FFFFFF"/>
                </a:solidFill>
                <a:latin typeface="Calibri"/>
                <a:cs typeface="Calibri"/>
              </a:rPr>
              <a:t>Quality</a:t>
            </a:r>
            <a:r>
              <a:rPr sz="2400" spc="-45" dirty="0">
                <a:solidFill>
                  <a:srgbClr val="FFFFFF"/>
                </a:solidFill>
                <a:latin typeface="Calibri"/>
                <a:cs typeface="Calibri"/>
              </a:rPr>
              <a:t> </a:t>
            </a:r>
            <a:r>
              <a:rPr sz="2400" dirty="0">
                <a:solidFill>
                  <a:srgbClr val="FFFFFF"/>
                </a:solidFill>
                <a:latin typeface="Calibri"/>
                <a:cs typeface="Calibri"/>
              </a:rPr>
              <a:t>Industrial</a:t>
            </a:r>
            <a:r>
              <a:rPr sz="2400" spc="-60" dirty="0">
                <a:solidFill>
                  <a:srgbClr val="FFFFFF"/>
                </a:solidFill>
                <a:latin typeface="Calibri"/>
                <a:cs typeface="Calibri"/>
              </a:rPr>
              <a:t> </a:t>
            </a:r>
            <a:r>
              <a:rPr sz="2400" spc="-10" dirty="0">
                <a:solidFill>
                  <a:srgbClr val="FFFFFF"/>
                </a:solidFill>
                <a:latin typeface="Calibri"/>
                <a:cs typeface="Calibri"/>
              </a:rPr>
              <a:t>Electronics</a:t>
            </a:r>
            <a:endParaRPr sz="2400">
              <a:latin typeface="Calibri"/>
              <a:cs typeface="Calibri"/>
            </a:endParaRPr>
          </a:p>
        </p:txBody>
      </p:sp>
      <p:grpSp>
        <p:nvGrpSpPr>
          <p:cNvPr id="3" name="object 3"/>
          <p:cNvGrpSpPr/>
          <p:nvPr/>
        </p:nvGrpSpPr>
        <p:grpSpPr>
          <a:xfrm>
            <a:off x="1770888" y="1051178"/>
            <a:ext cx="5651500" cy="2548255"/>
            <a:chOff x="1770888" y="1051178"/>
            <a:chExt cx="5651500" cy="2548255"/>
          </a:xfrm>
        </p:grpSpPr>
        <p:pic>
          <p:nvPicPr>
            <p:cNvPr id="4" name="object 4"/>
            <p:cNvPicPr/>
            <p:nvPr/>
          </p:nvPicPr>
          <p:blipFill>
            <a:blip r:embed="rId2" cstate="print"/>
            <a:stretch>
              <a:fillRect/>
            </a:stretch>
          </p:blipFill>
          <p:spPr>
            <a:xfrm>
              <a:off x="3283712" y="1051178"/>
              <a:ext cx="2545588" cy="2547874"/>
            </a:xfrm>
            <a:prstGeom prst="rect">
              <a:avLst/>
            </a:prstGeom>
          </p:spPr>
        </p:pic>
        <p:pic>
          <p:nvPicPr>
            <p:cNvPr id="5" name="object 5"/>
            <p:cNvPicPr/>
            <p:nvPr/>
          </p:nvPicPr>
          <p:blipFill>
            <a:blip r:embed="rId3" cstate="print"/>
            <a:stretch>
              <a:fillRect/>
            </a:stretch>
          </p:blipFill>
          <p:spPr>
            <a:xfrm>
              <a:off x="1770888" y="1539239"/>
              <a:ext cx="5650992" cy="1837943"/>
            </a:xfrm>
            <a:prstGeom prst="rect">
              <a:avLst/>
            </a:prstGeom>
          </p:spPr>
        </p:pic>
      </p:grpSp>
      <p:sp>
        <p:nvSpPr>
          <p:cNvPr id="6" name="object 6"/>
          <p:cNvSpPr txBox="1"/>
          <p:nvPr/>
        </p:nvSpPr>
        <p:spPr>
          <a:xfrm>
            <a:off x="2276094" y="1764944"/>
            <a:ext cx="4592955" cy="1032510"/>
          </a:xfrm>
          <a:prstGeom prst="rect">
            <a:avLst/>
          </a:prstGeom>
        </p:spPr>
        <p:txBody>
          <a:bodyPr vert="horz" wrap="square" lIns="0" tIns="13335" rIns="0" bIns="0" rtlCol="0">
            <a:spAutoFit/>
          </a:bodyPr>
          <a:lstStyle/>
          <a:p>
            <a:pPr marL="12700">
              <a:lnSpc>
                <a:spcPct val="100000"/>
              </a:lnSpc>
              <a:spcBef>
                <a:spcPts val="105"/>
              </a:spcBef>
            </a:pPr>
            <a:r>
              <a:rPr sz="6600" b="1" spc="-10" dirty="0">
                <a:solidFill>
                  <a:srgbClr val="004EAC"/>
                </a:solidFill>
                <a:latin typeface="Times New Roman"/>
                <a:cs typeface="Times New Roman"/>
              </a:rPr>
              <a:t>BONITRON</a:t>
            </a:r>
            <a:endParaRPr sz="6600">
              <a:latin typeface="Times New Roman"/>
              <a:cs typeface="Times New Roman"/>
            </a:endParaRPr>
          </a:p>
        </p:txBody>
      </p:sp>
      <p:grpSp>
        <p:nvGrpSpPr>
          <p:cNvPr id="7" name="object 7"/>
          <p:cNvGrpSpPr/>
          <p:nvPr/>
        </p:nvGrpSpPr>
        <p:grpSpPr>
          <a:xfrm>
            <a:off x="2685288" y="469391"/>
            <a:ext cx="5453380" cy="226060"/>
            <a:chOff x="2685288" y="469391"/>
            <a:chExt cx="5453380" cy="226060"/>
          </a:xfrm>
        </p:grpSpPr>
        <p:pic>
          <p:nvPicPr>
            <p:cNvPr id="8" name="object 8"/>
            <p:cNvPicPr/>
            <p:nvPr/>
          </p:nvPicPr>
          <p:blipFill>
            <a:blip r:embed="rId4" cstate="print"/>
            <a:stretch>
              <a:fillRect/>
            </a:stretch>
          </p:blipFill>
          <p:spPr>
            <a:xfrm>
              <a:off x="2685288" y="469391"/>
              <a:ext cx="2831591" cy="225551"/>
            </a:xfrm>
            <a:prstGeom prst="rect">
              <a:avLst/>
            </a:prstGeom>
          </p:spPr>
        </p:pic>
        <p:pic>
          <p:nvPicPr>
            <p:cNvPr id="9" name="object 9"/>
            <p:cNvPicPr/>
            <p:nvPr/>
          </p:nvPicPr>
          <p:blipFill>
            <a:blip r:embed="rId5" cstate="print"/>
            <a:stretch>
              <a:fillRect/>
            </a:stretch>
          </p:blipFill>
          <p:spPr>
            <a:xfrm>
              <a:off x="5742432" y="469391"/>
              <a:ext cx="356615" cy="225551"/>
            </a:xfrm>
            <a:prstGeom prst="rect">
              <a:avLst/>
            </a:prstGeom>
          </p:spPr>
        </p:pic>
        <p:pic>
          <p:nvPicPr>
            <p:cNvPr id="10" name="object 10"/>
            <p:cNvPicPr/>
            <p:nvPr/>
          </p:nvPicPr>
          <p:blipFill>
            <a:blip r:embed="rId6" cstate="print"/>
            <a:stretch>
              <a:fillRect/>
            </a:stretch>
          </p:blipFill>
          <p:spPr>
            <a:xfrm>
              <a:off x="6553200" y="469391"/>
              <a:ext cx="633983" cy="225551"/>
            </a:xfrm>
            <a:prstGeom prst="rect">
              <a:avLst/>
            </a:prstGeom>
          </p:spPr>
        </p:pic>
        <p:pic>
          <p:nvPicPr>
            <p:cNvPr id="11" name="object 11"/>
            <p:cNvPicPr/>
            <p:nvPr/>
          </p:nvPicPr>
          <p:blipFill>
            <a:blip r:embed="rId5" cstate="print"/>
            <a:stretch>
              <a:fillRect/>
            </a:stretch>
          </p:blipFill>
          <p:spPr>
            <a:xfrm>
              <a:off x="6900672" y="469391"/>
              <a:ext cx="356616" cy="225551"/>
            </a:xfrm>
            <a:prstGeom prst="rect">
              <a:avLst/>
            </a:prstGeom>
          </p:spPr>
        </p:pic>
        <p:pic>
          <p:nvPicPr>
            <p:cNvPr id="12" name="object 12"/>
            <p:cNvPicPr/>
            <p:nvPr/>
          </p:nvPicPr>
          <p:blipFill>
            <a:blip r:embed="rId7" cstate="print"/>
            <a:stretch>
              <a:fillRect/>
            </a:stretch>
          </p:blipFill>
          <p:spPr>
            <a:xfrm>
              <a:off x="6970776" y="469391"/>
              <a:ext cx="633983" cy="225551"/>
            </a:xfrm>
            <a:prstGeom prst="rect">
              <a:avLst/>
            </a:prstGeom>
          </p:spPr>
        </p:pic>
        <p:pic>
          <p:nvPicPr>
            <p:cNvPr id="13" name="object 13"/>
            <p:cNvPicPr/>
            <p:nvPr/>
          </p:nvPicPr>
          <p:blipFill>
            <a:blip r:embed="rId5" cstate="print"/>
            <a:stretch>
              <a:fillRect/>
            </a:stretch>
          </p:blipFill>
          <p:spPr>
            <a:xfrm>
              <a:off x="7318247" y="469391"/>
              <a:ext cx="356616" cy="225551"/>
            </a:xfrm>
            <a:prstGeom prst="rect">
              <a:avLst/>
            </a:prstGeom>
          </p:spPr>
        </p:pic>
        <p:pic>
          <p:nvPicPr>
            <p:cNvPr id="14" name="object 14"/>
            <p:cNvPicPr/>
            <p:nvPr/>
          </p:nvPicPr>
          <p:blipFill>
            <a:blip r:embed="rId8" cstate="print"/>
            <a:stretch>
              <a:fillRect/>
            </a:stretch>
          </p:blipFill>
          <p:spPr>
            <a:xfrm>
              <a:off x="7388352" y="469391"/>
              <a:ext cx="749807" cy="225551"/>
            </a:xfrm>
            <a:prstGeom prst="rect">
              <a:avLst/>
            </a:prstGeom>
          </p:spPr>
        </p:pic>
      </p:grpSp>
      <p:sp>
        <p:nvSpPr>
          <p:cNvPr id="15" name="object 15"/>
          <p:cNvSpPr txBox="1"/>
          <p:nvPr/>
        </p:nvSpPr>
        <p:spPr>
          <a:xfrm>
            <a:off x="2815589" y="235458"/>
            <a:ext cx="2257425" cy="299720"/>
          </a:xfrm>
          <a:prstGeom prst="rect">
            <a:avLst/>
          </a:prstGeom>
        </p:spPr>
        <p:txBody>
          <a:bodyPr vert="horz" wrap="square" lIns="0" tIns="12700" rIns="0" bIns="0" rtlCol="0">
            <a:spAutoFit/>
          </a:bodyPr>
          <a:lstStyle/>
          <a:p>
            <a:pPr marL="12700">
              <a:lnSpc>
                <a:spcPct val="100000"/>
              </a:lnSpc>
              <a:spcBef>
                <a:spcPts val="100"/>
              </a:spcBef>
            </a:pPr>
            <a:r>
              <a:rPr sz="1800" b="1" spc="-20" dirty="0">
                <a:solidFill>
                  <a:srgbClr val="FFFFFF"/>
                </a:solidFill>
                <a:latin typeface="Calibri"/>
                <a:cs typeface="Calibri"/>
                <a:hlinkClick r:id="rId9"/>
              </a:rPr>
              <a:t>WWW.BONITRON.COM</a:t>
            </a:r>
            <a:endParaRPr sz="1800">
              <a:latin typeface="Calibri"/>
              <a:cs typeface="Calibri"/>
            </a:endParaRPr>
          </a:p>
        </p:txBody>
      </p:sp>
      <p:sp>
        <p:nvSpPr>
          <p:cNvPr id="16" name="object 16"/>
          <p:cNvSpPr txBox="1"/>
          <p:nvPr/>
        </p:nvSpPr>
        <p:spPr>
          <a:xfrm>
            <a:off x="5873622" y="235458"/>
            <a:ext cx="9588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Calibri"/>
                <a:cs typeface="Calibri"/>
              </a:rPr>
              <a:t>-</a:t>
            </a:r>
            <a:endParaRPr sz="1800">
              <a:latin typeface="Calibri"/>
              <a:cs typeface="Calibri"/>
            </a:endParaRPr>
          </a:p>
        </p:txBody>
      </p:sp>
      <p:sp>
        <p:nvSpPr>
          <p:cNvPr id="17" name="object 17"/>
          <p:cNvSpPr txBox="1"/>
          <p:nvPr/>
        </p:nvSpPr>
        <p:spPr>
          <a:xfrm>
            <a:off x="6684644" y="235458"/>
            <a:ext cx="132461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615-244-</a:t>
            </a:r>
            <a:r>
              <a:rPr sz="1800" b="1" spc="-20" dirty="0">
                <a:solidFill>
                  <a:srgbClr val="FFFFFF"/>
                </a:solidFill>
                <a:latin typeface="Calibri"/>
                <a:cs typeface="Calibri"/>
              </a:rPr>
              <a:t>2825</a:t>
            </a:r>
            <a:endParaRPr sz="18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9429" y="1159811"/>
            <a:ext cx="5204510" cy="1565174"/>
            <a:chOff x="219429" y="1159811"/>
            <a:chExt cx="5204510" cy="1565174"/>
          </a:xfrm>
        </p:grpSpPr>
        <p:pic>
          <p:nvPicPr>
            <p:cNvPr id="3" name="object 3"/>
            <p:cNvPicPr/>
            <p:nvPr/>
          </p:nvPicPr>
          <p:blipFill>
            <a:blip r:embed="rId2" cstate="print"/>
            <a:stretch>
              <a:fillRect/>
            </a:stretch>
          </p:blipFill>
          <p:spPr>
            <a:xfrm>
              <a:off x="219429" y="1491969"/>
              <a:ext cx="5204510" cy="1233016"/>
            </a:xfrm>
            <a:prstGeom prst="rect">
              <a:avLst/>
            </a:prstGeom>
          </p:spPr>
        </p:pic>
        <p:pic>
          <p:nvPicPr>
            <p:cNvPr id="4" name="object 4"/>
            <p:cNvPicPr/>
            <p:nvPr/>
          </p:nvPicPr>
          <p:blipFill>
            <a:blip r:embed="rId3" cstate="print"/>
            <a:stretch>
              <a:fillRect/>
            </a:stretch>
          </p:blipFill>
          <p:spPr>
            <a:xfrm>
              <a:off x="1066800" y="1159811"/>
              <a:ext cx="3581400" cy="566927"/>
            </a:xfrm>
            <a:prstGeom prst="rect">
              <a:avLst/>
            </a:prstGeom>
          </p:spPr>
        </p:pic>
      </p:grpSp>
      <p:sp>
        <p:nvSpPr>
          <p:cNvPr id="5" name="object 5"/>
          <p:cNvSpPr txBox="1"/>
          <p:nvPr/>
        </p:nvSpPr>
        <p:spPr>
          <a:xfrm>
            <a:off x="618236" y="1259523"/>
            <a:ext cx="4639564" cy="1619033"/>
          </a:xfrm>
          <a:prstGeom prst="rect">
            <a:avLst/>
          </a:prstGeom>
        </p:spPr>
        <p:txBody>
          <a:bodyPr vert="horz" wrap="square" lIns="0" tIns="13335" rIns="0" bIns="0" rtlCol="0">
            <a:spAutoFit/>
          </a:bodyPr>
          <a:lstStyle/>
          <a:p>
            <a:pPr marL="29209" algn="ctr">
              <a:lnSpc>
                <a:spcPct val="100000"/>
              </a:lnSpc>
              <a:spcBef>
                <a:spcPts val="105"/>
              </a:spcBef>
            </a:pPr>
            <a:r>
              <a:rPr sz="1600" b="1" dirty="0">
                <a:solidFill>
                  <a:srgbClr val="FFFFFF"/>
                </a:solidFill>
                <a:effectLst>
                  <a:outerShdw blurRad="38100" dist="38100" dir="2700000" algn="tl">
                    <a:srgbClr val="000000">
                      <a:alpha val="43137"/>
                    </a:srgbClr>
                  </a:outerShdw>
                </a:effectLst>
                <a:latin typeface="Calibri"/>
                <a:cs typeface="Calibri"/>
              </a:rPr>
              <a:t>Bonitron</a:t>
            </a:r>
            <a:r>
              <a:rPr sz="1600" b="1" spc="-15" dirty="0">
                <a:solidFill>
                  <a:srgbClr val="FFFFFF"/>
                </a:solidFill>
                <a:effectLst>
                  <a:outerShdw blurRad="38100" dist="38100" dir="2700000" algn="tl">
                    <a:srgbClr val="000000">
                      <a:alpha val="43137"/>
                    </a:srgbClr>
                  </a:outerShdw>
                </a:effectLst>
                <a:latin typeface="Calibri"/>
                <a:cs typeface="Calibri"/>
              </a:rPr>
              <a:t> </a:t>
            </a:r>
            <a:r>
              <a:rPr sz="1600" b="1" spc="-10" dirty="0">
                <a:solidFill>
                  <a:srgbClr val="FFFFFF"/>
                </a:solidFill>
                <a:effectLst>
                  <a:outerShdw blurRad="38100" dist="38100" dir="2700000" algn="tl">
                    <a:srgbClr val="000000">
                      <a:alpha val="43137"/>
                    </a:srgbClr>
                  </a:outerShdw>
                </a:effectLst>
                <a:latin typeface="Calibri"/>
                <a:cs typeface="Calibri"/>
              </a:rPr>
              <a:t>compliments</a:t>
            </a:r>
            <a:r>
              <a:rPr sz="1600" b="1" spc="-45" dirty="0">
                <a:solidFill>
                  <a:srgbClr val="FFFFFF"/>
                </a:solidFill>
                <a:effectLst>
                  <a:outerShdw blurRad="38100" dist="38100" dir="2700000" algn="tl">
                    <a:srgbClr val="000000">
                      <a:alpha val="43137"/>
                    </a:srgbClr>
                  </a:outerShdw>
                </a:effectLst>
                <a:latin typeface="Calibri"/>
                <a:cs typeface="Calibri"/>
              </a:rPr>
              <a:t> </a:t>
            </a:r>
            <a:r>
              <a:rPr sz="1600" b="1" dirty="0">
                <a:solidFill>
                  <a:srgbClr val="FFFFFF"/>
                </a:solidFill>
                <a:effectLst>
                  <a:outerShdw blurRad="38100" dist="38100" dir="2700000" algn="tl">
                    <a:srgbClr val="000000">
                      <a:alpha val="43137"/>
                    </a:srgbClr>
                  </a:outerShdw>
                </a:effectLst>
                <a:latin typeface="Calibri"/>
                <a:cs typeface="Calibri"/>
              </a:rPr>
              <a:t>ANY</a:t>
            </a:r>
            <a:r>
              <a:rPr sz="1600" b="1" spc="-65" dirty="0">
                <a:solidFill>
                  <a:srgbClr val="FFFFFF"/>
                </a:solidFill>
                <a:effectLst>
                  <a:outerShdw blurRad="38100" dist="38100" dir="2700000" algn="tl">
                    <a:srgbClr val="000000">
                      <a:alpha val="43137"/>
                    </a:srgbClr>
                  </a:outerShdw>
                </a:effectLst>
                <a:latin typeface="Calibri"/>
                <a:cs typeface="Calibri"/>
              </a:rPr>
              <a:t> </a:t>
            </a:r>
            <a:r>
              <a:rPr sz="1600" b="1" dirty="0">
                <a:solidFill>
                  <a:srgbClr val="FFFFFF"/>
                </a:solidFill>
                <a:effectLst>
                  <a:outerShdw blurRad="38100" dist="38100" dir="2700000" algn="tl">
                    <a:srgbClr val="000000">
                      <a:alpha val="43137"/>
                    </a:srgbClr>
                  </a:outerShdw>
                </a:effectLst>
                <a:latin typeface="Calibri"/>
                <a:cs typeface="Calibri"/>
              </a:rPr>
              <a:t>drive</a:t>
            </a:r>
            <a:r>
              <a:rPr sz="1600" b="1" spc="-10" dirty="0">
                <a:solidFill>
                  <a:srgbClr val="FFFFFF"/>
                </a:solidFill>
                <a:effectLst>
                  <a:outerShdw blurRad="38100" dist="38100" dir="2700000" algn="tl">
                    <a:srgbClr val="000000">
                      <a:alpha val="43137"/>
                    </a:srgbClr>
                  </a:outerShdw>
                </a:effectLst>
                <a:latin typeface="Calibri"/>
                <a:cs typeface="Calibri"/>
              </a:rPr>
              <a:t> </a:t>
            </a:r>
            <a:r>
              <a:rPr sz="1600" b="1" spc="-20" dirty="0">
                <a:solidFill>
                  <a:srgbClr val="FFFFFF"/>
                </a:solidFill>
                <a:effectLst>
                  <a:outerShdw blurRad="38100" dist="38100" dir="2700000" algn="tl">
                    <a:srgbClr val="000000">
                      <a:alpha val="43137"/>
                    </a:srgbClr>
                  </a:outerShdw>
                </a:effectLst>
                <a:latin typeface="Calibri"/>
                <a:cs typeface="Calibri"/>
              </a:rPr>
              <a:t>line</a:t>
            </a:r>
            <a:endParaRPr sz="1600" b="1" dirty="0">
              <a:effectLst>
                <a:outerShdw blurRad="38100" dist="38100" dir="2700000" algn="tl">
                  <a:srgbClr val="000000">
                    <a:alpha val="43137"/>
                  </a:srgbClr>
                </a:outerShdw>
              </a:effectLst>
              <a:latin typeface="Calibri"/>
              <a:cs typeface="Calibri"/>
            </a:endParaRPr>
          </a:p>
          <a:p>
            <a:pPr>
              <a:lnSpc>
                <a:spcPct val="100000"/>
              </a:lnSpc>
            </a:pPr>
            <a:endParaRPr sz="1300" dirty="0">
              <a:latin typeface="Calibri"/>
              <a:cs typeface="Calibri"/>
            </a:endParaRPr>
          </a:p>
          <a:p>
            <a:pPr marL="182880" indent="-170815">
              <a:lnSpc>
                <a:spcPct val="100000"/>
              </a:lnSpc>
              <a:buChar char="•"/>
              <a:tabLst>
                <a:tab pos="183515" algn="l"/>
              </a:tabLst>
            </a:pPr>
            <a:r>
              <a:rPr sz="1400" b="1" dirty="0">
                <a:effectLst>
                  <a:outerShdw blurRad="38100" dist="38100" dir="2700000" algn="tl">
                    <a:srgbClr val="000000">
                      <a:alpha val="43137"/>
                    </a:srgbClr>
                  </a:outerShdw>
                </a:effectLst>
                <a:latin typeface="Calibri"/>
                <a:cs typeface="Calibri"/>
              </a:rPr>
              <a:t>Fill</a:t>
            </a:r>
            <a:r>
              <a:rPr sz="1400" b="1" spc="-25" dirty="0">
                <a:effectLst>
                  <a:outerShdw blurRad="38100" dist="38100" dir="2700000" algn="tl">
                    <a:srgbClr val="000000">
                      <a:alpha val="43137"/>
                    </a:srgbClr>
                  </a:outerShdw>
                </a:effectLst>
                <a:latin typeface="Calibri"/>
                <a:cs typeface="Calibri"/>
              </a:rPr>
              <a:t> </a:t>
            </a:r>
            <a:r>
              <a:rPr sz="1400" b="1" dirty="0">
                <a:effectLst>
                  <a:outerShdw blurRad="38100" dist="38100" dir="2700000" algn="tl">
                    <a:srgbClr val="000000">
                      <a:alpha val="43137"/>
                    </a:srgbClr>
                  </a:outerShdw>
                </a:effectLst>
                <a:latin typeface="Calibri"/>
                <a:cs typeface="Calibri"/>
              </a:rPr>
              <a:t>in</a:t>
            </a:r>
            <a:r>
              <a:rPr sz="1400" b="1" spc="-45" dirty="0">
                <a:effectLst>
                  <a:outerShdw blurRad="38100" dist="38100" dir="2700000" algn="tl">
                    <a:srgbClr val="000000">
                      <a:alpha val="43137"/>
                    </a:srgbClr>
                  </a:outerShdw>
                </a:effectLst>
                <a:latin typeface="Calibri"/>
                <a:cs typeface="Calibri"/>
              </a:rPr>
              <a:t> </a:t>
            </a:r>
            <a:r>
              <a:rPr sz="1400" b="1" dirty="0">
                <a:effectLst>
                  <a:outerShdw blurRad="38100" dist="38100" dir="2700000" algn="tl">
                    <a:srgbClr val="000000">
                      <a:alpha val="43137"/>
                    </a:srgbClr>
                  </a:outerShdw>
                </a:effectLst>
                <a:latin typeface="Calibri"/>
                <a:cs typeface="Calibri"/>
              </a:rPr>
              <a:t>accessory gaps</a:t>
            </a:r>
            <a:r>
              <a:rPr sz="1400" b="1" spc="-85" dirty="0">
                <a:effectLst>
                  <a:outerShdw blurRad="38100" dist="38100" dir="2700000" algn="tl">
                    <a:srgbClr val="000000">
                      <a:alpha val="43137"/>
                    </a:srgbClr>
                  </a:outerShdw>
                </a:effectLst>
                <a:latin typeface="Calibri"/>
                <a:cs typeface="Calibri"/>
              </a:rPr>
              <a:t> </a:t>
            </a:r>
            <a:r>
              <a:rPr sz="1400" b="1" dirty="0">
                <a:effectLst>
                  <a:outerShdw blurRad="38100" dist="38100" dir="2700000" algn="tl">
                    <a:srgbClr val="000000">
                      <a:alpha val="43137"/>
                    </a:srgbClr>
                  </a:outerShdw>
                </a:effectLst>
                <a:latin typeface="Calibri"/>
                <a:cs typeface="Calibri"/>
              </a:rPr>
              <a:t>for</a:t>
            </a:r>
            <a:r>
              <a:rPr sz="1400" b="1" spc="-25" dirty="0">
                <a:effectLst>
                  <a:outerShdw blurRad="38100" dist="38100" dir="2700000" algn="tl">
                    <a:srgbClr val="000000">
                      <a:alpha val="43137"/>
                    </a:srgbClr>
                  </a:outerShdw>
                </a:effectLst>
                <a:latin typeface="Calibri"/>
                <a:cs typeface="Calibri"/>
              </a:rPr>
              <a:t> </a:t>
            </a:r>
            <a:r>
              <a:rPr sz="1400" b="1" dirty="0">
                <a:effectLst>
                  <a:outerShdw blurRad="38100" dist="38100" dir="2700000" algn="tl">
                    <a:srgbClr val="000000">
                      <a:alpha val="43137"/>
                    </a:srgbClr>
                  </a:outerShdw>
                </a:effectLst>
                <a:latin typeface="Calibri"/>
                <a:cs typeface="Calibri"/>
              </a:rPr>
              <a:t>missing</a:t>
            </a:r>
            <a:r>
              <a:rPr sz="1400" b="1" spc="-55" dirty="0">
                <a:effectLst>
                  <a:outerShdw blurRad="38100" dist="38100" dir="2700000" algn="tl">
                    <a:srgbClr val="000000">
                      <a:alpha val="43137"/>
                    </a:srgbClr>
                  </a:outerShdw>
                </a:effectLst>
                <a:latin typeface="Calibri"/>
                <a:cs typeface="Calibri"/>
              </a:rPr>
              <a:t> </a:t>
            </a:r>
            <a:r>
              <a:rPr lang="en-US" sz="1400" b="1" spc="-55" dirty="0">
                <a:effectLst>
                  <a:outerShdw blurRad="38100" dist="38100" dir="2700000" algn="tl">
                    <a:srgbClr val="000000">
                      <a:alpha val="43137"/>
                    </a:srgbClr>
                  </a:outerShdw>
                </a:effectLst>
                <a:latin typeface="Calibri"/>
                <a:cs typeface="Calibri"/>
              </a:rPr>
              <a:t>VFD </a:t>
            </a:r>
            <a:r>
              <a:rPr sz="1400" b="1" spc="-10" dirty="0">
                <a:effectLst>
                  <a:outerShdw blurRad="38100" dist="38100" dir="2700000" algn="tl">
                    <a:srgbClr val="000000">
                      <a:alpha val="43137"/>
                    </a:srgbClr>
                  </a:outerShdw>
                </a:effectLst>
                <a:latin typeface="Calibri"/>
                <a:cs typeface="Calibri"/>
              </a:rPr>
              <a:t>options</a:t>
            </a:r>
            <a:endParaRPr sz="1400" b="1" dirty="0">
              <a:effectLst>
                <a:outerShdw blurRad="38100" dist="38100" dir="2700000" algn="tl">
                  <a:srgbClr val="000000">
                    <a:alpha val="43137"/>
                  </a:srgbClr>
                </a:outerShdw>
              </a:effectLst>
              <a:latin typeface="Calibri"/>
              <a:cs typeface="Calibri"/>
            </a:endParaRPr>
          </a:p>
          <a:p>
            <a:pPr marL="182880" indent="-170815">
              <a:lnSpc>
                <a:spcPct val="100000"/>
              </a:lnSpc>
              <a:spcBef>
                <a:spcPts val="145"/>
              </a:spcBef>
              <a:buChar char="•"/>
              <a:tabLst>
                <a:tab pos="183515" algn="l"/>
              </a:tabLst>
            </a:pPr>
            <a:r>
              <a:rPr lang="en-US" sz="1400" b="1" dirty="0">
                <a:effectLst>
                  <a:outerShdw blurRad="38100" dist="38100" dir="2700000" algn="tl">
                    <a:srgbClr val="000000">
                      <a:alpha val="43137"/>
                    </a:srgbClr>
                  </a:outerShdw>
                </a:effectLst>
                <a:latin typeface="Calibri"/>
                <a:cs typeface="Calibri"/>
              </a:rPr>
              <a:t>Improved</a:t>
            </a:r>
            <a:r>
              <a:rPr sz="1400" b="1" spc="-65" dirty="0">
                <a:effectLst>
                  <a:outerShdw blurRad="38100" dist="38100" dir="2700000" algn="tl">
                    <a:srgbClr val="000000">
                      <a:alpha val="43137"/>
                    </a:srgbClr>
                  </a:outerShdw>
                </a:effectLst>
                <a:latin typeface="Calibri"/>
                <a:cs typeface="Calibri"/>
              </a:rPr>
              <a:t> </a:t>
            </a:r>
            <a:r>
              <a:rPr sz="1400" b="1" dirty="0">
                <a:effectLst>
                  <a:outerShdw blurRad="38100" dist="38100" dir="2700000" algn="tl">
                    <a:srgbClr val="000000">
                      <a:alpha val="43137"/>
                    </a:srgbClr>
                  </a:outerShdw>
                </a:effectLst>
                <a:latin typeface="Calibri"/>
                <a:cs typeface="Calibri"/>
              </a:rPr>
              <a:t>lead</a:t>
            </a:r>
            <a:r>
              <a:rPr sz="1400" b="1" spc="-60" dirty="0">
                <a:effectLst>
                  <a:outerShdw blurRad="38100" dist="38100" dir="2700000" algn="tl">
                    <a:srgbClr val="000000">
                      <a:alpha val="43137"/>
                    </a:srgbClr>
                  </a:outerShdw>
                </a:effectLst>
                <a:latin typeface="Calibri"/>
                <a:cs typeface="Calibri"/>
              </a:rPr>
              <a:t> </a:t>
            </a:r>
            <a:r>
              <a:rPr sz="1400" b="1" spc="-20" dirty="0">
                <a:effectLst>
                  <a:outerShdw blurRad="38100" dist="38100" dir="2700000" algn="tl">
                    <a:srgbClr val="000000">
                      <a:alpha val="43137"/>
                    </a:srgbClr>
                  </a:outerShdw>
                </a:effectLst>
                <a:latin typeface="Calibri"/>
                <a:cs typeface="Calibri"/>
              </a:rPr>
              <a:t>times</a:t>
            </a:r>
            <a:endParaRPr sz="1400" b="1" dirty="0">
              <a:effectLst>
                <a:outerShdw blurRad="38100" dist="38100" dir="2700000" algn="tl">
                  <a:srgbClr val="000000">
                    <a:alpha val="43137"/>
                  </a:srgbClr>
                </a:outerShdw>
              </a:effectLst>
              <a:latin typeface="Calibri"/>
              <a:cs typeface="Calibri"/>
            </a:endParaRPr>
          </a:p>
          <a:p>
            <a:pPr marL="182880" indent="-170815">
              <a:lnSpc>
                <a:spcPct val="100000"/>
              </a:lnSpc>
              <a:spcBef>
                <a:spcPts val="120"/>
              </a:spcBef>
              <a:buChar char="•"/>
              <a:tabLst>
                <a:tab pos="183515" algn="l"/>
              </a:tabLst>
            </a:pPr>
            <a:r>
              <a:rPr sz="1400" b="1" dirty="0">
                <a:effectLst>
                  <a:outerShdw blurRad="38100" dist="38100" dir="2700000" algn="tl">
                    <a:srgbClr val="000000">
                      <a:alpha val="43137"/>
                    </a:srgbClr>
                  </a:outerShdw>
                </a:effectLst>
                <a:latin typeface="Calibri"/>
                <a:cs typeface="Calibri"/>
              </a:rPr>
              <a:t>Simple</a:t>
            </a:r>
            <a:r>
              <a:rPr sz="1400" b="1" spc="-30" dirty="0">
                <a:effectLst>
                  <a:outerShdw blurRad="38100" dist="38100" dir="2700000" algn="tl">
                    <a:srgbClr val="000000">
                      <a:alpha val="43137"/>
                    </a:srgbClr>
                  </a:outerShdw>
                </a:effectLst>
                <a:latin typeface="Calibri"/>
                <a:cs typeface="Calibri"/>
              </a:rPr>
              <a:t> </a:t>
            </a:r>
            <a:r>
              <a:rPr sz="1400" b="1" dirty="0">
                <a:effectLst>
                  <a:outerShdw blurRad="38100" dist="38100" dir="2700000" algn="tl">
                    <a:srgbClr val="000000">
                      <a:alpha val="43137"/>
                    </a:srgbClr>
                  </a:outerShdw>
                </a:effectLst>
                <a:latin typeface="Calibri"/>
                <a:cs typeface="Calibri"/>
              </a:rPr>
              <a:t>DC</a:t>
            </a:r>
            <a:r>
              <a:rPr sz="1400" b="1" spc="-45" dirty="0">
                <a:effectLst>
                  <a:outerShdw blurRad="38100" dist="38100" dir="2700000" algn="tl">
                    <a:srgbClr val="000000">
                      <a:alpha val="43137"/>
                    </a:srgbClr>
                  </a:outerShdw>
                </a:effectLst>
                <a:latin typeface="Calibri"/>
                <a:cs typeface="Calibri"/>
              </a:rPr>
              <a:t> </a:t>
            </a:r>
            <a:r>
              <a:rPr sz="1400" b="1" dirty="0">
                <a:effectLst>
                  <a:outerShdw blurRad="38100" dist="38100" dir="2700000" algn="tl">
                    <a:srgbClr val="000000">
                      <a:alpha val="43137"/>
                    </a:srgbClr>
                  </a:outerShdw>
                </a:effectLst>
                <a:latin typeface="Calibri"/>
                <a:cs typeface="Calibri"/>
              </a:rPr>
              <a:t>bus </a:t>
            </a:r>
            <a:r>
              <a:rPr sz="1400" b="1" spc="-10" dirty="0">
                <a:effectLst>
                  <a:outerShdw blurRad="38100" dist="38100" dir="2700000" algn="tl">
                    <a:srgbClr val="000000">
                      <a:alpha val="43137"/>
                    </a:srgbClr>
                  </a:outerShdw>
                </a:effectLst>
                <a:latin typeface="Calibri"/>
                <a:cs typeface="Calibri"/>
              </a:rPr>
              <a:t>connection</a:t>
            </a:r>
            <a:endParaRPr lang="en-US" sz="1400" b="1" spc="-10" dirty="0">
              <a:effectLst>
                <a:outerShdw blurRad="38100" dist="38100" dir="2700000" algn="tl">
                  <a:srgbClr val="000000">
                    <a:alpha val="43137"/>
                  </a:srgbClr>
                </a:outerShdw>
              </a:effectLst>
              <a:latin typeface="Calibri"/>
              <a:cs typeface="Calibri"/>
            </a:endParaRPr>
          </a:p>
          <a:p>
            <a:pPr marL="182880" indent="-170815">
              <a:lnSpc>
                <a:spcPct val="100000"/>
              </a:lnSpc>
              <a:spcBef>
                <a:spcPts val="120"/>
              </a:spcBef>
              <a:buChar char="•"/>
              <a:tabLst>
                <a:tab pos="183515" algn="l"/>
              </a:tabLst>
            </a:pPr>
            <a:r>
              <a:rPr lang="en-US" sz="1400" b="1" spc="-10" dirty="0">
                <a:effectLst>
                  <a:outerShdw blurRad="38100" dist="38100" dir="2700000" algn="tl">
                    <a:srgbClr val="000000">
                      <a:alpha val="43137"/>
                    </a:srgbClr>
                  </a:outerShdw>
                </a:effectLst>
                <a:latin typeface="Calibri"/>
                <a:cs typeface="Calibri"/>
              </a:rPr>
              <a:t>Manage VFD DC Bus Over Voltage &amp; Under Voltage</a:t>
            </a:r>
          </a:p>
          <a:p>
            <a:pPr marL="182880" indent="-170815">
              <a:lnSpc>
                <a:spcPct val="100000"/>
              </a:lnSpc>
              <a:spcBef>
                <a:spcPts val="120"/>
              </a:spcBef>
              <a:buChar char="•"/>
              <a:tabLst>
                <a:tab pos="183515" algn="l"/>
              </a:tabLst>
            </a:pPr>
            <a:endParaRPr sz="1600" dirty="0">
              <a:latin typeface="Calibri"/>
              <a:cs typeface="Calibri"/>
            </a:endParaRPr>
          </a:p>
        </p:txBody>
      </p:sp>
      <p:grpSp>
        <p:nvGrpSpPr>
          <p:cNvPr id="6" name="object 6"/>
          <p:cNvGrpSpPr/>
          <p:nvPr/>
        </p:nvGrpSpPr>
        <p:grpSpPr>
          <a:xfrm>
            <a:off x="219429" y="2773679"/>
            <a:ext cx="5204510" cy="954147"/>
            <a:chOff x="219429" y="2773679"/>
            <a:chExt cx="5204510" cy="954147"/>
          </a:xfrm>
        </p:grpSpPr>
        <p:pic>
          <p:nvPicPr>
            <p:cNvPr id="7" name="object 7"/>
            <p:cNvPicPr/>
            <p:nvPr/>
          </p:nvPicPr>
          <p:blipFill>
            <a:blip r:embed="rId4" cstate="print"/>
            <a:stretch>
              <a:fillRect/>
            </a:stretch>
          </p:blipFill>
          <p:spPr>
            <a:xfrm>
              <a:off x="219429" y="3025095"/>
              <a:ext cx="5204510" cy="702731"/>
            </a:xfrm>
            <a:prstGeom prst="rect">
              <a:avLst/>
            </a:prstGeom>
          </p:spPr>
        </p:pic>
        <p:pic>
          <p:nvPicPr>
            <p:cNvPr id="8" name="object 8"/>
            <p:cNvPicPr/>
            <p:nvPr/>
          </p:nvPicPr>
          <p:blipFill>
            <a:blip r:embed="rId3" cstate="print"/>
            <a:stretch>
              <a:fillRect/>
            </a:stretch>
          </p:blipFill>
          <p:spPr>
            <a:xfrm>
              <a:off x="1066800" y="2773679"/>
              <a:ext cx="3581400" cy="566928"/>
            </a:xfrm>
            <a:prstGeom prst="rect">
              <a:avLst/>
            </a:prstGeom>
          </p:spPr>
        </p:pic>
      </p:grpSp>
      <p:sp>
        <p:nvSpPr>
          <p:cNvPr id="9" name="object 9"/>
          <p:cNvSpPr txBox="1"/>
          <p:nvPr/>
        </p:nvSpPr>
        <p:spPr>
          <a:xfrm>
            <a:off x="618236" y="2874086"/>
            <a:ext cx="4563364" cy="704039"/>
          </a:xfrm>
          <a:prstGeom prst="rect">
            <a:avLst/>
          </a:prstGeom>
        </p:spPr>
        <p:txBody>
          <a:bodyPr vert="horz" wrap="square" lIns="0" tIns="13970" rIns="0" bIns="0" rtlCol="0">
            <a:spAutoFit/>
          </a:bodyPr>
          <a:lstStyle/>
          <a:p>
            <a:pPr marL="29209" algn="ctr">
              <a:lnSpc>
                <a:spcPct val="100000"/>
              </a:lnSpc>
              <a:spcBef>
                <a:spcPts val="110"/>
              </a:spcBef>
            </a:pPr>
            <a:r>
              <a:rPr sz="1600" b="1" dirty="0">
                <a:solidFill>
                  <a:srgbClr val="FFFFFF"/>
                </a:solidFill>
                <a:effectLst>
                  <a:outerShdw blurRad="38100" dist="38100" dir="2700000" algn="tl">
                    <a:srgbClr val="000000">
                      <a:alpha val="43137"/>
                    </a:srgbClr>
                  </a:outerShdw>
                </a:effectLst>
                <a:latin typeface="Calibri"/>
                <a:cs typeface="Calibri"/>
              </a:rPr>
              <a:t>Quality</a:t>
            </a:r>
            <a:r>
              <a:rPr sz="1600" b="1" spc="-20" dirty="0">
                <a:solidFill>
                  <a:srgbClr val="FFFFFF"/>
                </a:solidFill>
                <a:effectLst>
                  <a:outerShdw blurRad="38100" dist="38100" dir="2700000" algn="tl">
                    <a:srgbClr val="000000">
                      <a:alpha val="43137"/>
                    </a:srgbClr>
                  </a:outerShdw>
                </a:effectLst>
                <a:latin typeface="Calibri"/>
                <a:cs typeface="Calibri"/>
              </a:rPr>
              <a:t> </a:t>
            </a:r>
            <a:r>
              <a:rPr sz="1600" b="1" dirty="0">
                <a:solidFill>
                  <a:srgbClr val="FFFFFF"/>
                </a:solidFill>
                <a:effectLst>
                  <a:outerShdw blurRad="38100" dist="38100" dir="2700000" algn="tl">
                    <a:srgbClr val="000000">
                      <a:alpha val="43137"/>
                    </a:srgbClr>
                  </a:outerShdw>
                </a:effectLst>
                <a:latin typeface="Calibri"/>
                <a:cs typeface="Calibri"/>
              </a:rPr>
              <a:t>&amp;</a:t>
            </a:r>
            <a:r>
              <a:rPr sz="1600" b="1" spc="-15" dirty="0">
                <a:solidFill>
                  <a:srgbClr val="FFFFFF"/>
                </a:solidFill>
                <a:effectLst>
                  <a:outerShdw blurRad="38100" dist="38100" dir="2700000" algn="tl">
                    <a:srgbClr val="000000">
                      <a:alpha val="43137"/>
                    </a:srgbClr>
                  </a:outerShdw>
                </a:effectLst>
                <a:latin typeface="Calibri"/>
                <a:cs typeface="Calibri"/>
              </a:rPr>
              <a:t> </a:t>
            </a:r>
            <a:r>
              <a:rPr sz="1600" b="1" spc="-10" dirty="0">
                <a:solidFill>
                  <a:srgbClr val="FFFFFF"/>
                </a:solidFill>
                <a:effectLst>
                  <a:outerShdw blurRad="38100" dist="38100" dir="2700000" algn="tl">
                    <a:srgbClr val="000000">
                      <a:alpha val="43137"/>
                    </a:srgbClr>
                  </a:outerShdw>
                </a:effectLst>
                <a:latin typeface="Calibri"/>
                <a:cs typeface="Calibri"/>
              </a:rPr>
              <a:t>Reliability</a:t>
            </a:r>
            <a:endParaRPr sz="1600" b="1" dirty="0">
              <a:effectLst>
                <a:outerShdw blurRad="38100" dist="38100" dir="2700000" algn="tl">
                  <a:srgbClr val="000000">
                    <a:alpha val="43137"/>
                  </a:srgbClr>
                </a:outerShdw>
              </a:effectLst>
              <a:latin typeface="Calibri"/>
              <a:cs typeface="Calibri"/>
            </a:endParaRPr>
          </a:p>
          <a:p>
            <a:pPr>
              <a:lnSpc>
                <a:spcPct val="100000"/>
              </a:lnSpc>
              <a:spcBef>
                <a:spcPts val="55"/>
              </a:spcBef>
            </a:pPr>
            <a:endParaRPr sz="1400" b="1" dirty="0">
              <a:effectLst>
                <a:outerShdw blurRad="38100" dist="38100" dir="2700000" algn="tl">
                  <a:srgbClr val="000000">
                    <a:alpha val="43137"/>
                  </a:srgbClr>
                </a:outerShdw>
              </a:effectLst>
              <a:latin typeface="Calibri"/>
              <a:cs typeface="Calibri"/>
            </a:endParaRPr>
          </a:p>
          <a:p>
            <a:pPr marL="182880" indent="-170815">
              <a:lnSpc>
                <a:spcPct val="100000"/>
              </a:lnSpc>
              <a:buChar char="•"/>
              <a:tabLst>
                <a:tab pos="183515" algn="l"/>
              </a:tabLst>
            </a:pPr>
            <a:r>
              <a:rPr sz="1400" b="1" dirty="0">
                <a:effectLst>
                  <a:outerShdw blurRad="38100" dist="38100" dir="2700000" algn="tl">
                    <a:srgbClr val="000000">
                      <a:alpha val="43137"/>
                    </a:srgbClr>
                  </a:outerShdw>
                </a:effectLst>
                <a:latin typeface="Calibri"/>
                <a:cs typeface="Calibri"/>
              </a:rPr>
              <a:t>Strong</a:t>
            </a:r>
            <a:r>
              <a:rPr sz="1400" b="1" spc="-50" dirty="0">
                <a:effectLst>
                  <a:outerShdw blurRad="38100" dist="38100" dir="2700000" algn="tl">
                    <a:srgbClr val="000000">
                      <a:alpha val="43137"/>
                    </a:srgbClr>
                  </a:outerShdw>
                </a:effectLst>
                <a:latin typeface="Calibri"/>
                <a:cs typeface="Calibri"/>
              </a:rPr>
              <a:t> </a:t>
            </a:r>
            <a:r>
              <a:rPr sz="1400" b="1" spc="-10" dirty="0">
                <a:effectLst>
                  <a:outerShdw blurRad="38100" dist="38100" dir="2700000" algn="tl">
                    <a:srgbClr val="000000">
                      <a:alpha val="43137"/>
                    </a:srgbClr>
                  </a:outerShdw>
                </a:effectLst>
                <a:latin typeface="Calibri"/>
                <a:cs typeface="Calibri"/>
              </a:rPr>
              <a:t>reputation</a:t>
            </a:r>
            <a:r>
              <a:rPr sz="1400" b="1" spc="-25" dirty="0">
                <a:effectLst>
                  <a:outerShdw blurRad="38100" dist="38100" dir="2700000" algn="tl">
                    <a:srgbClr val="000000">
                      <a:alpha val="43137"/>
                    </a:srgbClr>
                  </a:outerShdw>
                </a:effectLst>
                <a:latin typeface="Calibri"/>
                <a:cs typeface="Calibri"/>
              </a:rPr>
              <a:t> </a:t>
            </a:r>
            <a:r>
              <a:rPr sz="1400" b="1" dirty="0">
                <a:effectLst>
                  <a:outerShdw blurRad="38100" dist="38100" dir="2700000" algn="tl">
                    <a:srgbClr val="000000">
                      <a:alpha val="43137"/>
                    </a:srgbClr>
                  </a:outerShdw>
                </a:effectLst>
                <a:latin typeface="Calibri"/>
                <a:cs typeface="Calibri"/>
              </a:rPr>
              <a:t>in</a:t>
            </a:r>
            <a:r>
              <a:rPr sz="1400" b="1" spc="-60" dirty="0">
                <a:effectLst>
                  <a:outerShdw blurRad="38100" dist="38100" dir="2700000" algn="tl">
                    <a:srgbClr val="000000">
                      <a:alpha val="43137"/>
                    </a:srgbClr>
                  </a:outerShdw>
                </a:effectLst>
                <a:latin typeface="Calibri"/>
                <a:cs typeface="Calibri"/>
              </a:rPr>
              <a:t> </a:t>
            </a:r>
            <a:r>
              <a:rPr sz="1400" b="1" dirty="0">
                <a:effectLst>
                  <a:outerShdw blurRad="38100" dist="38100" dir="2700000" algn="tl">
                    <a:srgbClr val="000000">
                      <a:alpha val="43137"/>
                    </a:srgbClr>
                  </a:outerShdw>
                </a:effectLst>
                <a:latin typeface="Calibri"/>
                <a:cs typeface="Calibri"/>
              </a:rPr>
              <a:t>multiple</a:t>
            </a:r>
            <a:r>
              <a:rPr sz="1400" b="1" spc="-40" dirty="0">
                <a:effectLst>
                  <a:outerShdw blurRad="38100" dist="38100" dir="2700000" algn="tl">
                    <a:srgbClr val="000000">
                      <a:alpha val="43137"/>
                    </a:srgbClr>
                  </a:outerShdw>
                </a:effectLst>
                <a:latin typeface="Calibri"/>
                <a:cs typeface="Calibri"/>
              </a:rPr>
              <a:t> </a:t>
            </a:r>
            <a:r>
              <a:rPr sz="1400" b="1" spc="-10" dirty="0">
                <a:effectLst>
                  <a:outerShdw blurRad="38100" dist="38100" dir="2700000" algn="tl">
                    <a:srgbClr val="000000">
                      <a:alpha val="43137"/>
                    </a:srgbClr>
                  </a:outerShdw>
                </a:effectLst>
                <a:latin typeface="Calibri"/>
                <a:cs typeface="Calibri"/>
              </a:rPr>
              <a:t>industries</a:t>
            </a:r>
            <a:r>
              <a:rPr lang="en-US" sz="1400" b="1" spc="-10" dirty="0">
                <a:effectLst>
                  <a:outerShdw blurRad="38100" dist="38100" dir="2700000" algn="tl">
                    <a:srgbClr val="000000">
                      <a:alpha val="43137"/>
                    </a:srgbClr>
                  </a:outerShdw>
                </a:effectLst>
                <a:latin typeface="Calibri"/>
                <a:cs typeface="Calibri"/>
              </a:rPr>
              <a:t> utilizing VFDs</a:t>
            </a:r>
            <a:endParaRPr sz="1400" b="1" dirty="0">
              <a:effectLst>
                <a:outerShdw blurRad="38100" dist="38100" dir="2700000" algn="tl">
                  <a:srgbClr val="000000">
                    <a:alpha val="43137"/>
                  </a:srgbClr>
                </a:outerShdw>
              </a:effectLst>
              <a:latin typeface="Calibri"/>
              <a:cs typeface="Calibri"/>
            </a:endParaRPr>
          </a:p>
        </p:txBody>
      </p:sp>
      <p:pic>
        <p:nvPicPr>
          <p:cNvPr id="10" name="object 10"/>
          <p:cNvPicPr/>
          <p:nvPr/>
        </p:nvPicPr>
        <p:blipFill>
          <a:blip r:embed="rId4" cstate="print"/>
          <a:stretch>
            <a:fillRect/>
          </a:stretch>
        </p:blipFill>
        <p:spPr>
          <a:xfrm>
            <a:off x="219429" y="4027887"/>
            <a:ext cx="5204510" cy="702731"/>
          </a:xfrm>
          <a:prstGeom prst="rect">
            <a:avLst/>
          </a:prstGeom>
        </p:spPr>
      </p:pic>
      <p:sp>
        <p:nvSpPr>
          <p:cNvPr id="11" name="object 11"/>
          <p:cNvSpPr txBox="1"/>
          <p:nvPr/>
        </p:nvSpPr>
        <p:spPr>
          <a:xfrm>
            <a:off x="618236" y="4322775"/>
            <a:ext cx="4487164" cy="229550"/>
          </a:xfrm>
          <a:prstGeom prst="rect">
            <a:avLst/>
          </a:prstGeom>
        </p:spPr>
        <p:txBody>
          <a:bodyPr vert="horz" wrap="square" lIns="0" tIns="13970" rIns="0" bIns="0" rtlCol="0">
            <a:spAutoFit/>
          </a:bodyPr>
          <a:lstStyle/>
          <a:p>
            <a:pPr marL="182880" indent="-170815">
              <a:lnSpc>
                <a:spcPct val="100000"/>
              </a:lnSpc>
              <a:spcBef>
                <a:spcPts val="110"/>
              </a:spcBef>
              <a:buChar char="•"/>
              <a:tabLst>
                <a:tab pos="183515" algn="l"/>
              </a:tabLst>
            </a:pPr>
            <a:r>
              <a:rPr sz="1400" b="1" dirty="0">
                <a:effectLst>
                  <a:outerShdw blurRad="38100" dist="38100" dir="2700000" algn="tl">
                    <a:srgbClr val="000000">
                      <a:alpha val="43137"/>
                    </a:srgbClr>
                  </a:outerShdw>
                </a:effectLst>
                <a:latin typeface="Calibri"/>
                <a:cs typeface="Calibri"/>
              </a:rPr>
              <a:t>Local</a:t>
            </a:r>
            <a:r>
              <a:rPr sz="1400" b="1" spc="-45" dirty="0">
                <a:effectLst>
                  <a:outerShdw blurRad="38100" dist="38100" dir="2700000" algn="tl">
                    <a:srgbClr val="000000">
                      <a:alpha val="43137"/>
                    </a:srgbClr>
                  </a:outerShdw>
                </a:effectLst>
                <a:latin typeface="Calibri"/>
                <a:cs typeface="Calibri"/>
              </a:rPr>
              <a:t> </a:t>
            </a:r>
            <a:r>
              <a:rPr sz="1400" b="1" dirty="0">
                <a:effectLst>
                  <a:outerShdw blurRad="38100" dist="38100" dir="2700000" algn="tl">
                    <a:srgbClr val="000000">
                      <a:alpha val="43137"/>
                    </a:srgbClr>
                  </a:outerShdw>
                </a:effectLst>
                <a:latin typeface="Calibri"/>
                <a:cs typeface="Calibri"/>
              </a:rPr>
              <a:t>design</a:t>
            </a:r>
            <a:r>
              <a:rPr sz="1400" b="1" spc="-50" dirty="0">
                <a:effectLst>
                  <a:outerShdw blurRad="38100" dist="38100" dir="2700000" algn="tl">
                    <a:srgbClr val="000000">
                      <a:alpha val="43137"/>
                    </a:srgbClr>
                  </a:outerShdw>
                </a:effectLst>
                <a:latin typeface="Calibri"/>
                <a:cs typeface="Calibri"/>
              </a:rPr>
              <a:t> </a:t>
            </a:r>
            <a:r>
              <a:rPr sz="1400" b="1" dirty="0">
                <a:effectLst>
                  <a:outerShdw blurRad="38100" dist="38100" dir="2700000" algn="tl">
                    <a:srgbClr val="000000">
                      <a:alpha val="43137"/>
                    </a:srgbClr>
                  </a:outerShdw>
                </a:effectLst>
                <a:latin typeface="Calibri"/>
                <a:cs typeface="Calibri"/>
              </a:rPr>
              <a:t>AND</a:t>
            </a:r>
            <a:r>
              <a:rPr sz="1400" b="1" spc="-55" dirty="0">
                <a:effectLst>
                  <a:outerShdw blurRad="38100" dist="38100" dir="2700000" algn="tl">
                    <a:srgbClr val="000000">
                      <a:alpha val="43137"/>
                    </a:srgbClr>
                  </a:outerShdw>
                </a:effectLst>
                <a:latin typeface="Calibri"/>
                <a:cs typeface="Calibri"/>
              </a:rPr>
              <a:t> </a:t>
            </a:r>
            <a:r>
              <a:rPr sz="1400" b="1" dirty="0">
                <a:effectLst>
                  <a:outerShdw blurRad="38100" dist="38100" dir="2700000" algn="tl">
                    <a:srgbClr val="000000">
                      <a:alpha val="43137"/>
                    </a:srgbClr>
                  </a:outerShdw>
                </a:effectLst>
                <a:latin typeface="Calibri"/>
                <a:cs typeface="Calibri"/>
              </a:rPr>
              <a:t>engineering</a:t>
            </a:r>
            <a:r>
              <a:rPr sz="1400" b="1" spc="-35" dirty="0">
                <a:effectLst>
                  <a:outerShdw blurRad="38100" dist="38100" dir="2700000" algn="tl">
                    <a:srgbClr val="000000">
                      <a:alpha val="43137"/>
                    </a:srgbClr>
                  </a:outerShdw>
                </a:effectLst>
                <a:latin typeface="Calibri"/>
                <a:cs typeface="Calibri"/>
              </a:rPr>
              <a:t> </a:t>
            </a:r>
            <a:r>
              <a:rPr sz="1400" b="1" spc="-10" dirty="0">
                <a:effectLst>
                  <a:outerShdw blurRad="38100" dist="38100" dir="2700000" algn="tl">
                    <a:srgbClr val="000000">
                      <a:alpha val="43137"/>
                    </a:srgbClr>
                  </a:outerShdw>
                </a:effectLst>
                <a:latin typeface="Calibri"/>
                <a:cs typeface="Calibri"/>
              </a:rPr>
              <a:t>support</a:t>
            </a:r>
            <a:endParaRPr sz="1400" b="1" dirty="0">
              <a:effectLst>
                <a:outerShdw blurRad="38100" dist="38100" dir="2700000" algn="tl">
                  <a:srgbClr val="000000">
                    <a:alpha val="43137"/>
                  </a:srgbClr>
                </a:outerShdw>
              </a:effectLst>
              <a:latin typeface="Calibri"/>
              <a:cs typeface="Calibri"/>
            </a:endParaRPr>
          </a:p>
        </p:txBody>
      </p:sp>
      <p:pic>
        <p:nvPicPr>
          <p:cNvPr id="12" name="object 12"/>
          <p:cNvPicPr/>
          <p:nvPr/>
        </p:nvPicPr>
        <p:blipFill>
          <a:blip r:embed="rId3" cstate="print"/>
          <a:stretch>
            <a:fillRect/>
          </a:stretch>
        </p:blipFill>
        <p:spPr>
          <a:xfrm>
            <a:off x="977886" y="3811879"/>
            <a:ext cx="3724655" cy="566927"/>
          </a:xfrm>
          <a:prstGeom prst="rect">
            <a:avLst/>
          </a:prstGeom>
        </p:spPr>
      </p:pic>
      <p:sp>
        <p:nvSpPr>
          <p:cNvPr id="13" name="object 13"/>
          <p:cNvSpPr txBox="1"/>
          <p:nvPr/>
        </p:nvSpPr>
        <p:spPr>
          <a:xfrm>
            <a:off x="1223485" y="3891220"/>
            <a:ext cx="3022296" cy="259686"/>
          </a:xfrm>
          <a:prstGeom prst="rect">
            <a:avLst/>
          </a:prstGeom>
        </p:spPr>
        <p:txBody>
          <a:bodyPr vert="horz" wrap="square" lIns="0" tIns="13335" rIns="0" bIns="0" rtlCol="0">
            <a:spAutoFit/>
          </a:bodyPr>
          <a:lstStyle/>
          <a:p>
            <a:pPr marL="12700" algn="ctr">
              <a:lnSpc>
                <a:spcPct val="100000"/>
              </a:lnSpc>
              <a:spcBef>
                <a:spcPts val="105"/>
              </a:spcBef>
            </a:pPr>
            <a:r>
              <a:rPr sz="1600" b="1" spc="-10" dirty="0">
                <a:solidFill>
                  <a:srgbClr val="FFFFFF"/>
                </a:solidFill>
                <a:effectLst>
                  <a:outerShdw blurRad="38100" dist="38100" dir="2700000" algn="tl">
                    <a:srgbClr val="000000">
                      <a:alpha val="43137"/>
                    </a:srgbClr>
                  </a:outerShdw>
                </a:effectLst>
                <a:latin typeface="Calibri"/>
                <a:cs typeface="Calibri"/>
              </a:rPr>
              <a:t>Support</a:t>
            </a:r>
            <a:endParaRPr sz="1600" b="1" dirty="0">
              <a:effectLst>
                <a:outerShdw blurRad="38100" dist="38100" dir="2700000" algn="tl">
                  <a:srgbClr val="000000">
                    <a:alpha val="43137"/>
                  </a:srgbClr>
                </a:outerShdw>
              </a:effectLst>
              <a:latin typeface="Calibri"/>
              <a:cs typeface="Calibri"/>
            </a:endParaRPr>
          </a:p>
        </p:txBody>
      </p:sp>
      <p:sp>
        <p:nvSpPr>
          <p:cNvPr id="15" name="object 15"/>
          <p:cNvSpPr txBox="1">
            <a:spLocks noGrp="1"/>
          </p:cNvSpPr>
          <p:nvPr>
            <p:ph type="title"/>
          </p:nvPr>
        </p:nvSpPr>
        <p:spPr>
          <a:xfrm>
            <a:off x="1066800" y="78005"/>
            <a:ext cx="7246492" cy="566822"/>
          </a:xfrm>
          <a:prstGeom prst="rect">
            <a:avLst/>
          </a:prstGeom>
        </p:spPr>
        <p:txBody>
          <a:bodyPr vert="horz" wrap="square" lIns="0" tIns="12700" rIns="0" bIns="0" rtlCol="0">
            <a:spAutoFit/>
          </a:bodyPr>
          <a:lstStyle/>
          <a:p>
            <a:pPr marL="2397125">
              <a:lnSpc>
                <a:spcPct val="100000"/>
              </a:lnSpc>
              <a:spcBef>
                <a:spcPts val="100"/>
              </a:spcBef>
            </a:pPr>
            <a:r>
              <a:rPr b="1" spc="-20" dirty="0">
                <a:effectLst>
                  <a:outerShdw blurRad="38100" dist="38100" dir="2700000" algn="tl">
                    <a:srgbClr val="000000">
                      <a:alpha val="43137"/>
                    </a:srgbClr>
                  </a:outerShdw>
                </a:effectLst>
              </a:rPr>
              <a:t>Why</a:t>
            </a:r>
            <a:r>
              <a:rPr lang="en-US" b="1" spc="-20" dirty="0">
                <a:effectLst>
                  <a:outerShdw blurRad="38100" dist="38100" dir="2700000" algn="tl">
                    <a:srgbClr val="000000">
                      <a:alpha val="43137"/>
                    </a:srgbClr>
                  </a:outerShdw>
                </a:effectLst>
              </a:rPr>
              <a:t> Use Bonitron</a:t>
            </a:r>
            <a:endParaRPr b="1" spc="-20" dirty="0">
              <a:effectLst>
                <a:outerShdw blurRad="38100" dist="38100" dir="2700000" algn="tl">
                  <a:srgbClr val="000000">
                    <a:alpha val="43137"/>
                  </a:srgbClr>
                </a:outerShdw>
              </a:effectLst>
            </a:endParaRPr>
          </a:p>
        </p:txBody>
      </p:sp>
      <p:pic>
        <p:nvPicPr>
          <p:cNvPr id="20" name="object 20"/>
          <p:cNvPicPr/>
          <p:nvPr/>
        </p:nvPicPr>
        <p:blipFill>
          <a:blip r:embed="rId5" cstate="print"/>
          <a:stretch>
            <a:fillRect/>
          </a:stretch>
        </p:blipFill>
        <p:spPr>
          <a:xfrm>
            <a:off x="5603264" y="895349"/>
            <a:ext cx="3413736" cy="3333750"/>
          </a:xfrm>
          <a:prstGeom prst="rect">
            <a:avLst/>
          </a:prstGeom>
        </p:spPr>
      </p:pic>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55880">
              <a:lnSpc>
                <a:spcPts val="1240"/>
              </a:lnSpc>
            </a:pPr>
            <a:fld id="{81D60167-4931-47E6-BA6A-407CBD079E47}" type="slidenum">
              <a:rPr spc="-25" dirty="0"/>
              <a:t>4</a:t>
            </a:fld>
            <a:endParaRPr spc="-25" dirty="0"/>
          </a:p>
        </p:txBody>
      </p:sp>
    </p:spTree>
    <p:extLst>
      <p:ext uri="{BB962C8B-B14F-4D97-AF65-F5344CB8AC3E}">
        <p14:creationId xmlns:p14="http://schemas.microsoft.com/office/powerpoint/2010/main" val="15389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m.eet.com/media/1158013/296893-teardown_the_nuances_of_variable_frequency_drives_figure_3.jpg">
            <a:extLst>
              <a:ext uri="{FF2B5EF4-FFF2-40B4-BE49-F238E27FC236}">
                <a16:creationId xmlns:a16="http://schemas.microsoft.com/office/drawing/2014/main" id="{4A363BB8-60EA-48B6-8E1F-C2A2CA3B8F2B}"/>
              </a:ext>
            </a:extLst>
          </p:cNvPr>
          <p:cNvPicPr>
            <a:picLocks noChangeAspect="1" noChangeArrowheads="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b="34364"/>
          <a:stretch/>
        </p:blipFill>
        <p:spPr bwMode="auto">
          <a:xfrm>
            <a:off x="102575" y="974725"/>
            <a:ext cx="8938850" cy="4069558"/>
          </a:xfrm>
          <a:prstGeom prst="rect">
            <a:avLst/>
          </a:prstGeom>
          <a:gradFill>
            <a:gsLst>
              <a:gs pos="0">
                <a:srgbClr val="FF0000"/>
              </a:gs>
              <a:gs pos="53000">
                <a:schemeClr val="bg1">
                  <a:alpha val="43000"/>
                </a:schemeClr>
              </a:gs>
              <a:gs pos="100000">
                <a:schemeClr val="accent1">
                  <a:hueOff val="0"/>
                  <a:satOff val="0"/>
                  <a:lumOff val="0"/>
                  <a:alphaOff val="0"/>
                  <a:shade val="94000"/>
                  <a:satMod val="135000"/>
                </a:schemeClr>
              </a:gs>
            </a:gsLst>
            <a:lin ang="16200000" scaled="0"/>
          </a:gradFill>
          <a:ln>
            <a:noFill/>
          </a:ln>
          <a:effectLst>
            <a:glow rad="127000">
              <a:schemeClr val="tx1">
                <a:lumMod val="95000"/>
                <a:lumOff val="5000"/>
              </a:schemeClr>
            </a:glow>
            <a:outerShdw blurRad="292100" dist="139700" dir="2700000" algn="tl" rotWithShape="0">
              <a:srgbClr val="333333">
                <a:alpha val="65000"/>
              </a:srgbClr>
            </a:outerShdw>
          </a:effectLst>
        </p:spPr>
      </p:pic>
      <p:sp>
        <p:nvSpPr>
          <p:cNvPr id="2" name="Title 1"/>
          <p:cNvSpPr>
            <a:spLocks noGrp="1"/>
          </p:cNvSpPr>
          <p:nvPr>
            <p:ph type="title"/>
          </p:nvPr>
        </p:nvSpPr>
        <p:spPr>
          <a:xfrm>
            <a:off x="2914650" y="126507"/>
            <a:ext cx="6229350" cy="742950"/>
          </a:xfrm>
        </p:spPr>
        <p:txBody>
          <a:bodyPr>
            <a:noAutofit/>
          </a:bodyPr>
          <a:lstStyle/>
          <a:p>
            <a:r>
              <a:rPr lang="en-US" sz="3300" b="1" dirty="0"/>
              <a:t>Basic Drive Topology</a:t>
            </a:r>
          </a:p>
        </p:txBody>
      </p:sp>
      <p:sp>
        <p:nvSpPr>
          <p:cNvPr id="5" name="Slide Number Placeholder 4"/>
          <p:cNvSpPr>
            <a:spLocks noGrp="1"/>
          </p:cNvSpPr>
          <p:nvPr>
            <p:ph type="sldNum" sz="quarter" idx="12"/>
          </p:nvPr>
        </p:nvSpPr>
        <p:spPr>
          <a:xfrm>
            <a:off x="8737600" y="635635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rtl="0">
              <a:defRPr/>
            </a:pPr>
            <a:fld id="{2DCF9265-753A-4102-AD2A-ECBD63CB3D46}" type="slidenum">
              <a:rPr lang="en-US" smtClean="0">
                <a:solidFill>
                  <a:prstClr val="black">
                    <a:tint val="75000"/>
                  </a:prstClr>
                </a:solidFill>
              </a:rPr>
              <a:pPr algn="r" defTabSz="685800" rtl="0">
                <a:defRPr/>
              </a:pPr>
              <a:t>5</a:t>
            </a:fld>
            <a:endParaRPr lang="en-US" sz="1200" kern="1200" dirty="0">
              <a:solidFill>
                <a:prstClr val="black">
                  <a:tint val="75000"/>
                </a:prstClr>
              </a:solidFill>
              <a:latin typeface="Calibri"/>
              <a:ea typeface="+mn-ea"/>
              <a:cs typeface="+mn-cs"/>
            </a:endParaRPr>
          </a:p>
        </p:txBody>
      </p:sp>
      <p:sp>
        <p:nvSpPr>
          <p:cNvPr id="3" name="TextBox 2">
            <a:extLst>
              <a:ext uri="{FF2B5EF4-FFF2-40B4-BE49-F238E27FC236}">
                <a16:creationId xmlns:a16="http://schemas.microsoft.com/office/drawing/2014/main" id="{2065A188-EF70-6295-592C-71CEA94D82A2}"/>
              </a:ext>
            </a:extLst>
          </p:cNvPr>
          <p:cNvSpPr txBox="1"/>
          <p:nvPr/>
        </p:nvSpPr>
        <p:spPr>
          <a:xfrm>
            <a:off x="102575" y="1767079"/>
            <a:ext cx="1090249" cy="346249"/>
          </a:xfrm>
          <a:prstGeom prst="rect">
            <a:avLst/>
          </a:prstGeom>
          <a:noFill/>
        </p:spPr>
        <p:txBody>
          <a:bodyPr wrap="square" rtlCol="0">
            <a:spAutoFit/>
          </a:bodyPr>
          <a:lstStyle/>
          <a:p>
            <a:r>
              <a:rPr lang="en-US" sz="825" b="1" dirty="0">
                <a:solidFill>
                  <a:srgbClr val="FF0000"/>
                </a:solidFill>
              </a:rPr>
              <a:t>3 Phase AC from Distribution</a:t>
            </a:r>
          </a:p>
        </p:txBody>
      </p:sp>
      <p:sp>
        <p:nvSpPr>
          <p:cNvPr id="4" name="Arrow: Down 3">
            <a:extLst>
              <a:ext uri="{FF2B5EF4-FFF2-40B4-BE49-F238E27FC236}">
                <a16:creationId xmlns:a16="http://schemas.microsoft.com/office/drawing/2014/main" id="{5E5A1F9B-9FEC-9213-C2AA-E92C559A654D}"/>
              </a:ext>
            </a:extLst>
          </p:cNvPr>
          <p:cNvSpPr/>
          <p:nvPr/>
        </p:nvSpPr>
        <p:spPr>
          <a:xfrm>
            <a:off x="357554" y="2113328"/>
            <a:ext cx="105508" cy="21687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TextBox 9">
            <a:extLst>
              <a:ext uri="{FF2B5EF4-FFF2-40B4-BE49-F238E27FC236}">
                <a16:creationId xmlns:a16="http://schemas.microsoft.com/office/drawing/2014/main" id="{0C8284FE-6446-C7FB-0E10-820124C62C0A}"/>
              </a:ext>
            </a:extLst>
          </p:cNvPr>
          <p:cNvSpPr txBox="1"/>
          <p:nvPr/>
        </p:nvSpPr>
        <p:spPr>
          <a:xfrm>
            <a:off x="2914650" y="4061812"/>
            <a:ext cx="2384183" cy="473206"/>
          </a:xfrm>
          <a:prstGeom prst="rect">
            <a:avLst/>
          </a:prstGeom>
          <a:noFill/>
        </p:spPr>
        <p:txBody>
          <a:bodyPr wrap="square" rtlCol="0">
            <a:spAutoFit/>
          </a:bodyPr>
          <a:lstStyle/>
          <a:p>
            <a:r>
              <a:rPr lang="en-US" sz="825" b="1" dirty="0">
                <a:solidFill>
                  <a:srgbClr val="FF0000"/>
                </a:solidFill>
              </a:rPr>
              <a:t>DC from the Input Converter is used to develop DC bus with the DC bus capacitors for the transistor output inverter</a:t>
            </a:r>
          </a:p>
        </p:txBody>
      </p:sp>
      <p:sp>
        <p:nvSpPr>
          <p:cNvPr id="11" name="TextBox 10">
            <a:extLst>
              <a:ext uri="{FF2B5EF4-FFF2-40B4-BE49-F238E27FC236}">
                <a16:creationId xmlns:a16="http://schemas.microsoft.com/office/drawing/2014/main" id="{1B18FB52-73D2-49CC-5FB8-4C6E6AAB8FB7}"/>
              </a:ext>
            </a:extLst>
          </p:cNvPr>
          <p:cNvSpPr txBox="1"/>
          <p:nvPr/>
        </p:nvSpPr>
        <p:spPr>
          <a:xfrm>
            <a:off x="463062" y="4221291"/>
            <a:ext cx="2514602" cy="346249"/>
          </a:xfrm>
          <a:prstGeom prst="rect">
            <a:avLst/>
          </a:prstGeom>
          <a:noFill/>
        </p:spPr>
        <p:txBody>
          <a:bodyPr wrap="square" rtlCol="0">
            <a:spAutoFit/>
          </a:bodyPr>
          <a:lstStyle/>
          <a:p>
            <a:r>
              <a:rPr lang="en-US" sz="825" b="1" dirty="0">
                <a:solidFill>
                  <a:srgbClr val="FF0000"/>
                </a:solidFill>
              </a:rPr>
              <a:t>3 Phase AC is converted to DC for the Drives DC bus</a:t>
            </a:r>
          </a:p>
        </p:txBody>
      </p:sp>
      <p:sp>
        <p:nvSpPr>
          <p:cNvPr id="13" name="TextBox 12">
            <a:extLst>
              <a:ext uri="{FF2B5EF4-FFF2-40B4-BE49-F238E27FC236}">
                <a16:creationId xmlns:a16="http://schemas.microsoft.com/office/drawing/2014/main" id="{5CBA10D6-4065-04C4-0C55-0C36792B0125}"/>
              </a:ext>
            </a:extLst>
          </p:cNvPr>
          <p:cNvSpPr txBox="1"/>
          <p:nvPr/>
        </p:nvSpPr>
        <p:spPr>
          <a:xfrm>
            <a:off x="5257800" y="4221291"/>
            <a:ext cx="2224457" cy="346249"/>
          </a:xfrm>
          <a:prstGeom prst="rect">
            <a:avLst/>
          </a:prstGeom>
          <a:noFill/>
        </p:spPr>
        <p:txBody>
          <a:bodyPr wrap="square" rtlCol="0">
            <a:spAutoFit/>
          </a:bodyPr>
          <a:lstStyle/>
          <a:p>
            <a:r>
              <a:rPr lang="en-US" sz="825" b="1" dirty="0">
                <a:solidFill>
                  <a:srgbClr val="FF0000"/>
                </a:solidFill>
              </a:rPr>
              <a:t>The output inverter uses DC to make a sine wave (AC) for the motor</a:t>
            </a:r>
          </a:p>
        </p:txBody>
      </p:sp>
      <p:sp>
        <p:nvSpPr>
          <p:cNvPr id="14" name="TextBox 13">
            <a:extLst>
              <a:ext uri="{FF2B5EF4-FFF2-40B4-BE49-F238E27FC236}">
                <a16:creationId xmlns:a16="http://schemas.microsoft.com/office/drawing/2014/main" id="{5BF30E58-19BA-1AF1-625B-90E63A1CFB8C}"/>
              </a:ext>
            </a:extLst>
          </p:cNvPr>
          <p:cNvSpPr txBox="1"/>
          <p:nvPr/>
        </p:nvSpPr>
        <p:spPr>
          <a:xfrm>
            <a:off x="4724880" y="2574925"/>
            <a:ext cx="2819400" cy="219291"/>
          </a:xfrm>
          <a:prstGeom prst="rect">
            <a:avLst/>
          </a:prstGeom>
          <a:noFill/>
        </p:spPr>
        <p:txBody>
          <a:bodyPr wrap="square" rtlCol="0">
            <a:spAutoFit/>
          </a:bodyPr>
          <a:lstStyle/>
          <a:p>
            <a:r>
              <a:rPr lang="en-US" sz="825" b="1" dirty="0">
                <a:solidFill>
                  <a:srgbClr val="FF0000"/>
                </a:solidFill>
              </a:rPr>
              <a:t>IGBTs that fire in a sequence that feeds the motor </a:t>
            </a:r>
          </a:p>
        </p:txBody>
      </p:sp>
    </p:spTree>
    <p:extLst>
      <p:ext uri="{BB962C8B-B14F-4D97-AF65-F5344CB8AC3E}">
        <p14:creationId xmlns:p14="http://schemas.microsoft.com/office/powerpoint/2010/main" val="485041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m.eet.com/media/1158013/296893-teardown_the_nuances_of_variable_frequency_drives_figure_3.jpg">
            <a:extLst>
              <a:ext uri="{FF2B5EF4-FFF2-40B4-BE49-F238E27FC236}">
                <a16:creationId xmlns:a16="http://schemas.microsoft.com/office/drawing/2014/main" id="{4A363BB8-60EA-48B6-8E1F-C2A2CA3B8F2B}"/>
              </a:ext>
            </a:extLst>
          </p:cNvPr>
          <p:cNvPicPr>
            <a:picLocks noChangeAspect="1" noChangeArrowheads="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b="34364"/>
          <a:stretch/>
        </p:blipFill>
        <p:spPr bwMode="auto">
          <a:xfrm>
            <a:off x="152400" y="1127125"/>
            <a:ext cx="5638803" cy="3416060"/>
          </a:xfrm>
          <a:prstGeom prst="rect">
            <a:avLst/>
          </a:prstGeom>
          <a:gradFill>
            <a:gsLst>
              <a:gs pos="0">
                <a:srgbClr val="FF0000"/>
              </a:gs>
              <a:gs pos="53000">
                <a:schemeClr val="bg1">
                  <a:alpha val="43000"/>
                </a:schemeClr>
              </a:gs>
              <a:gs pos="100000">
                <a:schemeClr val="accent1">
                  <a:hueOff val="0"/>
                  <a:satOff val="0"/>
                  <a:lumOff val="0"/>
                  <a:alphaOff val="0"/>
                  <a:shade val="94000"/>
                  <a:satMod val="135000"/>
                </a:schemeClr>
              </a:gs>
            </a:gsLst>
            <a:lin ang="16200000" scaled="0"/>
          </a:gradFill>
          <a:ln>
            <a:noFill/>
          </a:ln>
          <a:effectLst>
            <a:glow rad="127000">
              <a:schemeClr val="tx1">
                <a:lumMod val="95000"/>
                <a:lumOff val="5000"/>
              </a:schemeClr>
            </a:glow>
            <a:outerShdw blurRad="292100" dist="139700" dir="2700000" algn="tl" rotWithShape="0">
              <a:srgbClr val="333333">
                <a:alpha val="65000"/>
              </a:srgbClr>
            </a:outerShdw>
          </a:effectLst>
        </p:spPr>
      </p:pic>
      <p:sp>
        <p:nvSpPr>
          <p:cNvPr id="2" name="Title 1"/>
          <p:cNvSpPr>
            <a:spLocks noGrp="1"/>
          </p:cNvSpPr>
          <p:nvPr>
            <p:ph type="title"/>
          </p:nvPr>
        </p:nvSpPr>
        <p:spPr>
          <a:xfrm>
            <a:off x="2743200" y="88088"/>
            <a:ext cx="6229350" cy="742950"/>
          </a:xfrm>
        </p:spPr>
        <p:txBody>
          <a:bodyPr>
            <a:noAutofit/>
          </a:bodyPr>
          <a:lstStyle/>
          <a:p>
            <a:r>
              <a:rPr lang="en-US" sz="3300" b="1" dirty="0"/>
              <a:t>Drive DC Bus Management </a:t>
            </a:r>
          </a:p>
        </p:txBody>
      </p:sp>
      <p:sp>
        <p:nvSpPr>
          <p:cNvPr id="5" name="Slide Number Placeholder 4"/>
          <p:cNvSpPr>
            <a:spLocks noGrp="1"/>
          </p:cNvSpPr>
          <p:nvPr>
            <p:ph type="sldNum" sz="quarter" idx="12"/>
          </p:nvPr>
        </p:nvSpPr>
        <p:spPr>
          <a:xfrm>
            <a:off x="8737600" y="635635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rtl="0">
              <a:defRPr/>
            </a:pPr>
            <a:fld id="{2DCF9265-753A-4102-AD2A-ECBD63CB3D46}" type="slidenum">
              <a:rPr lang="en-US" smtClean="0">
                <a:solidFill>
                  <a:prstClr val="black">
                    <a:tint val="75000"/>
                  </a:prstClr>
                </a:solidFill>
              </a:rPr>
              <a:pPr algn="r" defTabSz="685800" rtl="0">
                <a:defRPr/>
              </a:pPr>
              <a:t>6</a:t>
            </a:fld>
            <a:endParaRPr lang="en-US" sz="1200" kern="1200" dirty="0">
              <a:solidFill>
                <a:prstClr val="black">
                  <a:tint val="75000"/>
                </a:prstClr>
              </a:solidFill>
              <a:latin typeface="Calibri"/>
              <a:ea typeface="+mn-ea"/>
              <a:cs typeface="+mn-cs"/>
            </a:endParaRPr>
          </a:p>
        </p:txBody>
      </p:sp>
      <p:sp>
        <p:nvSpPr>
          <p:cNvPr id="7" name="Rounded Rectangle 6"/>
          <p:cNvSpPr/>
          <p:nvPr/>
        </p:nvSpPr>
        <p:spPr>
          <a:xfrm>
            <a:off x="2338631" y="1203325"/>
            <a:ext cx="558538" cy="2819400"/>
          </a:xfrm>
          <a:prstGeom prst="roundRect">
            <a:avLst/>
          </a:prstGeom>
          <a:noFill/>
          <a:ln w="3175">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dirty="0">
              <a:solidFill>
                <a:prstClr val="white"/>
              </a:solidFill>
              <a:latin typeface="Calibri"/>
            </a:endParaRPr>
          </a:p>
        </p:txBody>
      </p:sp>
      <p:sp>
        <p:nvSpPr>
          <p:cNvPr id="8" name="Right Arrow 7"/>
          <p:cNvSpPr/>
          <p:nvPr/>
        </p:nvSpPr>
        <p:spPr>
          <a:xfrm rot="5400000">
            <a:off x="89184" y="1799941"/>
            <a:ext cx="618314" cy="339482"/>
          </a:xfrm>
          <a:prstGeom prst="rightArrow">
            <a:avLst>
              <a:gd name="adj1" fmla="val 50000"/>
              <a:gd name="adj2" fmla="val 73929"/>
            </a:avLst>
          </a:prstGeom>
          <a:noFill/>
          <a:ln w="38100" cmpd="dbl">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kern="1200" dirty="0">
              <a:solidFill>
                <a:prstClr val="white"/>
              </a:solidFill>
              <a:latin typeface="Calibri"/>
            </a:endParaRPr>
          </a:p>
        </p:txBody>
      </p:sp>
      <p:graphicFrame>
        <p:nvGraphicFramePr>
          <p:cNvPr id="12" name="Diagram 11"/>
          <p:cNvGraphicFramePr/>
          <p:nvPr>
            <p:extLst>
              <p:ext uri="{D42A27DB-BD31-4B8C-83A1-F6EECF244321}">
                <p14:modId xmlns:p14="http://schemas.microsoft.com/office/powerpoint/2010/main" val="1883487793"/>
              </p:ext>
            </p:extLst>
          </p:nvPr>
        </p:nvGraphicFramePr>
        <p:xfrm>
          <a:off x="4953000" y="1050925"/>
          <a:ext cx="4274489" cy="38917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6097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Z:\Graphics\Illustrator &amp; Photoshop\Schematics\RA_M3452T&amp;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77" t="28672" r="26921" b="8460"/>
          <a:stretch/>
        </p:blipFill>
        <p:spPr bwMode="auto">
          <a:xfrm>
            <a:off x="4486896" y="1116096"/>
            <a:ext cx="4103189" cy="321512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23340" y="3658276"/>
            <a:ext cx="1676400" cy="1384995"/>
          </a:xfrm>
          <a:prstGeom prst="rect">
            <a:avLst/>
          </a:prstGeom>
          <a:noFill/>
        </p:spPr>
        <p:txBody>
          <a:bodyPr>
            <a:spAutoFit/>
          </a:bodyPr>
          <a:lstStyle/>
          <a:p>
            <a:pPr algn="ctr">
              <a:defRPr/>
            </a:pPr>
            <a:r>
              <a:rPr lang="en-US" b="1" u="sng" dirty="0">
                <a:solidFill>
                  <a:prstClr val="black"/>
                </a:solidFill>
                <a:effectLst>
                  <a:outerShdw blurRad="38100" dist="38100" dir="2700000" algn="tl">
                    <a:srgbClr val="000000">
                      <a:alpha val="43137"/>
                    </a:srgbClr>
                  </a:outerShdw>
                </a:effectLst>
              </a:rPr>
              <a:t>M3452</a:t>
            </a:r>
          </a:p>
          <a:p>
            <a:pPr algn="ctr">
              <a:defRPr/>
            </a:pPr>
            <a:r>
              <a:rPr lang="en-US" sz="1100" b="1" dirty="0">
                <a:solidFill>
                  <a:prstClr val="black"/>
                </a:solidFill>
                <a:effectLst>
                  <a:outerShdw blurRad="38100" dist="38100" dir="2700000" algn="tl">
                    <a:srgbClr val="000000">
                      <a:alpha val="43137"/>
                    </a:srgbClr>
                  </a:outerShdw>
                </a:effectLst>
              </a:rPr>
              <a:t>Heavy Duty Braking Transistors</a:t>
            </a:r>
          </a:p>
          <a:p>
            <a:pPr algn="ctr">
              <a:defRPr/>
            </a:pPr>
            <a:r>
              <a:rPr lang="en-US" sz="1100" b="1" dirty="0">
                <a:solidFill>
                  <a:prstClr val="black"/>
                </a:solidFill>
                <a:effectLst>
                  <a:outerShdw blurRad="38100" dist="38100" dir="2700000" algn="tl">
                    <a:srgbClr val="000000">
                      <a:alpha val="43137"/>
                    </a:srgbClr>
                  </a:outerShdw>
                </a:effectLst>
              </a:rPr>
              <a:t>75 Amps – 1600 Amps Single Unit</a:t>
            </a:r>
          </a:p>
          <a:p>
            <a:pPr algn="ctr">
              <a:defRPr/>
            </a:pPr>
            <a:r>
              <a:rPr lang="en-US" sz="1100" b="1" dirty="0">
                <a:solidFill>
                  <a:prstClr val="black"/>
                </a:solidFill>
                <a:effectLst>
                  <a:outerShdw blurRad="38100" dist="38100" dir="2700000" algn="tl">
                    <a:srgbClr val="000000">
                      <a:alpha val="43137"/>
                    </a:srgbClr>
                  </a:outerShdw>
                </a:effectLst>
              </a:rPr>
              <a:t>Network Options</a:t>
            </a:r>
          </a:p>
          <a:p>
            <a:pPr algn="ctr">
              <a:defRPr/>
            </a:pPr>
            <a:r>
              <a:rPr lang="en-US" sz="1100" b="1" dirty="0">
                <a:solidFill>
                  <a:prstClr val="black"/>
                </a:solidFill>
                <a:effectLst>
                  <a:outerShdw blurRad="38100" dist="38100" dir="2700000" algn="tl">
                    <a:srgbClr val="000000">
                      <a:alpha val="43137"/>
                    </a:srgbClr>
                  </a:outerShdw>
                </a:effectLst>
              </a:rPr>
              <a:t>230-690VAC</a:t>
            </a:r>
          </a:p>
        </p:txBody>
      </p:sp>
      <p:sp>
        <p:nvSpPr>
          <p:cNvPr id="20" name="TextBox 19"/>
          <p:cNvSpPr txBox="1"/>
          <p:nvPr/>
        </p:nvSpPr>
        <p:spPr>
          <a:xfrm>
            <a:off x="1942734" y="3174140"/>
            <a:ext cx="1184026" cy="1061829"/>
          </a:xfrm>
          <a:prstGeom prst="rect">
            <a:avLst/>
          </a:prstGeom>
          <a:noFill/>
        </p:spPr>
        <p:txBody>
          <a:bodyPr wrap="square">
            <a:spAutoFit/>
          </a:bodyPr>
          <a:lstStyle/>
          <a:p>
            <a:pPr algn="ctr">
              <a:defRPr/>
            </a:pPr>
            <a:r>
              <a:rPr lang="en-US" b="1" u="sng" dirty="0">
                <a:solidFill>
                  <a:prstClr val="black"/>
                </a:solidFill>
                <a:effectLst>
                  <a:outerShdw blurRad="38100" dist="38100" dir="2700000" algn="tl">
                    <a:srgbClr val="000000">
                      <a:alpha val="43137"/>
                    </a:srgbClr>
                  </a:outerShdw>
                </a:effectLst>
              </a:rPr>
              <a:t>M3575T</a:t>
            </a:r>
          </a:p>
          <a:p>
            <a:pPr algn="ctr">
              <a:defRPr/>
            </a:pPr>
            <a:r>
              <a:rPr lang="en-US" sz="900" b="1" dirty="0">
                <a:solidFill>
                  <a:prstClr val="black"/>
                </a:solidFill>
                <a:effectLst>
                  <a:outerShdw blurRad="38100" dist="38100" dir="2700000" algn="tl">
                    <a:srgbClr val="000000">
                      <a:alpha val="43137"/>
                    </a:srgbClr>
                  </a:outerShdw>
                </a:effectLst>
              </a:rPr>
              <a:t>30 Amps – 600 Amps</a:t>
            </a:r>
          </a:p>
          <a:p>
            <a:pPr algn="ctr">
              <a:defRPr/>
            </a:pPr>
            <a:r>
              <a:rPr lang="en-US" sz="900" b="1" dirty="0">
                <a:solidFill>
                  <a:prstClr val="black"/>
                </a:solidFill>
                <a:effectLst>
                  <a:outerShdw blurRad="38100" dist="38100" dir="2700000" algn="tl">
                    <a:srgbClr val="000000">
                      <a:alpha val="43137"/>
                    </a:srgbClr>
                  </a:outerShdw>
                </a:effectLst>
              </a:rPr>
              <a:t>10-20% Braking Duty</a:t>
            </a:r>
          </a:p>
          <a:p>
            <a:pPr algn="ctr">
              <a:defRPr/>
            </a:pPr>
            <a:r>
              <a:rPr lang="en-US" sz="900" b="1" dirty="0">
                <a:solidFill>
                  <a:prstClr val="black"/>
                </a:solidFill>
                <a:effectLst>
                  <a:outerShdw blurRad="38100" dist="38100" dir="2700000" algn="tl">
                    <a:srgbClr val="000000">
                      <a:alpha val="43137"/>
                    </a:srgbClr>
                  </a:outerShdw>
                </a:effectLst>
              </a:rPr>
              <a:t>230-460VAC</a:t>
            </a:r>
          </a:p>
        </p:txBody>
      </p:sp>
      <p:sp>
        <p:nvSpPr>
          <p:cNvPr id="21" name="TextBox 20"/>
          <p:cNvSpPr txBox="1"/>
          <p:nvPr/>
        </p:nvSpPr>
        <p:spPr>
          <a:xfrm>
            <a:off x="3244964" y="3811727"/>
            <a:ext cx="1074002" cy="1061829"/>
          </a:xfrm>
          <a:prstGeom prst="rect">
            <a:avLst/>
          </a:prstGeom>
          <a:noFill/>
        </p:spPr>
        <p:txBody>
          <a:bodyPr wrap="square">
            <a:spAutoFit/>
          </a:bodyPr>
          <a:lstStyle/>
          <a:p>
            <a:pPr algn="ctr">
              <a:defRPr/>
            </a:pPr>
            <a:r>
              <a:rPr lang="en-US" b="1" u="sng" dirty="0">
                <a:solidFill>
                  <a:prstClr val="black"/>
                </a:solidFill>
              </a:rPr>
              <a:t>M3675T</a:t>
            </a:r>
          </a:p>
          <a:p>
            <a:pPr algn="ctr">
              <a:defRPr/>
            </a:pPr>
            <a:r>
              <a:rPr lang="en-US" sz="900" b="1" dirty="0">
                <a:solidFill>
                  <a:prstClr val="black"/>
                </a:solidFill>
              </a:rPr>
              <a:t>20% Braking Duty</a:t>
            </a:r>
          </a:p>
          <a:p>
            <a:pPr algn="ctr">
              <a:defRPr/>
            </a:pPr>
            <a:r>
              <a:rPr lang="en-US" sz="900" b="1" dirty="0">
                <a:solidFill>
                  <a:prstClr val="black"/>
                </a:solidFill>
                <a:effectLst>
                  <a:outerShdw blurRad="38100" dist="38100" dir="2700000" algn="tl">
                    <a:srgbClr val="000000">
                      <a:alpha val="43137"/>
                    </a:srgbClr>
                  </a:outerShdw>
                </a:effectLst>
              </a:rPr>
              <a:t>Fractional-10 Hp</a:t>
            </a:r>
          </a:p>
          <a:p>
            <a:pPr algn="ctr">
              <a:defRPr/>
            </a:pPr>
            <a:r>
              <a:rPr lang="en-US" sz="900" b="1" dirty="0">
                <a:solidFill>
                  <a:prstClr val="black"/>
                </a:solidFill>
                <a:effectLst>
                  <a:outerShdw blurRad="38100" dist="38100" dir="2700000" algn="tl">
                    <a:srgbClr val="000000">
                      <a:alpha val="43137"/>
                    </a:srgbClr>
                  </a:outerShdw>
                </a:effectLst>
              </a:rPr>
              <a:t>115-460VAC</a:t>
            </a:r>
          </a:p>
        </p:txBody>
      </p:sp>
      <p:sp>
        <p:nvSpPr>
          <p:cNvPr id="24" name="Title 1"/>
          <p:cNvSpPr>
            <a:spLocks noGrp="1"/>
          </p:cNvSpPr>
          <p:nvPr>
            <p:ph type="title"/>
          </p:nvPr>
        </p:nvSpPr>
        <p:spPr>
          <a:xfrm>
            <a:off x="2555904" y="80538"/>
            <a:ext cx="6248400" cy="553998"/>
          </a:xfrm>
        </p:spPr>
        <p:txBody>
          <a:bodyPr/>
          <a:lstStyle/>
          <a:p>
            <a:r>
              <a:rPr lang="en-US" b="1" dirty="0"/>
              <a:t>External Braking Transistors</a:t>
            </a:r>
          </a:p>
        </p:txBody>
      </p:sp>
      <p:sp>
        <p:nvSpPr>
          <p:cNvPr id="28" name="TextBox 27"/>
          <p:cNvSpPr txBox="1"/>
          <p:nvPr/>
        </p:nvSpPr>
        <p:spPr>
          <a:xfrm>
            <a:off x="29701" y="904184"/>
            <a:ext cx="860395" cy="261610"/>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wrap="square">
            <a:spAutoFit/>
          </a:bodyPr>
          <a:lstStyle/>
          <a:p>
            <a:pPr>
              <a:defRPr/>
            </a:pPr>
            <a:r>
              <a:rPr lang="en-US" sz="1100" b="1" dirty="0">
                <a:solidFill>
                  <a:prstClr val="white"/>
                </a:solidFill>
                <a:effectLst>
                  <a:outerShdw blurRad="38100" dist="38100" dir="2700000" algn="tl">
                    <a:srgbClr val="000000">
                      <a:alpha val="43137"/>
                    </a:srgbClr>
                  </a:outerShdw>
                </a:effectLst>
              </a:rPr>
              <a:t>“Choppers”</a:t>
            </a:r>
          </a:p>
        </p:txBody>
      </p:sp>
      <p:pic>
        <p:nvPicPr>
          <p:cNvPr id="3077" name="Picture 5" descr="Z:\Dreamweaver\Bonitron.com\BonitronLive\Images\ProductImages\full_size\M3452-K9.jpg"/>
          <p:cNvPicPr>
            <a:picLocks noChangeAspect="1" noChangeArrowheads="1"/>
          </p:cNvPicPr>
          <p:nvPr/>
        </p:nvPicPr>
        <p:blipFill>
          <a:blip r:embed="rId4" cstate="print"/>
          <a:srcRect/>
          <a:stretch>
            <a:fillRect/>
          </a:stretch>
        </p:blipFill>
        <p:spPr bwMode="auto">
          <a:xfrm>
            <a:off x="409571" y="1280583"/>
            <a:ext cx="1401584" cy="2434623"/>
          </a:xfrm>
          <a:prstGeom prst="rect">
            <a:avLst/>
          </a:prstGeom>
          <a:noFill/>
        </p:spPr>
      </p:pic>
      <p:pic>
        <p:nvPicPr>
          <p:cNvPr id="3078" name="Picture 6" descr="Z:\Dreamweaver\Bonitron.com\BonitronLive\Images\ProductImages\full_size\M3575T_B5_001.jpg"/>
          <p:cNvPicPr>
            <a:picLocks noChangeAspect="1" noChangeArrowheads="1"/>
          </p:cNvPicPr>
          <p:nvPr/>
        </p:nvPicPr>
        <p:blipFill>
          <a:blip r:embed="rId5" cstate="print"/>
          <a:srcRect/>
          <a:stretch>
            <a:fillRect/>
          </a:stretch>
        </p:blipFill>
        <p:spPr bwMode="auto">
          <a:xfrm>
            <a:off x="1916812" y="1165794"/>
            <a:ext cx="1235018" cy="2058363"/>
          </a:xfrm>
          <a:prstGeom prst="rect">
            <a:avLst/>
          </a:prstGeom>
          <a:noFill/>
        </p:spPr>
      </p:pic>
      <p:pic>
        <p:nvPicPr>
          <p:cNvPr id="3079" name="Picture 7" descr="Z:\Dreamweaver\Bonitron.com\BonitronLive\Images\ProductImages\full_size\3675-enclosed-copy.jpg"/>
          <p:cNvPicPr>
            <a:picLocks noChangeAspect="1" noChangeArrowheads="1"/>
          </p:cNvPicPr>
          <p:nvPr/>
        </p:nvPicPr>
        <p:blipFill>
          <a:blip r:embed="rId6" cstate="print"/>
          <a:srcRect/>
          <a:stretch>
            <a:fillRect/>
          </a:stretch>
        </p:blipFill>
        <p:spPr bwMode="auto">
          <a:xfrm>
            <a:off x="3539725" y="3097027"/>
            <a:ext cx="471842" cy="792693"/>
          </a:xfrm>
          <a:prstGeom prst="rect">
            <a:avLst/>
          </a:prstGeom>
          <a:noFill/>
        </p:spPr>
      </p:pic>
      <p:sp>
        <p:nvSpPr>
          <p:cNvPr id="2" name="Slide Number Placeholder 3"/>
          <p:cNvSpPr txBox="1">
            <a:spLocks noGrp="1"/>
          </p:cNvSpPr>
          <p:nvPr/>
        </p:nvSpPr>
        <p:spPr>
          <a:xfrm>
            <a:off x="8656607" y="4737070"/>
            <a:ext cx="334993" cy="273844"/>
          </a:xfrm>
          <a:prstGeom prst="rect">
            <a:avLst/>
          </a:prstGeom>
          <a:noFill/>
        </p:spPr>
        <p:txBody>
          <a:bodyPr anchor="ctr"/>
          <a:lstStyle/>
          <a:p>
            <a:pPr algn="r">
              <a:defRPr/>
            </a:pPr>
            <a:fld id="{C361D274-BBFA-4264-9E91-09907E716B01}" type="slidenum">
              <a:rPr lang="en-US" sz="1200">
                <a:solidFill>
                  <a:prstClr val="black">
                    <a:tint val="75000"/>
                  </a:prstClr>
                </a:solidFill>
              </a:rPr>
              <a:pPr algn="r">
                <a:defRPr/>
              </a:pPr>
              <a:t>7</a:t>
            </a:fld>
            <a:endParaRPr lang="en-US" sz="1200" dirty="0">
              <a:solidFill>
                <a:prstClr val="black">
                  <a:tint val="75000"/>
                </a:prstClr>
              </a:solidFill>
            </a:endParaRPr>
          </a:p>
        </p:txBody>
      </p:sp>
      <p:sp>
        <p:nvSpPr>
          <p:cNvPr id="22" name="Rectangle 21"/>
          <p:cNvSpPr/>
          <p:nvPr/>
        </p:nvSpPr>
        <p:spPr>
          <a:xfrm>
            <a:off x="4486895" y="1624614"/>
            <a:ext cx="1282469" cy="991175"/>
          </a:xfrm>
          <a:prstGeom prst="rect">
            <a:avLst/>
          </a:prstGeom>
          <a:noFill/>
          <a:ln>
            <a:solidFill>
              <a:srgbClr val="0070C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 name="Curved Connector 3"/>
          <p:cNvCxnSpPr/>
          <p:nvPr/>
        </p:nvCxnSpPr>
        <p:spPr>
          <a:xfrm>
            <a:off x="8116920" y="995080"/>
            <a:ext cx="408766" cy="12725"/>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31031" y="838528"/>
            <a:ext cx="860395" cy="338554"/>
          </a:xfrm>
          <a:prstGeom prst="rect">
            <a:avLst/>
          </a:prstGeom>
          <a:noFill/>
        </p:spPr>
        <p:txBody>
          <a:bodyPr wrap="square" rtlCol="0">
            <a:spAutoFit/>
          </a:bodyPr>
          <a:lstStyle/>
          <a:p>
            <a:r>
              <a:rPr lang="en-US" sz="800" b="1" dirty="0">
                <a:solidFill>
                  <a:prstClr val="black"/>
                </a:solidFill>
                <a:effectLst>
                  <a:outerShdw blurRad="38100" dist="38100" dir="2700000" algn="tl">
                    <a:srgbClr val="000000">
                      <a:alpha val="43137"/>
                    </a:srgbClr>
                  </a:outerShdw>
                </a:effectLst>
              </a:rPr>
              <a:t>Drive DC Bus Connections</a:t>
            </a:r>
          </a:p>
        </p:txBody>
      </p:sp>
      <p:pic>
        <p:nvPicPr>
          <p:cNvPr id="17"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7383" y="3525236"/>
            <a:ext cx="786579" cy="124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2630" y="3525236"/>
            <a:ext cx="786579" cy="124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Z:\Graphics\00. Common Shared Graphics\Other Graphics\Schneider Connectivity.png">
            <a:extLst>
              <a:ext uri="{FF2B5EF4-FFF2-40B4-BE49-F238E27FC236}">
                <a16:creationId xmlns:a16="http://schemas.microsoft.com/office/drawing/2014/main" id="{C2DC8385-0843-47DF-9430-2248A183A9E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2127" t="44439" r="6471" b="23021"/>
          <a:stretch/>
        </p:blipFill>
        <p:spPr bwMode="auto">
          <a:xfrm>
            <a:off x="3451789" y="854978"/>
            <a:ext cx="670243" cy="119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D08E7793-8904-433C-AF99-04D2294DEA14}"/>
              </a:ext>
            </a:extLst>
          </p:cNvPr>
          <p:cNvSpPr txBox="1"/>
          <p:nvPr/>
        </p:nvSpPr>
        <p:spPr>
          <a:xfrm>
            <a:off x="3060967" y="2029409"/>
            <a:ext cx="1354199" cy="1061829"/>
          </a:xfrm>
          <a:prstGeom prst="rect">
            <a:avLst/>
          </a:prstGeom>
          <a:noFill/>
        </p:spPr>
        <p:txBody>
          <a:bodyPr wrap="square">
            <a:spAutoFit/>
          </a:bodyPr>
          <a:lstStyle/>
          <a:p>
            <a:pPr algn="ctr">
              <a:defRPr/>
            </a:pPr>
            <a:r>
              <a:rPr lang="en-US" b="1" u="sng" dirty="0">
                <a:solidFill>
                  <a:prstClr val="black"/>
                </a:solidFill>
              </a:rPr>
              <a:t>M3452</a:t>
            </a:r>
          </a:p>
          <a:p>
            <a:pPr algn="ctr">
              <a:defRPr/>
            </a:pPr>
            <a:r>
              <a:rPr lang="en-US" sz="900" b="1" dirty="0">
                <a:solidFill>
                  <a:prstClr val="black"/>
                </a:solidFill>
              </a:rPr>
              <a:t>10-33% Braking Duty</a:t>
            </a:r>
          </a:p>
          <a:p>
            <a:pPr algn="ctr">
              <a:defRPr/>
            </a:pPr>
            <a:r>
              <a:rPr lang="en-US" sz="900" b="1" dirty="0">
                <a:solidFill>
                  <a:prstClr val="black"/>
                </a:solidFill>
                <a:effectLst>
                  <a:outerShdw blurRad="38100" dist="38100" dir="2700000" algn="tl">
                    <a:srgbClr val="000000">
                      <a:alpha val="43137"/>
                    </a:srgbClr>
                  </a:outerShdw>
                </a:effectLst>
              </a:rPr>
              <a:t>Up to 43Hp</a:t>
            </a:r>
          </a:p>
          <a:p>
            <a:pPr algn="ctr">
              <a:defRPr/>
            </a:pPr>
            <a:r>
              <a:rPr lang="en-US" sz="900" b="1" dirty="0">
                <a:solidFill>
                  <a:prstClr val="black"/>
                </a:solidFill>
                <a:effectLst>
                  <a:outerShdw blurRad="38100" dist="38100" dir="2700000" algn="tl">
                    <a:srgbClr val="000000">
                      <a:alpha val="43137"/>
                    </a:srgbClr>
                  </a:outerShdw>
                </a:effectLst>
              </a:rPr>
              <a:t>115-460VAC</a:t>
            </a:r>
          </a:p>
          <a:p>
            <a:pPr algn="ctr">
              <a:defRPr/>
            </a:pPr>
            <a:r>
              <a:rPr lang="en-US" sz="900" b="1" dirty="0">
                <a:solidFill>
                  <a:prstClr val="black"/>
                </a:solidFill>
                <a:effectLst>
                  <a:outerShdw blurRad="38100" dist="38100" dir="2700000" algn="tl">
                    <a:srgbClr val="000000">
                      <a:alpha val="43137"/>
                    </a:srgbClr>
                  </a:outerShdw>
                </a:effectLst>
              </a:rPr>
              <a:t>Combination Brake Resistor &amp; Transistor</a:t>
            </a:r>
          </a:p>
        </p:txBody>
      </p:sp>
    </p:spTree>
    <p:extLst>
      <p:ext uri="{BB962C8B-B14F-4D97-AF65-F5344CB8AC3E}">
        <p14:creationId xmlns:p14="http://schemas.microsoft.com/office/powerpoint/2010/main" val="818391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Z:\Graphics\Illustrator &amp; Photoshop\Schematics\RA_M3452T&amp;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3" t="28879" r="26042" b="6954"/>
          <a:stretch/>
        </p:blipFill>
        <p:spPr bwMode="auto">
          <a:xfrm>
            <a:off x="5608692" y="1031479"/>
            <a:ext cx="3352800" cy="3242796"/>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3"/>
          <p:cNvSpPr txBox="1">
            <a:spLocks noGrp="1"/>
          </p:cNvSpPr>
          <p:nvPr/>
        </p:nvSpPr>
        <p:spPr>
          <a:xfrm>
            <a:off x="8440153" y="4770439"/>
            <a:ext cx="246647" cy="273844"/>
          </a:xfrm>
          <a:prstGeom prst="rect">
            <a:avLst/>
          </a:prstGeom>
          <a:noFill/>
        </p:spPr>
        <p:txBody>
          <a:bodyPr anchor="ctr"/>
          <a:lstStyle/>
          <a:p>
            <a:pPr algn="r">
              <a:defRPr/>
            </a:pPr>
            <a:fld id="{3E4A5CF8-0195-44CD-AAB9-7E44FA65C7A8}" type="slidenum">
              <a:rPr lang="en-US" sz="1200">
                <a:solidFill>
                  <a:prstClr val="black">
                    <a:tint val="75000"/>
                  </a:prstClr>
                </a:solidFill>
              </a:rPr>
              <a:pPr algn="r">
                <a:defRPr/>
              </a:pPr>
              <a:t>8</a:t>
            </a:fld>
            <a:endParaRPr lang="en-US" sz="1200">
              <a:solidFill>
                <a:prstClr val="black">
                  <a:tint val="75000"/>
                </a:prstClr>
              </a:solidFill>
            </a:endParaRPr>
          </a:p>
        </p:txBody>
      </p:sp>
      <p:pic>
        <p:nvPicPr>
          <p:cNvPr id="5131" name="Picture 14" descr="C:\Documents and Settings\Todd Edwards\My Documents\Graphics\M3775RK\Bonitron DBR Stacked\Bonitron_DBR_EN27.jpg"/>
          <p:cNvPicPr>
            <a:picLocks noChangeAspect="1" noChangeArrowheads="1"/>
          </p:cNvPicPr>
          <p:nvPr/>
        </p:nvPicPr>
        <p:blipFill>
          <a:blip r:embed="rId4" cstate="print"/>
          <a:srcRect/>
          <a:stretch>
            <a:fillRect/>
          </a:stretch>
        </p:blipFill>
        <p:spPr bwMode="auto">
          <a:xfrm>
            <a:off x="2030888" y="3134479"/>
            <a:ext cx="1506942" cy="1348879"/>
          </a:xfrm>
          <a:prstGeom prst="rect">
            <a:avLst/>
          </a:prstGeom>
          <a:noFill/>
          <a:ln w="9525">
            <a:noFill/>
            <a:miter lim="800000"/>
            <a:headEnd/>
            <a:tailEnd/>
          </a:ln>
        </p:spPr>
      </p:pic>
      <p:sp>
        <p:nvSpPr>
          <p:cNvPr id="15" name="TextBox 14"/>
          <p:cNvSpPr txBox="1"/>
          <p:nvPr/>
        </p:nvSpPr>
        <p:spPr>
          <a:xfrm>
            <a:off x="-1" y="777041"/>
            <a:ext cx="1447801" cy="646331"/>
          </a:xfrm>
          <a:prstGeom prst="rect">
            <a:avLst/>
          </a:prstGeom>
          <a:solidFill>
            <a:srgbClr val="C00000"/>
          </a:solidFill>
          <a:effectLst>
            <a:outerShdw blurRad="50800" dist="38100" dir="2700000" algn="tl" rotWithShape="0">
              <a:prstClr val="black">
                <a:alpha val="40000"/>
              </a:prstClr>
            </a:outerShdw>
          </a:effectLst>
        </p:spPr>
        <p:txBody>
          <a:bodyPr wrap="square">
            <a:spAutoFit/>
          </a:bodyPr>
          <a:lstStyle/>
          <a:p>
            <a:pPr algn="r">
              <a:defRPr/>
            </a:pPr>
            <a:r>
              <a:rPr lang="en-US" b="1" dirty="0">
                <a:solidFill>
                  <a:prstClr val="white"/>
                </a:solidFill>
                <a:effectLst>
                  <a:outerShdw blurRad="38100" dist="38100" dir="2700000" algn="tl">
                    <a:srgbClr val="000000">
                      <a:alpha val="43137"/>
                    </a:srgbClr>
                  </a:outerShdw>
                </a:effectLst>
              </a:rPr>
              <a:t>Braking Resistors</a:t>
            </a:r>
          </a:p>
        </p:txBody>
      </p:sp>
      <p:pic>
        <p:nvPicPr>
          <p:cNvPr id="4099" name="Picture 3" descr="Z:\Dreamweaver\Bonitron.com\BonitronLive\Images\ProductImages\full_size\M3575R_B7_001.jpg"/>
          <p:cNvPicPr>
            <a:picLocks noChangeAspect="1" noChangeArrowheads="1"/>
          </p:cNvPicPr>
          <p:nvPr/>
        </p:nvPicPr>
        <p:blipFill>
          <a:blip r:embed="rId5" cstate="print"/>
          <a:srcRect/>
          <a:stretch>
            <a:fillRect/>
          </a:stretch>
        </p:blipFill>
        <p:spPr bwMode="auto">
          <a:xfrm>
            <a:off x="3883384" y="3026137"/>
            <a:ext cx="611138" cy="1181016"/>
          </a:xfrm>
          <a:prstGeom prst="rect">
            <a:avLst/>
          </a:prstGeom>
          <a:noFill/>
        </p:spPr>
      </p:pic>
      <p:sp>
        <p:nvSpPr>
          <p:cNvPr id="17" name="Rectangle 16"/>
          <p:cNvSpPr/>
          <p:nvPr/>
        </p:nvSpPr>
        <p:spPr>
          <a:xfrm>
            <a:off x="6686397" y="1584325"/>
            <a:ext cx="1022050" cy="886417"/>
          </a:xfrm>
          <a:prstGeom prst="rect">
            <a:avLst/>
          </a:prstGeom>
          <a:noFill/>
          <a:ln>
            <a:solidFill>
              <a:srgbClr val="C0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itle 1"/>
          <p:cNvSpPr>
            <a:spLocks noGrp="1"/>
          </p:cNvSpPr>
          <p:nvPr>
            <p:ph type="title"/>
          </p:nvPr>
        </p:nvSpPr>
        <p:spPr>
          <a:xfrm>
            <a:off x="3098748" y="44825"/>
            <a:ext cx="5664252" cy="553998"/>
          </a:xfrm>
        </p:spPr>
        <p:txBody>
          <a:bodyPr/>
          <a:lstStyle/>
          <a:p>
            <a:r>
              <a:rPr lang="en-US" b="1" dirty="0"/>
              <a:t>Braking Resistors</a:t>
            </a:r>
          </a:p>
        </p:txBody>
      </p:sp>
      <p:pic>
        <p:nvPicPr>
          <p:cNvPr id="16" name="Picture 1" descr="Z:\Dreamweaver\Bonitron.com\BonitronLive\Images\ProductImages\full_size\M3775RL_Right_Web.jpg"/>
          <p:cNvPicPr>
            <a:picLocks noChangeAspect="1" noChangeArrowheads="1"/>
          </p:cNvPicPr>
          <p:nvPr/>
        </p:nvPicPr>
        <p:blipFill>
          <a:blip r:embed="rId6" cstate="print"/>
          <a:srcRect/>
          <a:stretch>
            <a:fillRect/>
          </a:stretch>
        </p:blipFill>
        <p:spPr bwMode="auto">
          <a:xfrm>
            <a:off x="52812" y="1093758"/>
            <a:ext cx="1957924" cy="3125229"/>
          </a:xfrm>
          <a:prstGeom prst="rect">
            <a:avLst/>
          </a:prstGeom>
          <a:noFill/>
        </p:spPr>
      </p:pic>
      <p:sp>
        <p:nvSpPr>
          <p:cNvPr id="7" name="TextBox 6"/>
          <p:cNvSpPr txBox="1"/>
          <p:nvPr/>
        </p:nvSpPr>
        <p:spPr>
          <a:xfrm>
            <a:off x="8274323" y="834163"/>
            <a:ext cx="844574" cy="338554"/>
          </a:xfrm>
          <a:prstGeom prst="rect">
            <a:avLst/>
          </a:prstGeom>
          <a:noFill/>
        </p:spPr>
        <p:txBody>
          <a:bodyPr wrap="square" rtlCol="0">
            <a:spAutoFit/>
          </a:bodyPr>
          <a:lstStyle/>
          <a:p>
            <a:pPr algn="ctr"/>
            <a:r>
              <a:rPr lang="en-US" sz="800" b="1" u="sng" dirty="0">
                <a:solidFill>
                  <a:prstClr val="black"/>
                </a:solidFill>
                <a:effectLst>
                  <a:outerShdw blurRad="38100" dist="38100" dir="2700000" algn="tl">
                    <a:srgbClr val="000000">
                      <a:alpha val="43137"/>
                    </a:srgbClr>
                  </a:outerShdw>
                </a:effectLst>
              </a:rPr>
              <a:t>Drive DC Bus Connections</a:t>
            </a:r>
          </a:p>
        </p:txBody>
      </p:sp>
      <p:sp>
        <p:nvSpPr>
          <p:cNvPr id="22" name="TextBox 21"/>
          <p:cNvSpPr txBox="1"/>
          <p:nvPr/>
        </p:nvSpPr>
        <p:spPr>
          <a:xfrm>
            <a:off x="-1" y="4218987"/>
            <a:ext cx="1905598" cy="815608"/>
          </a:xfrm>
          <a:prstGeom prst="rect">
            <a:avLst/>
          </a:prstGeom>
          <a:noFill/>
        </p:spPr>
        <p:txBody>
          <a:bodyPr wrap="square">
            <a:spAutoFit/>
          </a:bodyPr>
          <a:lstStyle/>
          <a:p>
            <a:pPr algn="ctr">
              <a:defRPr/>
            </a:pPr>
            <a:r>
              <a:rPr lang="en-US" sz="1200" b="1" u="sng" dirty="0">
                <a:solidFill>
                  <a:prstClr val="black"/>
                </a:solidFill>
                <a:effectLst>
                  <a:outerShdw blurRad="38100" dist="38100" dir="2700000" algn="tl">
                    <a:srgbClr val="000000">
                      <a:alpha val="43137"/>
                    </a:srgbClr>
                  </a:outerShdw>
                </a:effectLst>
              </a:rPr>
              <a:t>M3775R</a:t>
            </a:r>
          </a:p>
          <a:p>
            <a:pPr marL="171446" indent="-171446">
              <a:buFont typeface="Arial" panose="020B0604020202020204" pitchFamily="34" charset="0"/>
              <a:buChar char="•"/>
              <a:defRPr/>
            </a:pPr>
            <a:r>
              <a:rPr lang="en-US" sz="1100" b="1" dirty="0">
                <a:solidFill>
                  <a:prstClr val="black"/>
                </a:solidFill>
                <a:effectLst>
                  <a:outerShdw blurRad="38100" dist="38100" dir="2700000" algn="tl">
                    <a:srgbClr val="000000">
                      <a:alpha val="43137"/>
                    </a:srgbClr>
                  </a:outerShdw>
                </a:effectLst>
              </a:rPr>
              <a:t>10, 20, 50 &amp; 100% Duty</a:t>
            </a:r>
          </a:p>
          <a:p>
            <a:pPr marL="171446" indent="-171446">
              <a:buFont typeface="Arial" panose="020B0604020202020204" pitchFamily="34" charset="0"/>
              <a:buChar char="•"/>
              <a:defRPr/>
            </a:pPr>
            <a:r>
              <a:rPr lang="en-US" sz="1100" b="1" dirty="0">
                <a:solidFill>
                  <a:prstClr val="black"/>
                </a:solidFill>
                <a:effectLst>
                  <a:outerShdw blurRad="38100" dist="38100" dir="2700000" algn="tl">
                    <a:srgbClr val="000000">
                      <a:alpha val="43137"/>
                    </a:srgbClr>
                  </a:outerShdw>
                </a:effectLst>
              </a:rPr>
              <a:t>Fractional to 1000 Hp+</a:t>
            </a:r>
          </a:p>
          <a:p>
            <a:pPr marL="171446" indent="-171446">
              <a:buFont typeface="Arial" panose="020B0604020202020204" pitchFamily="34" charset="0"/>
              <a:buChar char="•"/>
              <a:defRPr/>
            </a:pPr>
            <a:r>
              <a:rPr lang="en-US" sz="1100" b="1" dirty="0">
                <a:solidFill>
                  <a:prstClr val="black"/>
                </a:solidFill>
                <a:effectLst>
                  <a:outerShdw blurRad="38100" dist="38100" dir="2700000" algn="tl">
                    <a:srgbClr val="000000">
                      <a:alpha val="43137"/>
                    </a:srgbClr>
                  </a:outerShdw>
                </a:effectLst>
              </a:rPr>
              <a:t>230-690VAC</a:t>
            </a:r>
          </a:p>
        </p:txBody>
      </p:sp>
      <p:sp>
        <p:nvSpPr>
          <p:cNvPr id="23" name="TextBox 22"/>
          <p:cNvSpPr txBox="1"/>
          <p:nvPr/>
        </p:nvSpPr>
        <p:spPr>
          <a:xfrm>
            <a:off x="1854676" y="4218987"/>
            <a:ext cx="1513622" cy="707886"/>
          </a:xfrm>
          <a:prstGeom prst="rect">
            <a:avLst/>
          </a:prstGeom>
          <a:noFill/>
        </p:spPr>
        <p:txBody>
          <a:bodyPr wrap="square">
            <a:spAutoFit/>
          </a:bodyPr>
          <a:lstStyle/>
          <a:p>
            <a:pPr marL="171446" indent="-171446">
              <a:buFont typeface="Arial" panose="020B0604020202020204" pitchFamily="34" charset="0"/>
              <a:buChar char="•"/>
              <a:defRPr/>
            </a:pPr>
            <a:r>
              <a:rPr lang="en-US" sz="1000" b="1" dirty="0">
                <a:solidFill>
                  <a:prstClr val="black"/>
                </a:solidFill>
                <a:effectLst>
                  <a:outerShdw blurRad="38100" dist="38100" dir="2700000" algn="tl">
                    <a:srgbClr val="000000">
                      <a:alpha val="43137"/>
                    </a:srgbClr>
                  </a:outerShdw>
                </a:effectLst>
              </a:rPr>
              <a:t>NEMA 3R</a:t>
            </a:r>
          </a:p>
          <a:p>
            <a:pPr marL="171446" indent="-171446">
              <a:buFont typeface="Arial" panose="020B0604020202020204" pitchFamily="34" charset="0"/>
              <a:buChar char="•"/>
              <a:defRPr/>
            </a:pPr>
            <a:r>
              <a:rPr lang="en-US" sz="1000" b="1" dirty="0">
                <a:solidFill>
                  <a:prstClr val="black"/>
                </a:solidFill>
                <a:effectLst>
                  <a:outerShdw blurRad="38100" dist="38100" dir="2700000" algn="tl">
                    <a:srgbClr val="000000">
                      <a:alpha val="43137"/>
                    </a:srgbClr>
                  </a:outerShdw>
                </a:effectLst>
              </a:rPr>
              <a:t>Vertical Air Flow</a:t>
            </a:r>
          </a:p>
          <a:p>
            <a:pPr marL="171446" indent="-171446">
              <a:buFont typeface="Arial" panose="020B0604020202020204" pitchFamily="34" charset="0"/>
              <a:buChar char="•"/>
              <a:defRPr/>
            </a:pPr>
            <a:r>
              <a:rPr lang="en-US" sz="1000" b="1" dirty="0">
                <a:solidFill>
                  <a:prstClr val="black"/>
                </a:solidFill>
                <a:effectLst>
                  <a:outerShdw blurRad="38100" dist="38100" dir="2700000" algn="tl">
                    <a:srgbClr val="000000">
                      <a:alpha val="43137"/>
                    </a:srgbClr>
                  </a:outerShdw>
                </a:effectLst>
              </a:rPr>
              <a:t>Multiple Resistive Elements</a:t>
            </a:r>
          </a:p>
        </p:txBody>
      </p:sp>
      <p:pic>
        <p:nvPicPr>
          <p:cNvPr id="25602" name="Picture 2" descr="http://www.bonitron.com/Images/ProductImages/CaseResisto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22060" y="2890655"/>
            <a:ext cx="876762" cy="53597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820333" y="3340412"/>
            <a:ext cx="1604301" cy="430887"/>
          </a:xfrm>
          <a:prstGeom prst="rect">
            <a:avLst/>
          </a:prstGeom>
          <a:noFill/>
        </p:spPr>
        <p:txBody>
          <a:bodyPr wrap="square">
            <a:spAutoFit/>
          </a:bodyPr>
          <a:lstStyle/>
          <a:p>
            <a:pPr algn="ctr">
              <a:defRPr/>
            </a:pPr>
            <a:r>
              <a:rPr lang="en-US" sz="1200" b="1" u="sng" dirty="0">
                <a:solidFill>
                  <a:prstClr val="black"/>
                </a:solidFill>
                <a:effectLst>
                  <a:outerShdw blurRad="38100" dist="38100" dir="2700000" algn="tl">
                    <a:srgbClr val="000000">
                      <a:alpha val="43137"/>
                    </a:srgbClr>
                  </a:outerShdw>
                </a:effectLst>
              </a:rPr>
              <a:t>Case Resistors</a:t>
            </a:r>
          </a:p>
          <a:p>
            <a:pPr marL="214313" indent="-214313" algn="ctr">
              <a:buFont typeface="Arial" panose="020B0604020202020204" pitchFamily="34" charset="0"/>
              <a:buChar char="•"/>
              <a:defRPr/>
            </a:pPr>
            <a:r>
              <a:rPr lang="en-US" sz="1000" b="1" dirty="0">
                <a:solidFill>
                  <a:prstClr val="black"/>
                </a:solidFill>
                <a:effectLst>
                  <a:outerShdw blurRad="38100" dist="38100" dir="2700000" algn="tl">
                    <a:srgbClr val="000000">
                      <a:alpha val="43137"/>
                    </a:srgbClr>
                  </a:outerShdw>
                </a:effectLst>
              </a:rPr>
              <a:t>56W – 11K Watts</a:t>
            </a:r>
          </a:p>
        </p:txBody>
      </p:sp>
      <p:pic>
        <p:nvPicPr>
          <p:cNvPr id="18"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0843" y="3428502"/>
            <a:ext cx="786579" cy="124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20064" y="3428502"/>
            <a:ext cx="786579" cy="124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Diagram 24"/>
          <p:cNvGraphicFramePr/>
          <p:nvPr>
            <p:extLst>
              <p:ext uri="{D42A27DB-BD31-4B8C-83A1-F6EECF244321}">
                <p14:modId xmlns:p14="http://schemas.microsoft.com/office/powerpoint/2010/main" val="1591572979"/>
              </p:ext>
            </p:extLst>
          </p:nvPr>
        </p:nvGraphicFramePr>
        <p:xfrm>
          <a:off x="2085633" y="55464"/>
          <a:ext cx="3768307" cy="320583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0" name="TextBox 19"/>
          <p:cNvSpPr txBox="1"/>
          <p:nvPr/>
        </p:nvSpPr>
        <p:spPr>
          <a:xfrm>
            <a:off x="4914884" y="4368800"/>
            <a:ext cx="1585210" cy="830997"/>
          </a:xfrm>
          <a:prstGeom prst="rect">
            <a:avLst/>
          </a:prstGeom>
          <a:noFill/>
        </p:spPr>
        <p:txBody>
          <a:bodyPr wrap="square">
            <a:spAutoFit/>
          </a:bodyPr>
          <a:lstStyle/>
          <a:p>
            <a:pPr algn="ctr">
              <a:defRPr/>
            </a:pPr>
            <a:r>
              <a:rPr lang="en-US" sz="1200" b="1" u="sng" dirty="0">
                <a:solidFill>
                  <a:prstClr val="black"/>
                </a:solidFill>
                <a:effectLst>
                  <a:outerShdw blurRad="38100" dist="38100" dir="2700000" algn="tl">
                    <a:srgbClr val="000000">
                      <a:alpha val="43137"/>
                    </a:srgbClr>
                  </a:outerShdw>
                </a:effectLst>
              </a:rPr>
              <a:t>Case Resistors</a:t>
            </a:r>
          </a:p>
          <a:p>
            <a:pPr marL="171446" indent="-171446">
              <a:buFont typeface="Arial" panose="020B0604020202020204" pitchFamily="34" charset="0"/>
              <a:buChar char="•"/>
              <a:defRPr/>
            </a:pPr>
            <a:r>
              <a:rPr lang="en-US" sz="1200" b="1" dirty="0">
                <a:solidFill>
                  <a:prstClr val="black"/>
                </a:solidFill>
                <a:effectLst>
                  <a:outerShdw blurRad="38100" dist="38100" dir="2700000" algn="tl">
                    <a:srgbClr val="000000">
                      <a:alpha val="43137"/>
                    </a:srgbClr>
                  </a:outerShdw>
                </a:effectLst>
              </a:rPr>
              <a:t>1Hp–20Hp</a:t>
            </a:r>
          </a:p>
          <a:p>
            <a:pPr marL="171446" indent="-171446">
              <a:buFont typeface="Arial" panose="020B0604020202020204" pitchFamily="34" charset="0"/>
              <a:buChar char="•"/>
              <a:defRPr/>
            </a:pPr>
            <a:r>
              <a:rPr lang="en-US" sz="1200" b="1" dirty="0">
                <a:solidFill>
                  <a:prstClr val="black"/>
                </a:solidFill>
                <a:effectLst>
                  <a:outerShdw blurRad="38100" dist="38100" dir="2700000" algn="tl">
                    <a:srgbClr val="000000">
                      <a:alpha val="43137"/>
                    </a:srgbClr>
                  </a:outerShdw>
                </a:effectLst>
              </a:rPr>
              <a:t>IP 66 Wash Down</a:t>
            </a:r>
            <a:endParaRPr lang="en-US" sz="800" b="1" dirty="0">
              <a:solidFill>
                <a:prstClr val="black"/>
              </a:solidFill>
              <a:effectLst>
                <a:outerShdw blurRad="38100" dist="38100" dir="2700000" algn="tl">
                  <a:srgbClr val="000000">
                    <a:alpha val="43137"/>
                  </a:srgbClr>
                </a:outerShdw>
              </a:effectLst>
            </a:endParaRPr>
          </a:p>
        </p:txBody>
      </p:sp>
      <p:sp>
        <p:nvSpPr>
          <p:cNvPr id="26" name="TextBox 25"/>
          <p:cNvSpPr txBox="1"/>
          <p:nvPr/>
        </p:nvSpPr>
        <p:spPr>
          <a:xfrm>
            <a:off x="3506695" y="4136952"/>
            <a:ext cx="1393703" cy="984885"/>
          </a:xfrm>
          <a:prstGeom prst="rect">
            <a:avLst/>
          </a:prstGeom>
          <a:noFill/>
        </p:spPr>
        <p:txBody>
          <a:bodyPr wrap="square">
            <a:spAutoFit/>
          </a:bodyPr>
          <a:lstStyle/>
          <a:p>
            <a:pPr algn="ctr">
              <a:defRPr/>
            </a:pPr>
            <a:r>
              <a:rPr lang="en-US" sz="1200" b="1" u="sng" dirty="0">
                <a:solidFill>
                  <a:prstClr val="black"/>
                </a:solidFill>
                <a:effectLst>
                  <a:outerShdw blurRad="38100" dist="38100" dir="2700000" algn="tl">
                    <a:srgbClr val="000000">
                      <a:alpha val="43137"/>
                    </a:srgbClr>
                  </a:outerShdw>
                </a:effectLst>
              </a:rPr>
              <a:t>M3575R</a:t>
            </a:r>
          </a:p>
          <a:p>
            <a:pPr marL="171446" indent="-171446">
              <a:buFont typeface="Arial" panose="020B0604020202020204" pitchFamily="34" charset="0"/>
              <a:buChar char="•"/>
              <a:defRPr/>
            </a:pPr>
            <a:r>
              <a:rPr lang="en-US" sz="1100" b="1" dirty="0">
                <a:solidFill>
                  <a:prstClr val="black"/>
                </a:solidFill>
                <a:effectLst>
                  <a:outerShdw blurRad="38100" dist="38100" dir="2700000" algn="tl">
                    <a:srgbClr val="000000">
                      <a:alpha val="43137"/>
                    </a:srgbClr>
                  </a:outerShdw>
                </a:effectLst>
              </a:rPr>
              <a:t>6-20% Duty </a:t>
            </a:r>
          </a:p>
          <a:p>
            <a:pPr marL="171446" indent="-171446">
              <a:buFont typeface="Arial" panose="020B0604020202020204" pitchFamily="34" charset="0"/>
              <a:buChar char="•"/>
              <a:defRPr/>
            </a:pPr>
            <a:r>
              <a:rPr lang="en-US" sz="1100" b="1" dirty="0">
                <a:solidFill>
                  <a:prstClr val="black"/>
                </a:solidFill>
                <a:effectLst>
                  <a:outerShdw blurRad="38100" dist="38100" dir="2700000" algn="tl">
                    <a:srgbClr val="000000">
                      <a:alpha val="43137"/>
                    </a:srgbClr>
                  </a:outerShdw>
                </a:effectLst>
              </a:rPr>
              <a:t>33 Hp Peak</a:t>
            </a:r>
          </a:p>
          <a:p>
            <a:pPr marL="171446" indent="-171446">
              <a:buFont typeface="Arial" panose="020B0604020202020204" pitchFamily="34" charset="0"/>
              <a:buChar char="•"/>
              <a:defRPr/>
            </a:pPr>
            <a:r>
              <a:rPr lang="en-US" sz="1100" b="1" dirty="0">
                <a:solidFill>
                  <a:prstClr val="black"/>
                </a:solidFill>
                <a:effectLst>
                  <a:outerShdw blurRad="38100" dist="38100" dir="2700000" algn="tl">
                    <a:srgbClr val="000000">
                      <a:alpha val="43137"/>
                    </a:srgbClr>
                  </a:outerShdw>
                </a:effectLst>
              </a:rPr>
              <a:t>230VAC – 460VAC</a:t>
            </a:r>
          </a:p>
        </p:txBody>
      </p:sp>
      <p:pic>
        <p:nvPicPr>
          <p:cNvPr id="4" name="Pictur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10907" y="3835618"/>
            <a:ext cx="907397" cy="668766"/>
          </a:xfrm>
          <a:prstGeom prst="rect">
            <a:avLst/>
          </a:prstGeom>
        </p:spPr>
      </p:pic>
      <p:sp>
        <p:nvSpPr>
          <p:cNvPr id="27" name="TextBox 26"/>
          <p:cNvSpPr txBox="1"/>
          <p:nvPr/>
        </p:nvSpPr>
        <p:spPr>
          <a:xfrm>
            <a:off x="5533795" y="1172717"/>
            <a:ext cx="1378307" cy="553998"/>
          </a:xfrm>
          <a:prstGeom prst="rect">
            <a:avLst/>
          </a:prstGeom>
          <a:noFill/>
        </p:spPr>
        <p:txBody>
          <a:bodyPr wrap="square" rtlCol="0">
            <a:spAutoFit/>
          </a:bodyPr>
          <a:lstStyle/>
          <a:p>
            <a:pPr algn="ctr"/>
            <a:r>
              <a:rPr lang="en-US" sz="1000" b="1" u="sng" dirty="0">
                <a:solidFill>
                  <a:prstClr val="black"/>
                </a:solidFill>
                <a:effectLst>
                  <a:outerShdw blurRad="38100" dist="38100" dir="2700000" algn="tl">
                    <a:srgbClr val="000000">
                      <a:alpha val="43137"/>
                    </a:srgbClr>
                  </a:outerShdw>
                </a:effectLst>
              </a:rPr>
              <a:t>Internal IGBT </a:t>
            </a:r>
          </a:p>
          <a:p>
            <a:pPr algn="ctr"/>
            <a:r>
              <a:rPr lang="en-US" sz="1000" b="1" u="sng" dirty="0">
                <a:solidFill>
                  <a:prstClr val="black"/>
                </a:solidFill>
                <a:effectLst>
                  <a:outerShdw blurRad="38100" dist="38100" dir="2700000" algn="tl">
                    <a:srgbClr val="000000">
                      <a:alpha val="43137"/>
                    </a:srgbClr>
                  </a:outerShdw>
                </a:effectLst>
              </a:rPr>
              <a:t>External Brake Transistor</a:t>
            </a:r>
          </a:p>
        </p:txBody>
      </p:sp>
    </p:spTree>
    <p:extLst>
      <p:ext uri="{BB962C8B-B14F-4D97-AF65-F5344CB8AC3E}">
        <p14:creationId xmlns:p14="http://schemas.microsoft.com/office/powerpoint/2010/main" val="2185758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8"/>
          <p:cNvSpPr>
            <a:spLocks noGrp="1"/>
          </p:cNvSpPr>
          <p:nvPr>
            <p:ph type="sldNum" sz="quarter" idx="12"/>
          </p:nvPr>
        </p:nvSpPr>
        <p:spPr/>
        <p:txBody>
          <a:bodyPr/>
          <a:lstStyle/>
          <a:p>
            <a:pPr>
              <a:defRPr/>
            </a:pPr>
            <a:fld id="{5089B216-BE61-404A-B5E0-5382AEDBCD5E}" type="slidenum">
              <a:rPr lang="en-US" smtClean="0">
                <a:solidFill>
                  <a:prstClr val="black">
                    <a:tint val="75000"/>
                  </a:prstClr>
                </a:solidFill>
                <a:latin typeface="Arial" pitchFamily="34" charset="0"/>
                <a:cs typeface="Arial" pitchFamily="34" charset="0"/>
              </a:rPr>
              <a:pPr>
                <a:defRPr/>
              </a:pPr>
              <a:t>9</a:t>
            </a:fld>
            <a:endParaRPr lang="en-US">
              <a:solidFill>
                <a:prstClr val="black">
                  <a:tint val="75000"/>
                </a:prstClr>
              </a:solidFill>
              <a:latin typeface="Arial" pitchFamily="34" charset="0"/>
              <a:cs typeface="Arial" pitchFamily="34" charset="0"/>
            </a:endParaRPr>
          </a:p>
        </p:txBody>
      </p:sp>
      <p:sp>
        <p:nvSpPr>
          <p:cNvPr id="9" name="TextBox 8"/>
          <p:cNvSpPr txBox="1"/>
          <p:nvPr/>
        </p:nvSpPr>
        <p:spPr>
          <a:xfrm>
            <a:off x="75198" y="800576"/>
            <a:ext cx="3670430" cy="415498"/>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wrap="square">
            <a:spAutoFit/>
          </a:bodyPr>
          <a:lstStyle/>
          <a:p>
            <a:pPr algn="r">
              <a:defRPr/>
            </a:pPr>
            <a:r>
              <a:rPr lang="en-US" sz="2100" b="1" dirty="0">
                <a:solidFill>
                  <a:prstClr val="white"/>
                </a:solidFill>
                <a:effectLst>
                  <a:outerShdw blurRad="38100" dist="38100" dir="2700000" algn="tl">
                    <a:srgbClr val="000000">
                      <a:alpha val="43137"/>
                    </a:srgbClr>
                  </a:outerShdw>
                </a:effectLst>
              </a:rPr>
              <a:t>M3545 and M3645 Line Regens</a:t>
            </a:r>
          </a:p>
        </p:txBody>
      </p:sp>
      <p:graphicFrame>
        <p:nvGraphicFramePr>
          <p:cNvPr id="2" name="Diagram 1"/>
          <p:cNvGraphicFramePr/>
          <p:nvPr>
            <p:extLst>
              <p:ext uri="{D42A27DB-BD31-4B8C-83A1-F6EECF244321}">
                <p14:modId xmlns:p14="http://schemas.microsoft.com/office/powerpoint/2010/main" val="2015083796"/>
              </p:ext>
            </p:extLst>
          </p:nvPr>
        </p:nvGraphicFramePr>
        <p:xfrm>
          <a:off x="3272591" y="996783"/>
          <a:ext cx="5705976"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p:cNvSpPr>
            <a:spLocks noGrp="1"/>
          </p:cNvSpPr>
          <p:nvPr>
            <p:ph type="title"/>
          </p:nvPr>
        </p:nvSpPr>
        <p:spPr>
          <a:xfrm>
            <a:off x="2819400" y="67683"/>
            <a:ext cx="6248400" cy="553998"/>
          </a:xfrm>
        </p:spPr>
        <p:txBody>
          <a:bodyPr/>
          <a:lstStyle/>
          <a:p>
            <a:r>
              <a:rPr lang="en-US" b="1" dirty="0"/>
              <a:t>Line Regeneration Modules</a:t>
            </a:r>
          </a:p>
        </p:txBody>
      </p:sp>
      <p:pic>
        <p:nvPicPr>
          <p:cNvPr id="13316" name="Picture 4" descr="Z:\WEBSITE\BONITRON.COM\01_BonitronLIVE\Images\ProductImages\Regens_M3545_M364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585" y="1347795"/>
            <a:ext cx="2902619" cy="3151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175793"/>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320</TotalTime>
  <Words>3123</Words>
  <Application>Microsoft Office PowerPoint</Application>
  <PresentationFormat>Custom</PresentationFormat>
  <Paragraphs>501</Paragraphs>
  <Slides>32</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Aptos</vt:lpstr>
      <vt:lpstr>Arial</vt:lpstr>
      <vt:lpstr>Calibri</vt:lpstr>
      <vt:lpstr>Castellar</vt:lpstr>
      <vt:lpstr>Times New Roman</vt:lpstr>
      <vt:lpstr>Office Theme</vt:lpstr>
      <vt:lpstr>Bitmap Image</vt:lpstr>
      <vt:lpstr>Bonitron, Inc.</vt:lpstr>
      <vt:lpstr>Introduction</vt:lpstr>
      <vt:lpstr>Introduction</vt:lpstr>
      <vt:lpstr>Why Use Bonitron</vt:lpstr>
      <vt:lpstr>Basic Drive Topology</vt:lpstr>
      <vt:lpstr>Drive DC Bus Management </vt:lpstr>
      <vt:lpstr>External Braking Transistors</vt:lpstr>
      <vt:lpstr>Braking Resistors</vt:lpstr>
      <vt:lpstr>Line Regeneration Modules</vt:lpstr>
      <vt:lpstr>Common Bus Power Supplies</vt:lpstr>
      <vt:lpstr>Common Bus Power Supplies &amp; Regen</vt:lpstr>
      <vt:lpstr>Regenerative Power Supply</vt:lpstr>
      <vt:lpstr>M3712 Single Phase Power Supply</vt:lpstr>
      <vt:lpstr>Common Bus Diode Sharing</vt:lpstr>
      <vt:lpstr>Determining Your Solution</vt:lpstr>
      <vt:lpstr>PowerPoint Presentation</vt:lpstr>
      <vt:lpstr>Critical Process Protection</vt:lpstr>
      <vt:lpstr>PowerPoint Presentation</vt:lpstr>
      <vt:lpstr>UPD Enclosures &amp; Configurations</vt:lpstr>
      <vt:lpstr>UPD – Uninterruptable Power For Drives</vt:lpstr>
      <vt:lpstr>UPD – Uninterruptable Power For Drives</vt:lpstr>
      <vt:lpstr>UPD – Uninterruptable Power For Drives</vt:lpstr>
      <vt:lpstr>UPD Display Options</vt:lpstr>
      <vt:lpstr>PowerPoint Presentation</vt:lpstr>
      <vt:lpstr>UPD – Uninterruptable Power For Drives</vt:lpstr>
      <vt:lpstr>Determining Your Solution</vt:lpstr>
      <vt:lpstr>Bonitron Maintenance Advantage</vt:lpstr>
      <vt:lpstr>Maintenance Solutions</vt:lpstr>
      <vt:lpstr>Who Uses Bonitron</vt:lpstr>
      <vt:lpstr>PowerPoint Presentation</vt:lpstr>
      <vt:lpstr>For More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Bonitron, Inc</dc:title>
  <dc:creator>Todd Edwards</dc:creator>
  <cp:lastModifiedBy>Tim Smith</cp:lastModifiedBy>
  <cp:revision>10</cp:revision>
  <dcterms:created xsi:type="dcterms:W3CDTF">2025-01-06T18:17:54Z</dcterms:created>
  <dcterms:modified xsi:type="dcterms:W3CDTF">2025-02-04T19:25:56Z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2013-08-06T00:00:00Z</vt:filetime>
  </property>
  <property fmtid="{D5CDD505-2E9C-101B-9397-08002B2CF9AE}" pid="3" name="Creator">
    <vt:lpwstr>Microsoft® PowerPoint® 2010</vt:lpwstr>
  </property>
  <property fmtid="{D5CDD505-2E9C-101B-9397-08002B2CF9AE}" pid="4" name="LastSaved">
    <vt:filetime>2025-01-06T00:00:00Z</vt:filetime>
  </property>
  <property fmtid="{D5CDD505-2E9C-101B-9397-08002B2CF9AE}" pid="5" name="Producer">
    <vt:lpwstr>Microsoft® PowerPoint® 2010</vt:lpwstr>
  </property>
</Properties>
</file>